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1" r:id="rId5"/>
  </p:sldMasterIdLst>
  <p:notesMasterIdLst>
    <p:notesMasterId r:id="rId38"/>
  </p:notesMasterIdLst>
  <p:sldIdLst>
    <p:sldId id="407" r:id="rId6"/>
    <p:sldId id="404" r:id="rId7"/>
    <p:sldId id="478" r:id="rId8"/>
    <p:sldId id="479" r:id="rId9"/>
    <p:sldId id="461" r:id="rId10"/>
    <p:sldId id="476" r:id="rId11"/>
    <p:sldId id="477" r:id="rId12"/>
    <p:sldId id="462" r:id="rId13"/>
    <p:sldId id="480" r:id="rId14"/>
    <p:sldId id="481" r:id="rId15"/>
    <p:sldId id="485" r:id="rId16"/>
    <p:sldId id="484" r:id="rId17"/>
    <p:sldId id="482" r:id="rId18"/>
    <p:sldId id="472" r:id="rId19"/>
    <p:sldId id="473" r:id="rId20"/>
    <p:sldId id="475" r:id="rId21"/>
    <p:sldId id="474" r:id="rId22"/>
    <p:sldId id="463" r:id="rId23"/>
    <p:sldId id="440" r:id="rId24"/>
    <p:sldId id="486" r:id="rId25"/>
    <p:sldId id="469" r:id="rId26"/>
    <p:sldId id="464" r:id="rId27"/>
    <p:sldId id="471" r:id="rId28"/>
    <p:sldId id="468" r:id="rId29"/>
    <p:sldId id="465" r:id="rId30"/>
    <p:sldId id="466" r:id="rId31"/>
    <p:sldId id="467" r:id="rId32"/>
    <p:sldId id="470" r:id="rId33"/>
    <p:sldId id="445" r:id="rId34"/>
    <p:sldId id="483" r:id="rId35"/>
    <p:sldId id="337" r:id="rId36"/>
    <p:sldId id="321" r:id="rId37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9EA"/>
    <a:srgbClr val="9D3C3C"/>
    <a:srgbClr val="007339"/>
    <a:srgbClr val="FFA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2F133E-BA1E-4EC6-BD96-9BFB83AE0B1E}" v="300" dt="2026-06-19T12:34:27.812"/>
    <p1510:client id="{E5A8332C-EFB4-46E0-82F2-6A0E7B851357}" v="303" dt="2026-06-19T12:20:37.4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Střední styl 3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32" autoAdjust="0"/>
    <p:restoredTop sz="94684"/>
  </p:normalViewPr>
  <p:slideViewPr>
    <p:cSldViewPr snapToGrid="0">
      <p:cViewPr varScale="1">
        <p:scale>
          <a:sx n="105" d="100"/>
          <a:sy n="105" d="100"/>
        </p:scale>
        <p:origin x="7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presProps" Target="presProp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microsoft.com/office/2015/10/relationships/revisionInfo" Target="revisionInfo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cdvvvi-my.sharepoint.com/personal/jan_elgner_cdv_cz/Documents/Soubory%20z%20chatu%20aplikace%20Microsoft%20Teams/alkohol-p44_59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cdvvvi-my.sharepoint.com/personal/jan_elgner_cdv_cz/Documents/Soubory%20z%20chatu%20aplikace%20Microsoft%20Teams/alkohol-p44_59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cdvvvi-my.sharepoint.com/personal/jan_elgner_cdv_cz/Documents/Soubory%20z%20chatu%20aplikace%20Microsoft%20Teams/alkohol-p44_59a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/>
              <a:t>Závažné</a:t>
            </a:r>
            <a:r>
              <a:rPr lang="cs-CZ" baseline="0"/>
              <a:t> n</a:t>
            </a:r>
            <a:r>
              <a:rPr lang="cs-CZ"/>
              <a:t>ásledky</a:t>
            </a:r>
            <a:r>
              <a:rPr lang="cs-CZ" baseline="0"/>
              <a:t> (usmrcení, těžce zranění) podle viníka</a:t>
            </a:r>
            <a:endParaRPr lang="cs-CZ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barChart>
        <c:barDir val="col"/>
        <c:grouping val="stacked"/>
        <c:varyColors val="0"/>
        <c:ser>
          <c:idx val="5"/>
          <c:order val="0"/>
          <c:tx>
            <c:strRef>
              <c:f>List3!$G$1</c:f>
              <c:strCache>
                <c:ptCount val="1"/>
                <c:pt idx="0">
                  <c:v>řidič osobního automobilu</c:v>
                </c:pt>
              </c:strCache>
            </c:strRef>
          </c:tx>
          <c:spPr>
            <a:solidFill>
              <a:schemeClr val="accent2">
                <a:shade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List3!$A$2:$A$16</c:f>
              <c:numCache>
                <c:formatCode>General</c:formatCode>
                <c:ptCount val="1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  <c:pt idx="13">
                  <c:v>2024</c:v>
                </c:pt>
                <c:pt idx="14">
                  <c:v>2025</c:v>
                </c:pt>
              </c:numCache>
            </c:numRef>
          </c:cat>
          <c:val>
            <c:numRef>
              <c:f>List3!$G$2:$G$16</c:f>
              <c:numCache>
                <c:formatCode>General</c:formatCode>
                <c:ptCount val="15"/>
                <c:pt idx="0">
                  <c:v>284</c:v>
                </c:pt>
                <c:pt idx="1">
                  <c:v>214</c:v>
                </c:pt>
                <c:pt idx="2">
                  <c:v>157</c:v>
                </c:pt>
                <c:pt idx="3">
                  <c:v>174</c:v>
                </c:pt>
                <c:pt idx="4">
                  <c:v>179</c:v>
                </c:pt>
                <c:pt idx="5">
                  <c:v>159</c:v>
                </c:pt>
                <c:pt idx="6">
                  <c:v>139</c:v>
                </c:pt>
                <c:pt idx="7">
                  <c:v>135</c:v>
                </c:pt>
                <c:pt idx="8">
                  <c:v>154</c:v>
                </c:pt>
                <c:pt idx="9">
                  <c:v>130</c:v>
                </c:pt>
                <c:pt idx="10">
                  <c:v>109</c:v>
                </c:pt>
                <c:pt idx="11">
                  <c:v>122</c:v>
                </c:pt>
                <c:pt idx="12">
                  <c:v>66</c:v>
                </c:pt>
                <c:pt idx="13">
                  <c:v>67</c:v>
                </c:pt>
                <c:pt idx="14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E9-4B1E-9A3E-CFCCD6E8912A}"/>
            </c:ext>
          </c:extLst>
        </c:ser>
        <c:ser>
          <c:idx val="0"/>
          <c:order val="1"/>
          <c:tx>
            <c:strRef>
              <c:f>List3!$B$1</c:f>
              <c:strCache>
                <c:ptCount val="1"/>
                <c:pt idx="0">
                  <c:v>cyklista</c:v>
                </c:pt>
              </c:strCache>
            </c:strRef>
          </c:tx>
          <c:spPr>
            <a:solidFill>
              <a:schemeClr val="accent2">
                <a:tint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List3!$A$2:$A$16</c:f>
              <c:numCache>
                <c:formatCode>General</c:formatCode>
                <c:ptCount val="1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  <c:pt idx="13">
                  <c:v>2024</c:v>
                </c:pt>
                <c:pt idx="14">
                  <c:v>2025</c:v>
                </c:pt>
              </c:numCache>
            </c:numRef>
          </c:cat>
          <c:val>
            <c:numRef>
              <c:f>List3!$B$2:$B$16</c:f>
              <c:numCache>
                <c:formatCode>General</c:formatCode>
                <c:ptCount val="15"/>
                <c:pt idx="0">
                  <c:v>77</c:v>
                </c:pt>
                <c:pt idx="1">
                  <c:v>74</c:v>
                </c:pt>
                <c:pt idx="2">
                  <c:v>65</c:v>
                </c:pt>
                <c:pt idx="3">
                  <c:v>77</c:v>
                </c:pt>
                <c:pt idx="4">
                  <c:v>66</c:v>
                </c:pt>
                <c:pt idx="5">
                  <c:v>67</c:v>
                </c:pt>
                <c:pt idx="6">
                  <c:v>61</c:v>
                </c:pt>
                <c:pt idx="7">
                  <c:v>73</c:v>
                </c:pt>
                <c:pt idx="8">
                  <c:v>62</c:v>
                </c:pt>
                <c:pt idx="9">
                  <c:v>43</c:v>
                </c:pt>
                <c:pt idx="10">
                  <c:v>44</c:v>
                </c:pt>
                <c:pt idx="11">
                  <c:v>49</c:v>
                </c:pt>
                <c:pt idx="12">
                  <c:v>45</c:v>
                </c:pt>
                <c:pt idx="13">
                  <c:v>32</c:v>
                </c:pt>
                <c:pt idx="14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5E9-4B1E-9A3E-CFCCD6E8912A}"/>
            </c:ext>
          </c:extLst>
        </c:ser>
        <c:ser>
          <c:idx val="3"/>
          <c:order val="2"/>
          <c:tx>
            <c:strRef>
              <c:f>List3!$E$1</c:f>
              <c:strCache>
                <c:ptCount val="1"/>
                <c:pt idx="0">
                  <c:v>řidič motocyklu (včetně mopedu)</c:v>
                </c:pt>
              </c:strCache>
            </c:strRef>
          </c:tx>
          <c:spPr>
            <a:solidFill>
              <a:schemeClr val="accent2">
                <a:shade val="90000"/>
              </a:schemeClr>
            </a:solidFill>
            <a:ln>
              <a:noFill/>
            </a:ln>
            <a:effectLst/>
          </c:spPr>
          <c:invertIfNegative val="0"/>
          <c:cat>
            <c:numRef>
              <c:f>List3!$A$2:$A$16</c:f>
              <c:numCache>
                <c:formatCode>General</c:formatCode>
                <c:ptCount val="1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  <c:pt idx="13">
                  <c:v>2024</c:v>
                </c:pt>
                <c:pt idx="14">
                  <c:v>2025</c:v>
                </c:pt>
              </c:numCache>
            </c:numRef>
          </c:cat>
          <c:val>
            <c:numRef>
              <c:f>List3!$E$2:$E$16</c:f>
              <c:numCache>
                <c:formatCode>General</c:formatCode>
                <c:ptCount val="15"/>
                <c:pt idx="0">
                  <c:v>51</c:v>
                </c:pt>
                <c:pt idx="1">
                  <c:v>38</c:v>
                </c:pt>
                <c:pt idx="2">
                  <c:v>32</c:v>
                </c:pt>
                <c:pt idx="3">
                  <c:v>50</c:v>
                </c:pt>
                <c:pt idx="4">
                  <c:v>36</c:v>
                </c:pt>
                <c:pt idx="5">
                  <c:v>30</c:v>
                </c:pt>
                <c:pt idx="6">
                  <c:v>28</c:v>
                </c:pt>
                <c:pt idx="7">
                  <c:v>28</c:v>
                </c:pt>
                <c:pt idx="8">
                  <c:v>33</c:v>
                </c:pt>
                <c:pt idx="9">
                  <c:v>27</c:v>
                </c:pt>
                <c:pt idx="10">
                  <c:v>26</c:v>
                </c:pt>
                <c:pt idx="11">
                  <c:v>22</c:v>
                </c:pt>
                <c:pt idx="12">
                  <c:v>12</c:v>
                </c:pt>
                <c:pt idx="13">
                  <c:v>13</c:v>
                </c:pt>
                <c:pt idx="14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5E9-4B1E-9A3E-CFCCD6E8912A}"/>
            </c:ext>
          </c:extLst>
        </c:ser>
        <c:ser>
          <c:idx val="4"/>
          <c:order val="3"/>
          <c:tx>
            <c:strRef>
              <c:f>List3!$F$1</c:f>
              <c:strCache>
                <c:ptCount val="1"/>
                <c:pt idx="0">
                  <c:v>řidič nákladního automobilu</c:v>
                </c:pt>
              </c:strCache>
            </c:strRef>
          </c:tx>
          <c:spPr>
            <a:solidFill>
              <a:schemeClr val="accent2">
                <a:shade val="70000"/>
              </a:schemeClr>
            </a:solidFill>
            <a:ln>
              <a:noFill/>
            </a:ln>
            <a:effectLst/>
          </c:spPr>
          <c:invertIfNegative val="0"/>
          <c:cat>
            <c:numRef>
              <c:f>List3!$A$2:$A$16</c:f>
              <c:numCache>
                <c:formatCode>General</c:formatCode>
                <c:ptCount val="1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  <c:pt idx="13">
                  <c:v>2024</c:v>
                </c:pt>
                <c:pt idx="14">
                  <c:v>2025</c:v>
                </c:pt>
              </c:numCache>
            </c:numRef>
          </c:cat>
          <c:val>
            <c:numRef>
              <c:f>List3!$F$2:$F$16</c:f>
              <c:numCache>
                <c:formatCode>General</c:formatCode>
                <c:ptCount val="15"/>
                <c:pt idx="0">
                  <c:v>16</c:v>
                </c:pt>
                <c:pt idx="1">
                  <c:v>12</c:v>
                </c:pt>
                <c:pt idx="2">
                  <c:v>6</c:v>
                </c:pt>
                <c:pt idx="3">
                  <c:v>13</c:v>
                </c:pt>
                <c:pt idx="4">
                  <c:v>7</c:v>
                </c:pt>
                <c:pt idx="5">
                  <c:v>19</c:v>
                </c:pt>
                <c:pt idx="6">
                  <c:v>6</c:v>
                </c:pt>
                <c:pt idx="7">
                  <c:v>18</c:v>
                </c:pt>
                <c:pt idx="8">
                  <c:v>3</c:v>
                </c:pt>
                <c:pt idx="9">
                  <c:v>5</c:v>
                </c:pt>
                <c:pt idx="10">
                  <c:v>6</c:v>
                </c:pt>
                <c:pt idx="11">
                  <c:v>8</c:v>
                </c:pt>
                <c:pt idx="12">
                  <c:v>7</c:v>
                </c:pt>
                <c:pt idx="13">
                  <c:v>5</c:v>
                </c:pt>
                <c:pt idx="1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5E9-4B1E-9A3E-CFCCD6E8912A}"/>
            </c:ext>
          </c:extLst>
        </c:ser>
        <c:ser>
          <c:idx val="1"/>
          <c:order val="4"/>
          <c:tx>
            <c:strRef>
              <c:f>List3!$C$1</c:f>
              <c:strCache>
                <c:ptCount val="1"/>
                <c:pt idx="0">
                  <c:v>ostatní</c:v>
                </c:pt>
              </c:strCache>
            </c:strRef>
          </c:tx>
          <c:spPr>
            <a:solidFill>
              <a:schemeClr val="accent2">
                <a:tint val="70000"/>
              </a:schemeClr>
            </a:solidFill>
            <a:ln>
              <a:noFill/>
            </a:ln>
            <a:effectLst/>
          </c:spPr>
          <c:invertIfNegative val="0"/>
          <c:cat>
            <c:numRef>
              <c:f>List3!$A$2:$A$16</c:f>
              <c:numCache>
                <c:formatCode>General</c:formatCode>
                <c:ptCount val="1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  <c:pt idx="13">
                  <c:v>2024</c:v>
                </c:pt>
                <c:pt idx="14">
                  <c:v>2025</c:v>
                </c:pt>
              </c:numCache>
            </c:numRef>
          </c:cat>
          <c:val>
            <c:numRef>
              <c:f>List3!$C$2:$C$16</c:f>
              <c:numCache>
                <c:formatCode>General</c:formatCode>
                <c:ptCount val="15"/>
                <c:pt idx="0">
                  <c:v>5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4</c:v>
                </c:pt>
                <c:pt idx="5">
                  <c:v>2</c:v>
                </c:pt>
                <c:pt idx="6">
                  <c:v>6</c:v>
                </c:pt>
                <c:pt idx="7">
                  <c:v>1</c:v>
                </c:pt>
                <c:pt idx="8">
                  <c:v>8</c:v>
                </c:pt>
                <c:pt idx="9">
                  <c:v>7</c:v>
                </c:pt>
                <c:pt idx="10">
                  <c:v>10</c:v>
                </c:pt>
                <c:pt idx="11">
                  <c:v>9</c:v>
                </c:pt>
                <c:pt idx="12">
                  <c:v>3</c:v>
                </c:pt>
                <c:pt idx="13">
                  <c:v>4</c:v>
                </c:pt>
                <c:pt idx="1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5E9-4B1E-9A3E-CFCCD6E8912A}"/>
            </c:ext>
          </c:extLst>
        </c:ser>
        <c:ser>
          <c:idx val="2"/>
          <c:order val="5"/>
          <c:tx>
            <c:strRef>
              <c:f>List3!$D$1</c:f>
              <c:strCache>
                <c:ptCount val="1"/>
                <c:pt idx="0">
                  <c:v>řidič autobusu</c:v>
                </c:pt>
              </c:strCache>
            </c:strRef>
          </c:tx>
          <c:spPr>
            <a:solidFill>
              <a:schemeClr val="accent2">
                <a:tint val="90000"/>
              </a:schemeClr>
            </a:solidFill>
            <a:ln>
              <a:noFill/>
            </a:ln>
            <a:effectLst/>
          </c:spPr>
          <c:invertIfNegative val="0"/>
          <c:cat>
            <c:numRef>
              <c:f>List3!$A$2:$A$16</c:f>
              <c:numCache>
                <c:formatCode>General</c:formatCode>
                <c:ptCount val="1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  <c:pt idx="13">
                  <c:v>2024</c:v>
                </c:pt>
                <c:pt idx="14">
                  <c:v>2025</c:v>
                </c:pt>
              </c:numCache>
            </c:numRef>
          </c:cat>
          <c:val>
            <c:numRef>
              <c:f>List3!$D$2:$D$16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5E9-4B1E-9A3E-CFCCD6E891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98881567"/>
        <c:axId val="1198879167"/>
      </c:barChart>
      <c:catAx>
        <c:axId val="11988815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198879167"/>
        <c:crosses val="autoZero"/>
        <c:auto val="1"/>
        <c:lblAlgn val="ctr"/>
        <c:lblOffset val="100"/>
        <c:noMultiLvlLbl val="0"/>
      </c:catAx>
      <c:valAx>
        <c:axId val="11988791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1988815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/>
              <a:t>2023-2025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>
                  <a:shade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C28-4719-A94E-528D2F9A56E5}"/>
              </c:ext>
            </c:extLst>
          </c:dPt>
          <c:dPt>
            <c:idx val="1"/>
            <c:bubble3D val="0"/>
            <c:spPr>
              <a:solidFill>
                <a:schemeClr val="accent2">
                  <a:shade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C28-4719-A94E-528D2F9A56E5}"/>
              </c:ext>
            </c:extLst>
          </c:dPt>
          <c:dPt>
            <c:idx val="2"/>
            <c:bubble3D val="0"/>
            <c:spPr>
              <a:solidFill>
                <a:schemeClr val="accent2">
                  <a:shade val="9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C28-4719-A94E-528D2F9A56E5}"/>
              </c:ext>
            </c:extLst>
          </c:dPt>
          <c:dPt>
            <c:idx val="3"/>
            <c:bubble3D val="0"/>
            <c:spPr>
              <a:solidFill>
                <a:schemeClr val="accent2">
                  <a:tint val="9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C28-4719-A94E-528D2F9A56E5}"/>
              </c:ext>
            </c:extLst>
          </c:dPt>
          <c:dPt>
            <c:idx val="4"/>
            <c:bubble3D val="0"/>
            <c:spPr>
              <a:solidFill>
                <a:schemeClr val="accent2">
                  <a:tint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C28-4719-A94E-528D2F9A56E5}"/>
              </c:ext>
            </c:extLst>
          </c:dPt>
          <c:dPt>
            <c:idx val="5"/>
            <c:bubble3D val="0"/>
            <c:spPr>
              <a:solidFill>
                <a:schemeClr val="accent2">
                  <a:tint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5C28-4719-A94E-528D2F9A56E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List3!$B$1:$G$1</c:f>
              <c:strCache>
                <c:ptCount val="6"/>
                <c:pt idx="0">
                  <c:v>cyklista</c:v>
                </c:pt>
                <c:pt idx="1">
                  <c:v>ostatní</c:v>
                </c:pt>
                <c:pt idx="2">
                  <c:v>řidič autobusu</c:v>
                </c:pt>
                <c:pt idx="3">
                  <c:v>řidič motocyklu (včetně mopedu)</c:v>
                </c:pt>
                <c:pt idx="4">
                  <c:v>řidič nákladního automobilu</c:v>
                </c:pt>
                <c:pt idx="5">
                  <c:v>řidič osobního automobilu</c:v>
                </c:pt>
              </c:strCache>
            </c:strRef>
          </c:cat>
          <c:val>
            <c:numRef>
              <c:f>List3!$B$17:$G$17</c:f>
              <c:numCache>
                <c:formatCode>General</c:formatCode>
                <c:ptCount val="6"/>
                <c:pt idx="0">
                  <c:v>135</c:v>
                </c:pt>
                <c:pt idx="1">
                  <c:v>15</c:v>
                </c:pt>
                <c:pt idx="2">
                  <c:v>2</c:v>
                </c:pt>
                <c:pt idx="3">
                  <c:v>42</c:v>
                </c:pt>
                <c:pt idx="4">
                  <c:v>19</c:v>
                </c:pt>
                <c:pt idx="5">
                  <c:v>217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5C28-4719-A94E-528D2F9A56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pattFill prst="ltUpDiag">
                <a:fgClr>
                  <a:schemeClr val="accent2">
                    <a:shade val="58000"/>
                  </a:schemeClr>
                </a:fgClr>
                <a:bgClr>
                  <a:schemeClr val="accent2">
                    <a:shade val="58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shade val="58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75B6-4769-99D5-0758D7B5E873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>
                    <a:shade val="86000"/>
                  </a:schemeClr>
                </a:fgClr>
                <a:bgClr>
                  <a:schemeClr val="accent2">
                    <a:shade val="86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shade val="86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75B6-4769-99D5-0758D7B5E873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2">
                    <a:tint val="86000"/>
                  </a:schemeClr>
                </a:fgClr>
                <a:bgClr>
                  <a:schemeClr val="accent2">
                    <a:tint val="86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tint val="86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75B6-4769-99D5-0758D7B5E873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2">
                    <a:tint val="58000"/>
                  </a:schemeClr>
                </a:fgClr>
                <a:bgClr>
                  <a:schemeClr val="accent2">
                    <a:tint val="58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tint val="58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75B6-4769-99D5-0758D7B5E873}"/>
              </c:ext>
            </c:extLst>
          </c:dPt>
          <c:dLbls>
            <c:dLbl>
              <c:idx val="0"/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632004310344829"/>
                      <c:h val="0.1614360603900805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75B6-4769-99D5-0758D7B5E873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highlight>
                        <a:srgbClr val="008000"/>
                      </a:highlight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078843390804591"/>
                      <c:h val="0.1121138649425287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75B6-4769-99D5-0758D7B5E873}"/>
                </c:ext>
              </c:extLst>
            </c:dLbl>
            <c:dLbl>
              <c:idx val="2"/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691271551724138"/>
                      <c:h val="0.1614360603900805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75B6-4769-99D5-0758D7B5E873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highlight>
                        <a:srgbClr val="008000"/>
                      </a:highlight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5881358041451722"/>
                      <c:h val="0.1614360603900805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75B6-4769-99D5-0758D7B5E8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highlight>
                      <a:srgbClr val="FCF9EA"/>
                    </a:highlight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List3!$A$22:$A$25</c:f>
              <c:strCache>
                <c:ptCount val="4"/>
                <c:pt idx="0">
                  <c:v>kolo (ostatní)</c:v>
                </c:pt>
                <c:pt idx="1">
                  <c:v>elektrokolo</c:v>
                </c:pt>
                <c:pt idx="2">
                  <c:v>koloběžka (ostatní)</c:v>
                </c:pt>
                <c:pt idx="3">
                  <c:v>elektrokoloběžka</c:v>
                </c:pt>
              </c:strCache>
            </c:strRef>
          </c:cat>
          <c:val>
            <c:numRef>
              <c:f>List3!$B$22:$B$25</c:f>
              <c:numCache>
                <c:formatCode>General</c:formatCode>
                <c:ptCount val="4"/>
                <c:pt idx="0">
                  <c:v>80</c:v>
                </c:pt>
                <c:pt idx="1">
                  <c:v>26</c:v>
                </c:pt>
                <c:pt idx="2">
                  <c:v>3</c:v>
                </c:pt>
                <c:pt idx="3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5B6-4769-99D5-0758D7B5E8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3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DEE7B8BB-D9D6-467F-9994-F012167BAEAE}" type="datetimeFigureOut">
              <a:rPr lang="cs-CZ" smtClean="0"/>
              <a:pPr/>
              <a:t>26.06.2026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D658EE2B-939F-47CD-9BC5-5FD16CEF397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35218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499F36-D301-5C89-0D4C-A7E4D9FC0A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D55C748C-B17A-EF5B-D3E6-F468969161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77DDFB6A-4EC1-F7C2-96DC-86266CF779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6745CF8-32EE-3F8F-2952-8744C47541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06464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F9AC9C-B931-F834-DD2D-D0B2C9A82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593D97E8-27C0-DAB1-6D89-57F9DE3FA2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C045EA51-39CB-80F9-7032-5869CC3EB3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B15F465-C67A-5FC7-AD60-262E884501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33088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300000" y="2109600"/>
            <a:ext cx="5400000" cy="1916866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00" b="1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300000" y="4237200"/>
            <a:ext cx="5400000" cy="1968940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EA9DA9CA-644B-5C6F-792B-A96765CA15D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6963" t="24939" r="2402" b="22809"/>
          <a:stretch>
            <a:fillRect/>
          </a:stretch>
        </p:blipFill>
        <p:spPr>
          <a:xfrm>
            <a:off x="676935" y="643570"/>
            <a:ext cx="3418148" cy="15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810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0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Úvodní sníme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9F0403E7-BC0D-3F6B-6A17-DC5CF67E19D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905499" cy="6858000"/>
          </a:xfrm>
        </p:spPr>
        <p:txBody>
          <a:bodyPr/>
          <a:lstStyle/>
          <a:p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300000" y="2109516"/>
            <a:ext cx="5400000" cy="1916866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00" b="1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300000" y="4237731"/>
            <a:ext cx="5400000" cy="1968940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287A2240-4673-6D23-6508-17A4D7D78B9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6963" t="24939" r="2402" b="22809"/>
          <a:stretch>
            <a:fillRect/>
          </a:stretch>
        </p:blipFill>
        <p:spPr>
          <a:xfrm>
            <a:off x="676935" y="643570"/>
            <a:ext cx="3418148" cy="15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9308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0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Úvodní sníme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400000" y="2340000"/>
            <a:ext cx="6300000" cy="1916866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00" b="1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400000" y="4500000"/>
            <a:ext cx="6300000" cy="1968940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AE03A098-8E9F-6109-7245-47288BBDCDD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6963" t="24939" r="2402" b="22809"/>
          <a:stretch>
            <a:fillRect/>
          </a:stretch>
        </p:blipFill>
        <p:spPr>
          <a:xfrm>
            <a:off x="676935" y="643570"/>
            <a:ext cx="3418148" cy="15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705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Základní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60000"/>
          </a:xfrm>
        </p:spPr>
        <p:txBody>
          <a:bodyPr numCol="1" spcCol="360000"/>
          <a:lstStyle>
            <a:lvl1pPr marL="504000" indent="-50400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949276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60000"/>
          </a:xfrm>
        </p:spPr>
        <p:txBody>
          <a:bodyPr numCol="2" spcCol="360000"/>
          <a:lstStyle>
            <a:lvl1pPr marL="504000" indent="-50400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5638249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velký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60000"/>
          </a:xfrm>
        </p:spPr>
        <p:txBody>
          <a:bodyPr numCol="1" spcCol="360000">
            <a:noAutofit/>
          </a:bodyPr>
          <a:lstStyle>
            <a:lvl1pPr marL="0" indent="0">
              <a:lnSpc>
                <a:spcPct val="100000"/>
              </a:lnSpc>
              <a:spcAft>
                <a:spcPts val="1000"/>
              </a:spcAft>
              <a:buNone/>
              <a:defRPr sz="32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FB23D414-7544-6455-E8D2-C72A3EBC3FA9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dopravy</a:t>
            </a:r>
          </a:p>
        </p:txBody>
      </p:sp>
    </p:spTree>
    <p:extLst>
      <p:ext uri="{BB962C8B-B14F-4D97-AF65-F5344CB8AC3E}">
        <p14:creationId xmlns:p14="http://schemas.microsoft.com/office/powerpoint/2010/main" val="15499228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  <p15:guide id="2" orient="horz" pos="411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běžný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26021"/>
          </a:xfrm>
        </p:spPr>
        <p:txBody>
          <a:bodyPr numCol="1" spcCol="360000">
            <a:noAutofit/>
          </a:bodyPr>
          <a:lstStyle>
            <a:lvl1pPr marL="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287EABB6-9EA1-4F27-1C21-C571E0100C58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dopravy</a:t>
            </a:r>
          </a:p>
        </p:txBody>
      </p:sp>
    </p:spTree>
    <p:extLst>
      <p:ext uri="{BB962C8B-B14F-4D97-AF65-F5344CB8AC3E}">
        <p14:creationId xmlns:p14="http://schemas.microsoft.com/office/powerpoint/2010/main" val="37677577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drážky velké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46919"/>
          </a:xfrm>
        </p:spPr>
        <p:txBody>
          <a:bodyPr numCol="1" spcCol="360000">
            <a:noAutofit/>
          </a:bodyPr>
          <a:lstStyle>
            <a:lvl1pPr marL="504000" indent="-504000">
              <a:lnSpc>
                <a:spcPct val="100000"/>
              </a:lnSpc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Char char="§"/>
              <a:defRPr sz="32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/>
              <a:t>Upravte styly předlohy textu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B5547E9F-BA9C-9C4B-9DF5-F81989FE8098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dopravy</a:t>
            </a:r>
          </a:p>
        </p:txBody>
      </p:sp>
    </p:spTree>
    <p:extLst>
      <p:ext uri="{BB962C8B-B14F-4D97-AF65-F5344CB8AC3E}">
        <p14:creationId xmlns:p14="http://schemas.microsoft.com/office/powerpoint/2010/main" val="25620019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drážky malé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15521"/>
          </a:xfrm>
        </p:spPr>
        <p:txBody>
          <a:bodyPr numCol="1" spcCol="360000">
            <a:noAutofit/>
          </a:bodyPr>
          <a:lstStyle>
            <a:lvl1pPr marL="360000" indent="-3600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accent5"/>
              </a:buClr>
              <a:buSzPct val="90000"/>
              <a:buFont typeface="Wingdings" pitchFamily="2" charset="2"/>
              <a:buChar char="§"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667C9E67-68A9-C008-6034-D232C1AF110C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dopravy</a:t>
            </a:r>
          </a:p>
        </p:txBody>
      </p:sp>
    </p:spTree>
    <p:extLst>
      <p:ext uri="{BB962C8B-B14F-4D97-AF65-F5344CB8AC3E}">
        <p14:creationId xmlns:p14="http://schemas.microsoft.com/office/powerpoint/2010/main" val="34070550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Předělový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1015999"/>
            <a:ext cx="9900000" cy="2413001"/>
          </a:xfrm>
        </p:spPr>
        <p:txBody>
          <a:bodyPr anchor="b"/>
          <a:lstStyle>
            <a:lvl1pPr>
              <a:lnSpc>
                <a:spcPct val="100000"/>
              </a:lnSpc>
              <a:defRPr sz="4800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 hasCustomPrompt="1"/>
          </p:nvPr>
        </p:nvSpPr>
        <p:spPr>
          <a:xfrm>
            <a:off x="684000" y="3676651"/>
            <a:ext cx="9900000" cy="2413000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080103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lide 1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561599"/>
            <a:ext cx="9900000" cy="2160000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2838500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lide s obrázkem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rázku 5">
            <a:extLst>
              <a:ext uri="{FF2B5EF4-FFF2-40B4-BE49-F238E27FC236}">
                <a16:creationId xmlns:a16="http://schemas.microsoft.com/office/drawing/2014/main" id="{0EED0200-723A-192F-A0AB-3C11FC5331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86501" y="0"/>
            <a:ext cx="5905499" cy="6858000"/>
          </a:xfrm>
        </p:spPr>
        <p:txBody>
          <a:bodyPr/>
          <a:lstStyle/>
          <a:p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563174"/>
            <a:ext cx="5412000" cy="3384358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4766654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ěžný s obrázkem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4476000" cy="3797036"/>
          </a:xfrm>
        </p:spPr>
        <p:txBody>
          <a:bodyPr numCol="1" spcCol="360000">
            <a:noAutofit/>
          </a:bodyPr>
          <a:lstStyle>
            <a:lvl1pPr marL="288000" indent="-288000">
              <a:lnSpc>
                <a:spcPct val="100000"/>
              </a:lnSpc>
              <a:spcAft>
                <a:spcPts val="1000"/>
              </a:spcAft>
              <a:buClr>
                <a:schemeClr val="accent5"/>
              </a:buClr>
              <a:buFont typeface="Wingdings" pitchFamily="2" charset="2"/>
              <a:buChar char="§"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obrázku 5">
            <a:extLst>
              <a:ext uri="{FF2B5EF4-FFF2-40B4-BE49-F238E27FC236}">
                <a16:creationId xmlns:a16="http://schemas.microsoft.com/office/drawing/2014/main" id="{BB38CCEF-CF1A-B72B-D67E-9A39E14D3E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98501" y="2213429"/>
            <a:ext cx="4285499" cy="3618660"/>
          </a:xfr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9217DFE5-4AB5-CB80-1E80-AF1A38727F6E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dopravy</a:t>
            </a:r>
          </a:p>
        </p:txBody>
      </p:sp>
    </p:spTree>
    <p:extLst>
      <p:ext uri="{BB962C8B-B14F-4D97-AF65-F5344CB8AC3E}">
        <p14:creationId xmlns:p14="http://schemas.microsoft.com/office/powerpoint/2010/main" val="4102232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dva sloupc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0" y="2160000"/>
            <a:ext cx="4323523" cy="3960537"/>
          </a:xfrm>
        </p:spPr>
        <p:txBody>
          <a:bodyPr/>
          <a:lstStyle>
            <a:lvl1pPr>
              <a:spcAft>
                <a:spcPts val="1800"/>
              </a:spcAft>
              <a:buFont typeface="Wingdings" pitchFamily="2" charset="2"/>
              <a:buNone/>
              <a:defRPr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4BF51896-151D-3843-DB7C-41BB6E22FE4B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260477" y="2165625"/>
            <a:ext cx="4323523" cy="3960537"/>
          </a:xfrm>
        </p:spPr>
        <p:txBody>
          <a:bodyPr/>
          <a:lstStyle>
            <a:lvl1pPr>
              <a:spcAft>
                <a:spcPts val="1800"/>
              </a:spcAft>
              <a:buFont typeface="Wingdings" pitchFamily="2" charset="2"/>
              <a:buNone/>
              <a:defRPr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3999" y="1243809"/>
            <a:ext cx="52596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10" name="Zástupný symbol pro číslo snímku 5">
            <a:extLst>
              <a:ext uri="{FF2B5EF4-FFF2-40B4-BE49-F238E27FC236}">
                <a16:creationId xmlns:a16="http://schemas.microsoft.com/office/drawing/2014/main" id="{506D5A9D-5B24-E761-D1A3-27947B1C890A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dopravy</a:t>
            </a:r>
          </a:p>
        </p:txBody>
      </p:sp>
    </p:spTree>
    <p:extLst>
      <p:ext uri="{BB962C8B-B14F-4D97-AF65-F5344CB8AC3E}">
        <p14:creationId xmlns:p14="http://schemas.microsoft.com/office/powerpoint/2010/main" val="21705855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sloupc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93601" y="2165625"/>
            <a:ext cx="3375982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7671851E-E145-B540-BFE6-BCB164F7650F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119333" y="2165625"/>
            <a:ext cx="3375982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C5DD8208-8E62-3BCD-5295-A5DE908611EA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408009" y="2165625"/>
            <a:ext cx="3375982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2" name="Zástupný symbol pro číslo snímku 5">
            <a:extLst>
              <a:ext uri="{FF2B5EF4-FFF2-40B4-BE49-F238E27FC236}">
                <a16:creationId xmlns:a16="http://schemas.microsoft.com/office/drawing/2014/main" id="{C2D358F0-6A79-42DF-456E-F8DBAF212BBF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dopravy</a:t>
            </a:r>
          </a:p>
        </p:txBody>
      </p:sp>
    </p:spTree>
    <p:extLst>
      <p:ext uri="{BB962C8B-B14F-4D97-AF65-F5344CB8AC3E}">
        <p14:creationId xmlns:p14="http://schemas.microsoft.com/office/powerpoint/2010/main" val="2346318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3 sloupce podbarvené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0" y="2257436"/>
            <a:ext cx="3355437" cy="3590706"/>
          </a:xfrm>
          <a:solidFill>
            <a:schemeClr val="accent1"/>
          </a:solidFill>
        </p:spPr>
        <p:txBody>
          <a:bodyPr lIns="180000" tIns="108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obsah 2">
            <a:extLst>
              <a:ext uri="{FF2B5EF4-FFF2-40B4-BE49-F238E27FC236}">
                <a16:creationId xmlns:a16="http://schemas.microsoft.com/office/drawing/2014/main" id="{2C9E7C88-D105-85BB-7817-7828128845B7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156517" y="2257436"/>
            <a:ext cx="3355437" cy="3590706"/>
          </a:xfrm>
          <a:solidFill>
            <a:schemeClr val="accent1"/>
          </a:solidFill>
        </p:spPr>
        <p:txBody>
          <a:bodyPr lIns="180000" tIns="108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F3B495C6-E9D9-BB16-034D-BB35D518475B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4420259" y="2257436"/>
            <a:ext cx="3355437" cy="3590706"/>
          </a:xfrm>
          <a:solidFill>
            <a:schemeClr val="accent1"/>
          </a:solidFill>
        </p:spPr>
        <p:txBody>
          <a:bodyPr lIns="180000" tIns="108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0" name="Zástupný symbol pro číslo snímku 5">
            <a:extLst>
              <a:ext uri="{FF2B5EF4-FFF2-40B4-BE49-F238E27FC236}">
                <a16:creationId xmlns:a16="http://schemas.microsoft.com/office/drawing/2014/main" id="{6362B212-FD62-9F50-CE3D-DFF199FD57C2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dopravy</a:t>
            </a:r>
          </a:p>
        </p:txBody>
      </p:sp>
    </p:spTree>
    <p:extLst>
      <p:ext uri="{BB962C8B-B14F-4D97-AF65-F5344CB8AC3E}">
        <p14:creationId xmlns:p14="http://schemas.microsoft.com/office/powerpoint/2010/main" val="6830137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loupce podbarvené se šipkami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1" y="2257436"/>
            <a:ext cx="3105680" cy="3590706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36B0AA4C-B328-7C47-A4DA-F8ED2EFC47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5314" y="3880589"/>
            <a:ext cx="363853" cy="301120"/>
          </a:xfrm>
          <a:prstGeom prst="rect">
            <a:avLst/>
          </a:prstGeom>
        </p:spPr>
      </p:pic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963E211A-EC28-5A07-3501-03AC420E839A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405601" y="2257436"/>
            <a:ext cx="3105680" cy="3590706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CA544A6B-12C5-DC1B-EDF5-D0332255C4DE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544801" y="2257436"/>
            <a:ext cx="3105680" cy="3590706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7D22E6FE-C4C5-B012-E7A4-C906162897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46114" y="3880589"/>
            <a:ext cx="363853" cy="301120"/>
          </a:xfrm>
          <a:prstGeom prst="rect">
            <a:avLst/>
          </a:prstGeom>
        </p:spPr>
      </p:pic>
      <p:sp>
        <p:nvSpPr>
          <p:cNvPr id="13" name="Zástupný text 8">
            <a:extLst>
              <a:ext uri="{FF2B5EF4-FFF2-40B4-BE49-F238E27FC236}">
                <a16:creationId xmlns:a16="http://schemas.microsoft.com/office/drawing/2014/main" id="{E61F4B55-11B4-1167-283D-55E922C6340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3999" y="1243809"/>
            <a:ext cx="52596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4" name="Zástupný symbol pro číslo snímku 5">
            <a:extLst>
              <a:ext uri="{FF2B5EF4-FFF2-40B4-BE49-F238E27FC236}">
                <a16:creationId xmlns:a16="http://schemas.microsoft.com/office/drawing/2014/main" id="{82C2015C-6855-8BFE-A304-EDB16134EE6C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dopravy</a:t>
            </a:r>
          </a:p>
        </p:txBody>
      </p:sp>
    </p:spTree>
    <p:extLst>
      <p:ext uri="{BB962C8B-B14F-4D97-AF65-F5344CB8AC3E}">
        <p14:creationId xmlns:p14="http://schemas.microsoft.com/office/powerpoint/2010/main" val="19077225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loupce s obrázk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1" y="4444252"/>
            <a:ext cx="2428993" cy="1403889"/>
          </a:xfr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1492625"/>
            <a:ext cx="2428993" cy="2602004"/>
          </a:xfrm>
        </p:spPr>
        <p:txBody>
          <a:bodyPr/>
          <a:lstStyle/>
          <a:p>
            <a:endParaRPr lang="cs-CZ"/>
          </a:p>
        </p:txBody>
      </p:sp>
      <p:sp>
        <p:nvSpPr>
          <p:cNvPr id="9" name="Zástupný symbol pro obsah 2">
            <a:extLst>
              <a:ext uri="{FF2B5EF4-FFF2-40B4-BE49-F238E27FC236}">
                <a16:creationId xmlns:a16="http://schemas.microsoft.com/office/drawing/2014/main" id="{1FE252C3-C241-69C2-ACDF-A6765E53EC8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9077724" y="4444252"/>
            <a:ext cx="2428993" cy="1403889"/>
          </a:xfr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1492625"/>
            <a:ext cx="2428993" cy="2602004"/>
          </a:xfrm>
        </p:spPr>
        <p:txBody>
          <a:bodyPr/>
          <a:lstStyle/>
          <a:p>
            <a:endParaRPr lang="cs-CZ"/>
          </a:p>
        </p:txBody>
      </p:sp>
      <p:sp>
        <p:nvSpPr>
          <p:cNvPr id="14" name="Zástupný symbol pro obsah 2">
            <a:extLst>
              <a:ext uri="{FF2B5EF4-FFF2-40B4-BE49-F238E27FC236}">
                <a16:creationId xmlns:a16="http://schemas.microsoft.com/office/drawing/2014/main" id="{D5AA8550-16D6-4AA2-0FA5-8338C81AFAC5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279817" y="4444252"/>
            <a:ext cx="2428993" cy="1403889"/>
          </a:xfr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1492625"/>
            <a:ext cx="2428993" cy="2602004"/>
          </a:xfrm>
        </p:spPr>
        <p:txBody>
          <a:bodyPr/>
          <a:lstStyle/>
          <a:p>
            <a:endParaRPr lang="cs-CZ"/>
          </a:p>
        </p:txBody>
      </p:sp>
      <p:sp>
        <p:nvSpPr>
          <p:cNvPr id="16" name="Zástupný symbol pro obsah 2">
            <a:extLst>
              <a:ext uri="{FF2B5EF4-FFF2-40B4-BE49-F238E27FC236}">
                <a16:creationId xmlns:a16="http://schemas.microsoft.com/office/drawing/2014/main" id="{1F7AACE7-568D-33D9-AF71-3ED0BB808ED7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3481909" y="4444252"/>
            <a:ext cx="2428993" cy="1403889"/>
          </a:xfr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1492625"/>
            <a:ext cx="2428993" cy="2602004"/>
          </a:xfrm>
        </p:spPr>
        <p:txBody>
          <a:bodyPr/>
          <a:lstStyle/>
          <a:p>
            <a:endParaRPr lang="cs-CZ"/>
          </a:p>
        </p:txBody>
      </p:sp>
      <p:sp>
        <p:nvSpPr>
          <p:cNvPr id="18" name="Zástupný symbol pro číslo snímku 5">
            <a:extLst>
              <a:ext uri="{FF2B5EF4-FFF2-40B4-BE49-F238E27FC236}">
                <a16:creationId xmlns:a16="http://schemas.microsoft.com/office/drawing/2014/main" id="{E6FDC1DE-B4B0-083B-CF86-1E57EC819B18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dopravy</a:t>
            </a:r>
          </a:p>
        </p:txBody>
      </p:sp>
    </p:spTree>
    <p:extLst>
      <p:ext uri="{BB962C8B-B14F-4D97-AF65-F5344CB8AC3E}">
        <p14:creationId xmlns:p14="http://schemas.microsoft.com/office/powerpoint/2010/main" val="42547428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4 sloupce s obrázk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1" y="4444252"/>
            <a:ext cx="2428993" cy="1403889"/>
          </a:xfr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9" name="Zástupný symbol pro obsah 2">
            <a:extLst>
              <a:ext uri="{FF2B5EF4-FFF2-40B4-BE49-F238E27FC236}">
                <a16:creationId xmlns:a16="http://schemas.microsoft.com/office/drawing/2014/main" id="{1FE252C3-C241-69C2-ACDF-A6765E53EC8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9077724" y="4444252"/>
            <a:ext cx="2428993" cy="1403889"/>
          </a:xfr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4" name="Zástupný symbol pro obsah 2">
            <a:extLst>
              <a:ext uri="{FF2B5EF4-FFF2-40B4-BE49-F238E27FC236}">
                <a16:creationId xmlns:a16="http://schemas.microsoft.com/office/drawing/2014/main" id="{D5AA8550-16D6-4AA2-0FA5-8338C81AFAC5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279817" y="4444252"/>
            <a:ext cx="2428993" cy="1403889"/>
          </a:xfr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6" name="Zástupný symbol pro obsah 2">
            <a:extLst>
              <a:ext uri="{FF2B5EF4-FFF2-40B4-BE49-F238E27FC236}">
                <a16:creationId xmlns:a16="http://schemas.microsoft.com/office/drawing/2014/main" id="{1F7AACE7-568D-33D9-AF71-3ED0BB808ED7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3481909" y="4444252"/>
            <a:ext cx="2428993" cy="1403889"/>
          </a:xfr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5259600" cy="772560"/>
          </a:xfrm>
        </p:spPr>
        <p:txBody>
          <a:bodyPr/>
          <a:lstStyle>
            <a:lvl1pPr indent="0">
              <a:buNone/>
              <a:defRPr lang="cs-CZ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F60B77F-477A-D5FB-8405-23971B2738BD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dopravy</a:t>
            </a:r>
          </a:p>
        </p:txBody>
      </p:sp>
    </p:spTree>
    <p:extLst>
      <p:ext uri="{BB962C8B-B14F-4D97-AF65-F5344CB8AC3E}">
        <p14:creationId xmlns:p14="http://schemas.microsoft.com/office/powerpoint/2010/main" val="37128440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dnadpis, 4 sloupce s obrázk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E7812EDD-8649-F4D5-7B51-E6CC2223D022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693600" y="4444252"/>
            <a:ext cx="2419393" cy="1403889"/>
          </a:xfrm>
        </p:spPr>
        <p:txBody>
          <a:bodyPr>
            <a:no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CAD76A9F-6DA0-AC18-4A06-8DD0C0F56CAD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3484926" y="4444252"/>
            <a:ext cx="2419393" cy="1403889"/>
          </a:xfrm>
        </p:spPr>
        <p:txBody>
          <a:bodyPr>
            <a:no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7FED81D5-414D-425B-67EE-DA3352694518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6279400" y="4444252"/>
            <a:ext cx="2419393" cy="1403889"/>
          </a:xfrm>
        </p:spPr>
        <p:txBody>
          <a:bodyPr>
            <a:no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2" name="Zástupný symbol pro obsah 2">
            <a:extLst>
              <a:ext uri="{FF2B5EF4-FFF2-40B4-BE49-F238E27FC236}">
                <a16:creationId xmlns:a16="http://schemas.microsoft.com/office/drawing/2014/main" id="{BD1F73CC-2087-3052-FC89-2B1E982B6210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9073875" y="4444252"/>
            <a:ext cx="2419393" cy="1403889"/>
          </a:xfrm>
        </p:spPr>
        <p:txBody>
          <a:bodyPr>
            <a:no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8" name="Zástupný symbol pro číslo snímku 5">
            <a:extLst>
              <a:ext uri="{FF2B5EF4-FFF2-40B4-BE49-F238E27FC236}">
                <a16:creationId xmlns:a16="http://schemas.microsoft.com/office/drawing/2014/main" id="{0E9E0BDC-B470-B4BC-892A-7CD72300D49D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dopravy</a:t>
            </a:r>
          </a:p>
        </p:txBody>
      </p:sp>
    </p:spTree>
    <p:extLst>
      <p:ext uri="{BB962C8B-B14F-4D97-AF65-F5344CB8AC3E}">
        <p14:creationId xmlns:p14="http://schemas.microsoft.com/office/powerpoint/2010/main" val="5201656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loupce s obrázky a popisem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1486968"/>
            <a:ext cx="2428993" cy="2607660"/>
          </a:xfrm>
        </p:spPr>
        <p:txBody>
          <a:bodyPr/>
          <a:lstStyle/>
          <a:p>
            <a:endParaRPr lang="cs-CZ"/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1486968"/>
            <a:ext cx="2428993" cy="2607660"/>
          </a:xfrm>
        </p:spPr>
        <p:txBody>
          <a:bodyPr/>
          <a:lstStyle/>
          <a:p>
            <a:endParaRPr lang="cs-CZ"/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1486968"/>
            <a:ext cx="2428993" cy="2607660"/>
          </a:xfrm>
        </p:spPr>
        <p:txBody>
          <a:bodyPr/>
          <a:lstStyle/>
          <a:p>
            <a:endParaRPr lang="cs-CZ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1486968"/>
            <a:ext cx="2428993" cy="2607660"/>
          </a:xfr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E7812EDD-8649-F4D5-7B51-E6CC2223D022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693600" y="4444252"/>
            <a:ext cx="2419393" cy="1403889"/>
          </a:xfrm>
        </p:spPr>
        <p:txBody>
          <a:bodyPr>
            <a:no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CAD76A9F-6DA0-AC18-4A06-8DD0C0F56CAD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3484926" y="4444252"/>
            <a:ext cx="2419393" cy="1403889"/>
          </a:xfrm>
        </p:spPr>
        <p:txBody>
          <a:bodyPr>
            <a:no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7FED81D5-414D-425B-67EE-DA3352694518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6279400" y="4444252"/>
            <a:ext cx="2419393" cy="1403889"/>
          </a:xfrm>
        </p:spPr>
        <p:txBody>
          <a:bodyPr>
            <a:no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2" name="Zástupný symbol pro obsah 2">
            <a:extLst>
              <a:ext uri="{FF2B5EF4-FFF2-40B4-BE49-F238E27FC236}">
                <a16:creationId xmlns:a16="http://schemas.microsoft.com/office/drawing/2014/main" id="{BD1F73CC-2087-3052-FC89-2B1E982B6210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9073875" y="4444252"/>
            <a:ext cx="2419393" cy="1403889"/>
          </a:xfrm>
        </p:spPr>
        <p:txBody>
          <a:bodyPr>
            <a:no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3" name="Zástupný symbol pro číslo snímku 5">
            <a:extLst>
              <a:ext uri="{FF2B5EF4-FFF2-40B4-BE49-F238E27FC236}">
                <a16:creationId xmlns:a16="http://schemas.microsoft.com/office/drawing/2014/main" id="{7556DA22-95D2-B84C-8D36-C93C88F1A70B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dopravy</a:t>
            </a:r>
          </a:p>
        </p:txBody>
      </p:sp>
    </p:spTree>
    <p:extLst>
      <p:ext uri="{BB962C8B-B14F-4D97-AF65-F5344CB8AC3E}">
        <p14:creationId xmlns:p14="http://schemas.microsoft.com/office/powerpoint/2010/main" val="9986508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graf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1" y="2165625"/>
            <a:ext cx="3516021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Wingdings" pitchFamily="2" charset="2"/>
              <a:buNone/>
              <a:defRPr b="0">
                <a:solidFill>
                  <a:schemeClr val="bg1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/>
              <a:t>Text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objekt grafu 7">
            <a:extLst>
              <a:ext uri="{FF2B5EF4-FFF2-40B4-BE49-F238E27FC236}">
                <a16:creationId xmlns:a16="http://schemas.microsoft.com/office/drawing/2014/main" id="{7C54CE2A-0CB4-8467-2966-0F4B4D0EA70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341121" y="1846262"/>
            <a:ext cx="6157278" cy="3383763"/>
          </a:xfrm>
        </p:spPr>
        <p:txBody>
          <a:bodyPr/>
          <a:lstStyle/>
          <a:p>
            <a:endParaRPr lang="cs-CZ"/>
          </a:p>
        </p:txBody>
      </p:sp>
      <p:sp>
        <p:nvSpPr>
          <p:cNvPr id="10" name="Zástupný symbol pro číslo snímku 5">
            <a:extLst>
              <a:ext uri="{FF2B5EF4-FFF2-40B4-BE49-F238E27FC236}">
                <a16:creationId xmlns:a16="http://schemas.microsoft.com/office/drawing/2014/main" id="{56068FBD-80A0-A131-94EA-3F77B4064DBE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dopravy</a:t>
            </a:r>
          </a:p>
        </p:txBody>
      </p:sp>
    </p:spTree>
    <p:extLst>
      <p:ext uri="{BB962C8B-B14F-4D97-AF65-F5344CB8AC3E}">
        <p14:creationId xmlns:p14="http://schemas.microsoft.com/office/powerpoint/2010/main" val="12338423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text a graf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1" y="2165625"/>
            <a:ext cx="3516021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Wingdings" pitchFamily="2" charset="2"/>
              <a:buNone/>
              <a:defRPr b="0">
                <a:solidFill>
                  <a:schemeClr val="bg1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/>
              <a:t>Text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objekt grafu 7">
            <a:extLst>
              <a:ext uri="{FF2B5EF4-FFF2-40B4-BE49-F238E27FC236}">
                <a16:creationId xmlns:a16="http://schemas.microsoft.com/office/drawing/2014/main" id="{7C54CE2A-0CB4-8467-2966-0F4B4D0EA70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341121" y="2175418"/>
            <a:ext cx="6157278" cy="3383763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4979A1C8-AB56-208C-E695-4985A095C3C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FFB432D-C3B5-D43F-DAB7-52E395EF4C41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dopravy</a:t>
            </a:r>
          </a:p>
        </p:txBody>
      </p:sp>
    </p:spTree>
    <p:extLst>
      <p:ext uri="{BB962C8B-B14F-4D97-AF65-F5344CB8AC3E}">
        <p14:creationId xmlns:p14="http://schemas.microsoft.com/office/powerpoint/2010/main" val="30260777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text a tabulk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88833E3E-D9C4-1B56-E700-3FE02CF54D6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9" name="Zástupný symbol pro tabulku 8">
            <a:extLst>
              <a:ext uri="{FF2B5EF4-FFF2-40B4-BE49-F238E27FC236}">
                <a16:creationId xmlns:a16="http://schemas.microsoft.com/office/drawing/2014/main" id="{38C15361-4216-1F02-862E-96F0428B738D}"/>
              </a:ext>
            </a:extLst>
          </p:cNvPr>
          <p:cNvSpPr>
            <a:spLocks noGrp="1"/>
          </p:cNvSpPr>
          <p:nvPr>
            <p:ph type="tbl" sz="quarter" idx="21"/>
          </p:nvPr>
        </p:nvSpPr>
        <p:spPr>
          <a:xfrm>
            <a:off x="5400942" y="2213361"/>
            <a:ext cx="6097458" cy="2836476"/>
          </a:xfrm>
        </p:spPr>
        <p:txBody>
          <a:bodyPr/>
          <a:lstStyle/>
          <a:p>
            <a:endParaRPr lang="cs-CZ"/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B66658BE-27EF-DD53-8F17-938260B54B8F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1620000" y="2167003"/>
            <a:ext cx="3516021" cy="3915521"/>
          </a:xfrm>
        </p:spPr>
        <p:txBody>
          <a:bodyPr numCol="1" spcCol="360000">
            <a:noAutofit/>
          </a:bodyPr>
          <a:lstStyle>
            <a:lvl1pPr marL="288000" indent="-2880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accent5"/>
              </a:buClr>
              <a:buSzPct val="90000"/>
              <a:buFont typeface="Wingdings" pitchFamily="2" charset="2"/>
              <a:buChar char="§"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/>
              <a:t>Upravte styly předlohy textu</a:t>
            </a:r>
          </a:p>
        </p:txBody>
      </p:sp>
      <p:sp>
        <p:nvSpPr>
          <p:cNvPr id="11" name="Zástupný symbol pro číslo snímku 5">
            <a:extLst>
              <a:ext uri="{FF2B5EF4-FFF2-40B4-BE49-F238E27FC236}">
                <a16:creationId xmlns:a16="http://schemas.microsoft.com/office/drawing/2014/main" id="{E903755D-63C9-7F62-34B8-C0C2AFB43970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dopravy</a:t>
            </a:r>
          </a:p>
        </p:txBody>
      </p:sp>
    </p:spTree>
    <p:extLst>
      <p:ext uri="{BB962C8B-B14F-4D97-AF65-F5344CB8AC3E}">
        <p14:creationId xmlns:p14="http://schemas.microsoft.com/office/powerpoint/2010/main" val="26520197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44D3900D-FEF7-DC42-A070-58AF49658B8B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dopravy</a:t>
            </a:r>
          </a:p>
        </p:txBody>
      </p:sp>
    </p:spTree>
    <p:extLst>
      <p:ext uri="{BB962C8B-B14F-4D97-AF65-F5344CB8AC3E}">
        <p14:creationId xmlns:p14="http://schemas.microsoft.com/office/powerpoint/2010/main" val="30792740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69063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ADDA6-D629-44E6-B234-A73E9F4FF4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895577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Závěr a shrnutí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60000"/>
          </a:xfrm>
        </p:spPr>
        <p:txBody>
          <a:bodyPr numCol="2" spcCol="360000"/>
          <a:lstStyle>
            <a:lvl1pPr marL="0" indent="-504000">
              <a:lnSpc>
                <a:spcPct val="120000"/>
              </a:lnSpc>
              <a:spcAft>
                <a:spcPts val="1000"/>
              </a:spcAft>
              <a:buNone/>
              <a:defRPr sz="2000">
                <a:solidFill>
                  <a:schemeClr val="accent5"/>
                </a:solidFill>
              </a:defRPr>
            </a:lvl1pPr>
            <a:lvl2pPr marL="0"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marL="0" indent="0">
              <a:lnSpc>
                <a:spcPct val="120000"/>
              </a:lnSpc>
              <a:spcAft>
                <a:spcPts val="400"/>
              </a:spcAft>
              <a:buNone/>
              <a:defRPr/>
            </a:lvl3pPr>
            <a:lvl4pPr marL="0" indent="0">
              <a:lnSpc>
                <a:spcPct val="120000"/>
              </a:lnSpc>
              <a:spcAft>
                <a:spcPts val="400"/>
              </a:spcAft>
              <a:buNone/>
              <a:defRPr/>
            </a:lvl4pPr>
            <a:lvl5pPr marL="0" indent="0">
              <a:lnSpc>
                <a:spcPct val="120000"/>
              </a:lnSpc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9254956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kladní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0" y="2160000"/>
            <a:ext cx="8964000" cy="4078068"/>
          </a:xfrm>
          <a:prstGeom prst="rect">
            <a:avLst/>
          </a:prstGeom>
        </p:spPr>
        <p:txBody>
          <a:bodyPr/>
          <a:lstStyle>
            <a:lvl1pPr>
              <a:spcBef>
                <a:spcPts val="1000"/>
              </a:spcBef>
              <a:spcAft>
                <a:spcPts val="1000"/>
              </a:spcAft>
              <a:defRPr/>
            </a:lvl1pPr>
            <a:lvl2pPr>
              <a:spcAft>
                <a:spcPts val="1000"/>
              </a:spcAft>
              <a:defRPr sz="1800"/>
            </a:lvl2pPr>
            <a:lvl3pPr marL="720000" indent="-216000">
              <a:spcAft>
                <a:spcPts val="1000"/>
              </a:spcAft>
              <a:defRPr>
                <a:solidFill>
                  <a:schemeClr val="accent2"/>
                </a:solidFill>
              </a:defRPr>
            </a:lvl3pPr>
            <a:lvl4pPr marL="936000" indent="-216000">
              <a:spcAft>
                <a:spcPts val="1000"/>
              </a:spcAft>
              <a:defRPr/>
            </a:lvl4pPr>
            <a:lvl5pPr marL="1152000" indent="-216000">
              <a:spcAft>
                <a:spcPts val="1000"/>
              </a:spcAft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42833127-FA44-2449-652E-7C7C47C7D871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 dirty="0">
                <a:solidFill>
                  <a:schemeClr val="bg2"/>
                </a:solidFill>
              </a:rPr>
              <a:t>Ministerstvo dopravy </a:t>
            </a:r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4CC50D58-9C13-7041-41AC-823B5DE45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39801060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7388244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40832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300000" y="2109600"/>
            <a:ext cx="5400000" cy="1916866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00" b="1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300000" y="4237200"/>
            <a:ext cx="5400000" cy="196894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pic>
        <p:nvPicPr>
          <p:cNvPr id="6" name="Obrázek 5" descr="Obsah obrázku text, Písmo, logo, Grafika&#10;&#10;Obsah generovaný pomocí AI může být nesprávný.">
            <a:extLst>
              <a:ext uri="{FF2B5EF4-FFF2-40B4-BE49-F238E27FC236}">
                <a16:creationId xmlns:a16="http://schemas.microsoft.com/office/drawing/2014/main" id="{929A6961-5EEC-174F-E58B-AF167CA0EB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38" t="23292" r="3989" b="23642"/>
          <a:stretch>
            <a:fillRect/>
          </a:stretch>
        </p:blipFill>
        <p:spPr>
          <a:xfrm>
            <a:off x="669996" y="640319"/>
            <a:ext cx="3441966" cy="15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793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02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9F0403E7-BC0D-3F6B-6A17-DC5CF67E19D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5905499" cy="6858000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300000" y="2109516"/>
            <a:ext cx="5400000" cy="1916866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00" b="1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300000" y="4237731"/>
            <a:ext cx="5400000" cy="196894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</p:spTree>
    <p:extLst>
      <p:ext uri="{BB962C8B-B14F-4D97-AF65-F5344CB8AC3E}">
        <p14:creationId xmlns:p14="http://schemas.microsoft.com/office/powerpoint/2010/main" val="33131786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02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400000" y="2340000"/>
            <a:ext cx="6300000" cy="1916866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00" b="1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400000" y="4500000"/>
            <a:ext cx="6300000" cy="196894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4" name="Obrázek 3" descr="Obsah obrázku text, Písmo, logo, Grafika&#10;&#10;Obsah generovaný pomocí AI může být nesprávný.">
            <a:extLst>
              <a:ext uri="{FF2B5EF4-FFF2-40B4-BE49-F238E27FC236}">
                <a16:creationId xmlns:a16="http://schemas.microsoft.com/office/drawing/2014/main" id="{F1FA3F06-7B20-D162-79A4-4FFC094CEA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38" t="23292" r="3989" b="23642"/>
          <a:stretch>
            <a:fillRect/>
          </a:stretch>
        </p:blipFill>
        <p:spPr>
          <a:xfrm>
            <a:off x="669996" y="640319"/>
            <a:ext cx="3441966" cy="15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40482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60000"/>
          </a:xfrm>
          <a:prstGeom prst="rect">
            <a:avLst/>
          </a:prstGeom>
        </p:spPr>
        <p:txBody>
          <a:bodyPr numCol="2" spcCol="360000"/>
          <a:lstStyle>
            <a:lvl1pPr marL="288000" indent="-288000">
              <a:lnSpc>
                <a:spcPct val="100000"/>
              </a:lnSpc>
              <a:spcAft>
                <a:spcPts val="1000"/>
              </a:spcAft>
              <a:buFont typeface="Wingdings" pitchFamily="2" charset="2"/>
              <a:buChar char="§"/>
              <a:defRPr sz="2000"/>
            </a:lvl1pPr>
            <a:lvl2pPr marL="288000" indent="216000">
              <a:lnSpc>
                <a:spcPct val="100000"/>
              </a:lnSpc>
              <a:spcAft>
                <a:spcPts val="1000"/>
              </a:spcAft>
              <a:buFont typeface="Wingdings" pitchFamily="2" charset="2"/>
              <a:buChar char="§"/>
              <a:defRPr sz="1800"/>
            </a:lvl2pPr>
            <a:lvl3pPr marL="720000" indent="-216000">
              <a:lnSpc>
                <a:spcPct val="100000"/>
              </a:lnSpc>
              <a:spcAft>
                <a:spcPts val="1000"/>
              </a:spcAft>
              <a:buFont typeface="Wingdings" pitchFamily="2" charset="2"/>
              <a:buChar char="§"/>
              <a:defRPr/>
            </a:lvl3pPr>
            <a:lvl4pPr marL="936000" indent="-216000">
              <a:lnSpc>
                <a:spcPct val="100000"/>
              </a:lnSpc>
              <a:spcAft>
                <a:spcPts val="1000"/>
              </a:spcAft>
              <a:buFont typeface="Wingdings" pitchFamily="2" charset="2"/>
              <a:buChar char="§"/>
              <a:defRPr/>
            </a:lvl4pPr>
            <a:lvl5pPr indent="-216000">
              <a:lnSpc>
                <a:spcPct val="100000"/>
              </a:lnSpc>
              <a:spcAft>
                <a:spcPts val="1000"/>
              </a:spcAft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0955142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velk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60000"/>
          </a:xfrm>
          <a:prstGeom prst="rect">
            <a:avLst/>
          </a:prstGeom>
        </p:spPr>
        <p:txBody>
          <a:bodyPr numCol="1" spcCol="360000">
            <a:noAutofit/>
          </a:bodyPr>
          <a:lstStyle>
            <a:lvl1pPr marL="0" indent="0">
              <a:lnSpc>
                <a:spcPct val="100000"/>
              </a:lnSpc>
              <a:spcAft>
                <a:spcPts val="1000"/>
              </a:spcAft>
              <a:buNone/>
              <a:defRPr sz="32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FB23D414-7544-6455-E8D2-C72A3EBC3FA9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 dirty="0">
                <a:solidFill>
                  <a:schemeClr val="bg2"/>
                </a:solidFill>
              </a:rPr>
              <a:t>Ministerstvo dopravy </a:t>
            </a:r>
          </a:p>
        </p:txBody>
      </p:sp>
    </p:spTree>
    <p:extLst>
      <p:ext uri="{BB962C8B-B14F-4D97-AF65-F5344CB8AC3E}">
        <p14:creationId xmlns:p14="http://schemas.microsoft.com/office/powerpoint/2010/main" val="18331627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  <p15:guide id="2" orient="horz" pos="4110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běž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26021"/>
          </a:xfrm>
          <a:prstGeom prst="rect">
            <a:avLst/>
          </a:prstGeom>
        </p:spPr>
        <p:txBody>
          <a:bodyPr numCol="1" spcCol="360000">
            <a:noAutofit/>
          </a:bodyPr>
          <a:lstStyle>
            <a:lvl1pPr marL="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2BBC0884-F87E-1907-FF5F-2AB324A5C47E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 dirty="0">
                <a:solidFill>
                  <a:schemeClr val="bg2"/>
                </a:solidFill>
              </a:rPr>
              <a:t>Ministerstvo dopravy </a:t>
            </a:r>
          </a:p>
        </p:txBody>
      </p:sp>
    </p:spTree>
    <p:extLst>
      <p:ext uri="{BB962C8B-B14F-4D97-AF65-F5344CB8AC3E}">
        <p14:creationId xmlns:p14="http://schemas.microsoft.com/office/powerpoint/2010/main" val="1816794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drážky velk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46919"/>
          </a:xfrm>
          <a:prstGeom prst="rect">
            <a:avLst/>
          </a:prstGeom>
        </p:spPr>
        <p:txBody>
          <a:bodyPr numCol="1" spcCol="360000">
            <a:noAutofit/>
          </a:bodyPr>
          <a:lstStyle>
            <a:lvl1pPr marL="504000" indent="-504000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defRPr sz="32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/>
              <a:t>Upravte styly předlohy textu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84905BBB-F9FE-9FBF-15BB-B1658C5A09FF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 dirty="0">
                <a:solidFill>
                  <a:schemeClr val="bg2"/>
                </a:solidFill>
              </a:rPr>
              <a:t>Ministerstvo dopravy </a:t>
            </a:r>
          </a:p>
        </p:txBody>
      </p:sp>
    </p:spTree>
    <p:extLst>
      <p:ext uri="{BB962C8B-B14F-4D97-AF65-F5344CB8AC3E}">
        <p14:creationId xmlns:p14="http://schemas.microsoft.com/office/powerpoint/2010/main" val="17850832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drážky mal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15521"/>
          </a:xfrm>
          <a:prstGeom prst="rect">
            <a:avLst/>
          </a:prstGeom>
        </p:spPr>
        <p:txBody>
          <a:bodyPr numCol="1" spcCol="360000">
            <a:noAutofit/>
          </a:bodyPr>
          <a:lstStyle>
            <a:lvl1pPr marL="360000" indent="-3600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93163992-C525-2C66-6CAF-F1C6D7A2FF4B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 dirty="0">
                <a:solidFill>
                  <a:schemeClr val="bg2"/>
                </a:solidFill>
              </a:rPr>
              <a:t>Ministerstvo dopravy </a:t>
            </a:r>
          </a:p>
        </p:txBody>
      </p:sp>
    </p:spTree>
    <p:extLst>
      <p:ext uri="{BB962C8B-B14F-4D97-AF65-F5344CB8AC3E}">
        <p14:creationId xmlns:p14="http://schemas.microsoft.com/office/powerpoint/2010/main" val="13007375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Předělový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1015999"/>
            <a:ext cx="9900000" cy="2413001"/>
          </a:xfrm>
        </p:spPr>
        <p:txBody>
          <a:bodyPr anchor="b"/>
          <a:lstStyle>
            <a:lvl1pPr>
              <a:lnSpc>
                <a:spcPct val="100000"/>
              </a:lnSpc>
              <a:defRPr sz="4800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 hasCustomPrompt="1"/>
          </p:nvPr>
        </p:nvSpPr>
        <p:spPr>
          <a:xfrm>
            <a:off x="684000" y="3676651"/>
            <a:ext cx="9900000" cy="2413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97497038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lide 1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561599"/>
            <a:ext cx="9900000" cy="2160000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85686477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lide s obrázkem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rázku 5">
            <a:extLst>
              <a:ext uri="{FF2B5EF4-FFF2-40B4-BE49-F238E27FC236}">
                <a16:creationId xmlns:a16="http://schemas.microsoft.com/office/drawing/2014/main" id="{0EED0200-723A-192F-A0AB-3C11FC5331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86501" y="0"/>
            <a:ext cx="5905499" cy="6858000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563174"/>
            <a:ext cx="5412000" cy="3384358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68091953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ěžný s obráz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4476000" cy="3797036"/>
          </a:xfrm>
          <a:prstGeom prst="rect">
            <a:avLst/>
          </a:prstGeom>
        </p:spPr>
        <p:txBody>
          <a:bodyPr numCol="1" spcCol="360000">
            <a:noAutofit/>
          </a:bodyPr>
          <a:lstStyle>
            <a:lvl1pPr marL="360000" indent="-360000">
              <a:lnSpc>
                <a:spcPct val="100000"/>
              </a:lnSpc>
              <a:spcAft>
                <a:spcPts val="1000"/>
              </a:spcAft>
              <a:buSzPct val="90000"/>
              <a:buFont typeface="Wingdings" pitchFamily="2" charset="2"/>
              <a:buChar char="§"/>
              <a:tabLst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Font typeface="Arial" panose="020B0604020202020204" pitchFamily="34" charset="0"/>
              <a:buChar char="•"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Font typeface="Arial" panose="020B0604020202020204" pitchFamily="34" charset="0"/>
              <a:buChar char="•"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Font typeface="Arial" panose="020B0604020202020204" pitchFamily="34" charset="0"/>
              <a:buChar char="•"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obrázku 5">
            <a:extLst>
              <a:ext uri="{FF2B5EF4-FFF2-40B4-BE49-F238E27FC236}">
                <a16:creationId xmlns:a16="http://schemas.microsoft.com/office/drawing/2014/main" id="{BB38CCEF-CF1A-B72B-D67E-9A39E14D3E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98501" y="2213429"/>
            <a:ext cx="4285499" cy="3618660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2C7EEF15-9663-FDF8-3786-E9D1170BC091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 dirty="0">
                <a:solidFill>
                  <a:schemeClr val="bg2"/>
                </a:solidFill>
              </a:rPr>
              <a:t>Ministerstvo dopravy </a:t>
            </a:r>
          </a:p>
        </p:txBody>
      </p:sp>
    </p:spTree>
    <p:extLst>
      <p:ext uri="{BB962C8B-B14F-4D97-AF65-F5344CB8AC3E}">
        <p14:creationId xmlns:p14="http://schemas.microsoft.com/office/powerpoint/2010/main" val="13941029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dva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0" y="2160000"/>
            <a:ext cx="4323523" cy="3960537"/>
          </a:xfrm>
          <a:prstGeom prst="rect">
            <a:avLst/>
          </a:prstGeom>
        </p:spPr>
        <p:txBody>
          <a:bodyPr/>
          <a:lstStyle>
            <a:lvl1pPr>
              <a:spcAft>
                <a:spcPts val="1800"/>
              </a:spcAft>
              <a:buFont typeface="Wingdings" pitchFamily="2" charset="2"/>
              <a:buNone/>
              <a:defRPr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1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5259600" cy="7725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Zástupný symbol pro obsah 2">
            <a:extLst>
              <a:ext uri="{FF2B5EF4-FFF2-40B4-BE49-F238E27FC236}">
                <a16:creationId xmlns:a16="http://schemas.microsoft.com/office/drawing/2014/main" id="{C2843CF9-B3FD-9E68-3D7A-392FEBCB4FEE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266427" y="2160000"/>
            <a:ext cx="4323523" cy="3960537"/>
          </a:xfrm>
          <a:prstGeom prst="rect">
            <a:avLst/>
          </a:prstGeom>
        </p:spPr>
        <p:txBody>
          <a:bodyPr/>
          <a:lstStyle>
            <a:lvl1pPr>
              <a:spcAft>
                <a:spcPts val="1800"/>
              </a:spcAft>
              <a:buFont typeface="Wingdings" pitchFamily="2" charset="2"/>
              <a:buNone/>
              <a:defRPr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1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8" name="Zástupný symbol pro číslo snímku 5">
            <a:extLst>
              <a:ext uri="{FF2B5EF4-FFF2-40B4-BE49-F238E27FC236}">
                <a16:creationId xmlns:a16="http://schemas.microsoft.com/office/drawing/2014/main" id="{1A2E329E-B047-5BCC-C0F2-88F14A418F05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 dirty="0">
                <a:solidFill>
                  <a:schemeClr val="bg2"/>
                </a:solidFill>
              </a:rPr>
              <a:t>Ministerstvo dopravy </a:t>
            </a:r>
          </a:p>
        </p:txBody>
      </p:sp>
    </p:spTree>
    <p:extLst>
      <p:ext uri="{BB962C8B-B14F-4D97-AF65-F5344CB8AC3E}">
        <p14:creationId xmlns:p14="http://schemas.microsoft.com/office/powerpoint/2010/main" val="118202800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93601" y="2160000"/>
            <a:ext cx="3375982" cy="3960537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7671851E-E145-B540-BFE6-BCB164F7650F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119333" y="2160000"/>
            <a:ext cx="3375982" cy="3960537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C5DD8208-8E62-3BCD-5295-A5DE908611EA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408009" y="2160000"/>
            <a:ext cx="3375982" cy="3960537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7B9A68AD-FB4B-8978-5212-ECDC03A6FB0B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 dirty="0">
                <a:solidFill>
                  <a:schemeClr val="bg2"/>
                </a:solidFill>
              </a:rPr>
              <a:t>Ministerstvo dopravy </a:t>
            </a:r>
          </a:p>
        </p:txBody>
      </p:sp>
    </p:spTree>
    <p:extLst>
      <p:ext uri="{BB962C8B-B14F-4D97-AF65-F5344CB8AC3E}">
        <p14:creationId xmlns:p14="http://schemas.microsoft.com/office/powerpoint/2010/main" val="43556455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3 sloupce podbarven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0" y="2257436"/>
            <a:ext cx="3355437" cy="3590706"/>
          </a:xfrm>
          <a:prstGeom prst="rect">
            <a:avLst/>
          </a:prstGeom>
          <a:solidFill>
            <a:schemeClr val="tx2"/>
          </a:solidFill>
        </p:spPr>
        <p:txBody>
          <a:bodyPr lIns="180000" tIns="108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5259600" cy="772560"/>
          </a:xfrm>
          <a:prstGeom prst="rect">
            <a:avLst/>
          </a:prstGeom>
        </p:spPr>
        <p:txBody>
          <a:bodyPr/>
          <a:lstStyle>
            <a:lvl1pPr>
              <a:buNone/>
              <a:defRPr lang="cs-CZ" sz="20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obsah 2">
            <a:extLst>
              <a:ext uri="{FF2B5EF4-FFF2-40B4-BE49-F238E27FC236}">
                <a16:creationId xmlns:a16="http://schemas.microsoft.com/office/drawing/2014/main" id="{2C9E7C88-D105-85BB-7817-7828128845B7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156517" y="2257436"/>
            <a:ext cx="3355437" cy="3590706"/>
          </a:xfrm>
          <a:prstGeom prst="rect">
            <a:avLst/>
          </a:prstGeom>
          <a:solidFill>
            <a:schemeClr val="tx2"/>
          </a:solidFill>
        </p:spPr>
        <p:txBody>
          <a:bodyPr lIns="180000" tIns="108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F3B495C6-E9D9-BB16-034D-BB35D518475B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4420259" y="2257436"/>
            <a:ext cx="3355437" cy="3590706"/>
          </a:xfrm>
          <a:prstGeom prst="rect">
            <a:avLst/>
          </a:prstGeom>
          <a:solidFill>
            <a:schemeClr val="tx2"/>
          </a:solidFill>
        </p:spPr>
        <p:txBody>
          <a:bodyPr lIns="180000" tIns="108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CC1C452-BE80-BC5C-7921-09A8FE89B918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 dirty="0">
                <a:solidFill>
                  <a:schemeClr val="bg2"/>
                </a:solidFill>
              </a:rPr>
              <a:t>Ministerstvo dopravy </a:t>
            </a:r>
          </a:p>
        </p:txBody>
      </p:sp>
    </p:spTree>
    <p:extLst>
      <p:ext uri="{BB962C8B-B14F-4D97-AF65-F5344CB8AC3E}">
        <p14:creationId xmlns:p14="http://schemas.microsoft.com/office/powerpoint/2010/main" val="42884705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loupce podbarvené se šipka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>
            <a:no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1" y="2257436"/>
            <a:ext cx="3105680" cy="3590706"/>
          </a:xfrm>
          <a:prstGeom prst="rect">
            <a:avLst/>
          </a:prstGeom>
          <a:solidFill>
            <a:schemeClr val="accent1"/>
          </a:solidFill>
        </p:spPr>
        <p:txBody>
          <a:bodyPr lIns="180000" tIns="180000" rIns="144000" bIns="7200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963E211A-EC28-5A07-3501-03AC420E839A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405601" y="2246803"/>
            <a:ext cx="3105680" cy="3590706"/>
          </a:xfrm>
          <a:prstGeom prst="rect">
            <a:avLst/>
          </a:prstGeom>
          <a:solidFill>
            <a:schemeClr val="accent1"/>
          </a:solidFill>
        </p:spPr>
        <p:txBody>
          <a:bodyPr lIns="180000" tIns="180000" rIns="144000" bIns="7200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CA544A6B-12C5-DC1B-EDF5-D0332255C4DE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544801" y="2257436"/>
            <a:ext cx="3105680" cy="3590706"/>
          </a:xfrm>
          <a:prstGeom prst="rect">
            <a:avLst/>
          </a:prstGeom>
          <a:solidFill>
            <a:schemeClr val="accent1"/>
          </a:solidFill>
        </p:spPr>
        <p:txBody>
          <a:bodyPr lIns="180000" tIns="180000" rIns="144000" bIns="7200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2A3086D1-EC65-B74C-A8BB-C58567182B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5314" y="3880589"/>
            <a:ext cx="360717" cy="301120"/>
          </a:xfrm>
          <a:prstGeom prst="rect">
            <a:avLst/>
          </a:prstGeom>
        </p:spPr>
      </p:pic>
      <p:pic>
        <p:nvPicPr>
          <p:cNvPr id="20" name="Obrázek 19">
            <a:extLst>
              <a:ext uri="{FF2B5EF4-FFF2-40B4-BE49-F238E27FC236}">
                <a16:creationId xmlns:a16="http://schemas.microsoft.com/office/drawing/2014/main" id="{CAAABE1A-E3F7-8D77-4BC1-22DA8776E5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46114" y="3880589"/>
            <a:ext cx="360717" cy="301120"/>
          </a:xfrm>
          <a:prstGeom prst="rect">
            <a:avLst/>
          </a:prstGeom>
        </p:spPr>
      </p:pic>
      <p:sp>
        <p:nvSpPr>
          <p:cNvPr id="21" name="Zástupný text 8">
            <a:extLst>
              <a:ext uri="{FF2B5EF4-FFF2-40B4-BE49-F238E27FC236}">
                <a16:creationId xmlns:a16="http://schemas.microsoft.com/office/drawing/2014/main" id="{EE858B53-D403-C768-50C6-B820DCD4E56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4000" y="1243809"/>
            <a:ext cx="5259600" cy="772560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lang="cs-CZ" sz="20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22" name="Zástupný symbol pro číslo snímku 5">
            <a:extLst>
              <a:ext uri="{FF2B5EF4-FFF2-40B4-BE49-F238E27FC236}">
                <a16:creationId xmlns:a16="http://schemas.microsoft.com/office/drawing/2014/main" id="{7BDEE34E-2AD1-D45A-CDC5-B7356B87F969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 dirty="0">
                <a:solidFill>
                  <a:schemeClr val="bg2"/>
                </a:solidFill>
              </a:rPr>
              <a:t>Ministerstvo dopravy </a:t>
            </a:r>
          </a:p>
        </p:txBody>
      </p:sp>
    </p:spTree>
    <p:extLst>
      <p:ext uri="{BB962C8B-B14F-4D97-AF65-F5344CB8AC3E}">
        <p14:creationId xmlns:p14="http://schemas.microsoft.com/office/powerpoint/2010/main" val="92248586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>
            <a:no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1" y="4444252"/>
            <a:ext cx="2428993" cy="1403889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1492625"/>
            <a:ext cx="2428993" cy="2602004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9" name="Zástupný symbol pro obsah 2">
            <a:extLst>
              <a:ext uri="{FF2B5EF4-FFF2-40B4-BE49-F238E27FC236}">
                <a16:creationId xmlns:a16="http://schemas.microsoft.com/office/drawing/2014/main" id="{1FE252C3-C241-69C2-ACDF-A6765E53EC8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9077724" y="4444252"/>
            <a:ext cx="2428993" cy="1403889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1492625"/>
            <a:ext cx="2428993" cy="2602004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14" name="Zástupný symbol pro obsah 2">
            <a:extLst>
              <a:ext uri="{FF2B5EF4-FFF2-40B4-BE49-F238E27FC236}">
                <a16:creationId xmlns:a16="http://schemas.microsoft.com/office/drawing/2014/main" id="{D5AA8550-16D6-4AA2-0FA5-8338C81AFAC5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279817" y="4444252"/>
            <a:ext cx="2428993" cy="1403889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1492625"/>
            <a:ext cx="2428993" cy="2602004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16" name="Zástupný symbol pro obsah 2">
            <a:extLst>
              <a:ext uri="{FF2B5EF4-FFF2-40B4-BE49-F238E27FC236}">
                <a16:creationId xmlns:a16="http://schemas.microsoft.com/office/drawing/2014/main" id="{1F7AACE7-568D-33D9-AF71-3ED0BB808ED7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3481909" y="4444252"/>
            <a:ext cx="2428993" cy="1403889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1492625"/>
            <a:ext cx="2428993" cy="2602004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496F11FE-78A2-69C8-0643-BE729D4F1FDE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 dirty="0">
                <a:solidFill>
                  <a:schemeClr val="bg2"/>
                </a:solidFill>
              </a:rPr>
              <a:t>Ministerstvo dopravy </a:t>
            </a:r>
          </a:p>
        </p:txBody>
      </p:sp>
    </p:spTree>
    <p:extLst>
      <p:ext uri="{BB962C8B-B14F-4D97-AF65-F5344CB8AC3E}">
        <p14:creationId xmlns:p14="http://schemas.microsoft.com/office/powerpoint/2010/main" val="1344064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4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>
            <a:no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1" y="4444252"/>
            <a:ext cx="2428993" cy="1403889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15662"/>
            <a:ext cx="2428993" cy="1878966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9" name="Zástupný symbol pro obsah 2">
            <a:extLst>
              <a:ext uri="{FF2B5EF4-FFF2-40B4-BE49-F238E27FC236}">
                <a16:creationId xmlns:a16="http://schemas.microsoft.com/office/drawing/2014/main" id="{1FE252C3-C241-69C2-ACDF-A6765E53EC8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9077724" y="4444252"/>
            <a:ext cx="2428993" cy="1403889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2215662"/>
            <a:ext cx="2428993" cy="1878966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14" name="Zástupný symbol pro obsah 2">
            <a:extLst>
              <a:ext uri="{FF2B5EF4-FFF2-40B4-BE49-F238E27FC236}">
                <a16:creationId xmlns:a16="http://schemas.microsoft.com/office/drawing/2014/main" id="{D5AA8550-16D6-4AA2-0FA5-8338C81AFAC5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279817" y="4444252"/>
            <a:ext cx="2428993" cy="1403889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2215662"/>
            <a:ext cx="2428993" cy="1878966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16" name="Zástupný symbol pro obsah 2">
            <a:extLst>
              <a:ext uri="{FF2B5EF4-FFF2-40B4-BE49-F238E27FC236}">
                <a16:creationId xmlns:a16="http://schemas.microsoft.com/office/drawing/2014/main" id="{1F7AACE7-568D-33D9-AF71-3ED0BB808ED7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3481909" y="4444252"/>
            <a:ext cx="2428993" cy="1403889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2215662"/>
            <a:ext cx="2428993" cy="1878966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lang="cs-CZ" sz="2000" kern="1200" dirty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034D6FE-BA08-8A8E-D5AE-55D3E756260C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 dirty="0">
                <a:solidFill>
                  <a:schemeClr val="bg2"/>
                </a:solidFill>
              </a:rPr>
              <a:t>Ministerstvo dopravy </a:t>
            </a:r>
          </a:p>
        </p:txBody>
      </p:sp>
    </p:spTree>
    <p:extLst>
      <p:ext uri="{BB962C8B-B14F-4D97-AF65-F5344CB8AC3E}">
        <p14:creationId xmlns:p14="http://schemas.microsoft.com/office/powerpoint/2010/main" val="361014844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dnadpis, 4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>
            <a:no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15662"/>
            <a:ext cx="2428993" cy="1878966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2215662"/>
            <a:ext cx="2428993" cy="1878966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2215662"/>
            <a:ext cx="2428993" cy="1878966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2215662"/>
            <a:ext cx="2428993" cy="1878966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lang="cs-CZ" sz="20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E7812EDD-8649-F4D5-7B51-E6CC2223D022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693600" y="4444252"/>
            <a:ext cx="2419393" cy="140388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CAD76A9F-6DA0-AC18-4A06-8DD0C0F56CAD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3484926" y="4444252"/>
            <a:ext cx="2419393" cy="140388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7FED81D5-414D-425B-67EE-DA3352694518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6279400" y="4444252"/>
            <a:ext cx="2419393" cy="140388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2" name="Zástupný symbol pro obsah 2">
            <a:extLst>
              <a:ext uri="{FF2B5EF4-FFF2-40B4-BE49-F238E27FC236}">
                <a16:creationId xmlns:a16="http://schemas.microsoft.com/office/drawing/2014/main" id="{BD1F73CC-2087-3052-FC89-2B1E982B6210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9073875" y="4444252"/>
            <a:ext cx="2419393" cy="140388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id="{6BCC6951-FCF3-7B03-5562-7840A02525D2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 dirty="0">
                <a:solidFill>
                  <a:schemeClr val="bg2"/>
                </a:solidFill>
              </a:rPr>
              <a:t>Ministerstvo dopravy </a:t>
            </a:r>
          </a:p>
        </p:txBody>
      </p:sp>
    </p:spTree>
    <p:extLst>
      <p:ext uri="{BB962C8B-B14F-4D97-AF65-F5344CB8AC3E}">
        <p14:creationId xmlns:p14="http://schemas.microsoft.com/office/powerpoint/2010/main" val="176891814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loupce s obrázky a po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>
            <a:no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1486968"/>
            <a:ext cx="2428993" cy="260766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1486968"/>
            <a:ext cx="2428993" cy="260766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1486968"/>
            <a:ext cx="2428993" cy="260766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1486968"/>
            <a:ext cx="2428993" cy="260766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E7812EDD-8649-F4D5-7B51-E6CC2223D022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693600" y="4444252"/>
            <a:ext cx="2419393" cy="140388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CAD76A9F-6DA0-AC18-4A06-8DD0C0F56CAD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3484926" y="4444252"/>
            <a:ext cx="2419393" cy="140388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7FED81D5-414D-425B-67EE-DA3352694518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6279400" y="4444252"/>
            <a:ext cx="2419393" cy="140388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2" name="Zástupný symbol pro obsah 2">
            <a:extLst>
              <a:ext uri="{FF2B5EF4-FFF2-40B4-BE49-F238E27FC236}">
                <a16:creationId xmlns:a16="http://schemas.microsoft.com/office/drawing/2014/main" id="{BD1F73CC-2087-3052-FC89-2B1E982B6210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9073875" y="4444252"/>
            <a:ext cx="2419393" cy="140388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3" name="Zástupný symbol pro číslo snímku 5">
            <a:extLst>
              <a:ext uri="{FF2B5EF4-FFF2-40B4-BE49-F238E27FC236}">
                <a16:creationId xmlns:a16="http://schemas.microsoft.com/office/drawing/2014/main" id="{893E901C-6AA0-0F75-C9B1-BE19FABFC393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 dirty="0">
                <a:solidFill>
                  <a:schemeClr val="bg2"/>
                </a:solidFill>
              </a:rPr>
              <a:t>Ministerstvo dopravy </a:t>
            </a:r>
          </a:p>
        </p:txBody>
      </p:sp>
    </p:spTree>
    <p:extLst>
      <p:ext uri="{BB962C8B-B14F-4D97-AF65-F5344CB8AC3E}">
        <p14:creationId xmlns:p14="http://schemas.microsoft.com/office/powerpoint/2010/main" val="258338000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>
            <a:no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1" y="2165625"/>
            <a:ext cx="3516021" cy="39605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Aft>
                <a:spcPts val="1800"/>
              </a:spcAft>
              <a:buFont typeface="Wingdings" pitchFamily="2" charset="2"/>
              <a:buNone/>
              <a:defRPr b="0">
                <a:solidFill>
                  <a:schemeClr val="tx1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/>
              <a:t>Text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objekt grafu 7">
            <a:extLst>
              <a:ext uri="{FF2B5EF4-FFF2-40B4-BE49-F238E27FC236}">
                <a16:creationId xmlns:a16="http://schemas.microsoft.com/office/drawing/2014/main" id="{7C54CE2A-0CB4-8467-2966-0F4B4D0EA70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341121" y="1846262"/>
            <a:ext cx="6157278" cy="3383763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C3AB57E5-30E5-1721-7ABB-F3BD27E78527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 dirty="0">
                <a:solidFill>
                  <a:schemeClr val="bg2"/>
                </a:solidFill>
              </a:rPr>
              <a:t>Ministerstvo dopravy </a:t>
            </a:r>
          </a:p>
        </p:txBody>
      </p:sp>
    </p:spTree>
    <p:extLst>
      <p:ext uri="{BB962C8B-B14F-4D97-AF65-F5344CB8AC3E}">
        <p14:creationId xmlns:p14="http://schemas.microsoft.com/office/powerpoint/2010/main" val="315089386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text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>
            <a:no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1" y="2165625"/>
            <a:ext cx="3516021" cy="39605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Aft>
                <a:spcPts val="1800"/>
              </a:spcAft>
              <a:buFont typeface="Wingdings" pitchFamily="2" charset="2"/>
              <a:buNone/>
              <a:defRPr b="0">
                <a:solidFill>
                  <a:schemeClr val="tx1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/>
              <a:t>Text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objekt grafu 7">
            <a:extLst>
              <a:ext uri="{FF2B5EF4-FFF2-40B4-BE49-F238E27FC236}">
                <a16:creationId xmlns:a16="http://schemas.microsoft.com/office/drawing/2014/main" id="{7C54CE2A-0CB4-8467-2966-0F4B4D0EA70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341121" y="2165625"/>
            <a:ext cx="6157278" cy="3383763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4F692555-6195-4F09-FB48-4EF6E638FA7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lang="cs-CZ" sz="20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880B733-56AF-86CD-D756-629084A16536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 dirty="0">
                <a:solidFill>
                  <a:schemeClr val="bg2"/>
                </a:solidFill>
              </a:rPr>
              <a:t>Ministerstvo dopravy </a:t>
            </a:r>
          </a:p>
        </p:txBody>
      </p:sp>
    </p:spTree>
    <p:extLst>
      <p:ext uri="{BB962C8B-B14F-4D97-AF65-F5344CB8AC3E}">
        <p14:creationId xmlns:p14="http://schemas.microsoft.com/office/powerpoint/2010/main" val="361182848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text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>
            <a:no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88833E3E-D9C4-1B56-E700-3FE02CF54D6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lang="cs-CZ" sz="20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9" name="Zástupný symbol pro tabulku 8">
            <a:extLst>
              <a:ext uri="{FF2B5EF4-FFF2-40B4-BE49-F238E27FC236}">
                <a16:creationId xmlns:a16="http://schemas.microsoft.com/office/drawing/2014/main" id="{38C15361-4216-1F02-862E-96F0428B738D}"/>
              </a:ext>
            </a:extLst>
          </p:cNvPr>
          <p:cNvSpPr>
            <a:spLocks noGrp="1"/>
          </p:cNvSpPr>
          <p:nvPr>
            <p:ph type="tbl" sz="quarter" idx="21"/>
          </p:nvPr>
        </p:nvSpPr>
        <p:spPr>
          <a:xfrm>
            <a:off x="5400942" y="2213361"/>
            <a:ext cx="6097458" cy="2836476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1AA2B79E-EBDF-2530-1330-B70DF2E98A5F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1620000" y="2167003"/>
            <a:ext cx="3516021" cy="3915521"/>
          </a:xfrm>
          <a:prstGeom prst="rect">
            <a:avLst/>
          </a:prstGeom>
        </p:spPr>
        <p:txBody>
          <a:bodyPr numCol="1" spcCol="360000">
            <a:noAutofit/>
          </a:bodyPr>
          <a:lstStyle>
            <a:lvl1pPr marL="288000" indent="-2880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/>
              <a:t>Upravte styly předlohy textu</a:t>
            </a:r>
          </a:p>
        </p:txBody>
      </p:sp>
      <p:sp>
        <p:nvSpPr>
          <p:cNvPr id="8" name="Zástupný symbol pro číslo snímku 5">
            <a:extLst>
              <a:ext uri="{FF2B5EF4-FFF2-40B4-BE49-F238E27FC236}">
                <a16:creationId xmlns:a16="http://schemas.microsoft.com/office/drawing/2014/main" id="{0CAAE527-231E-9248-0A0C-52E8BA0AF602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 dirty="0">
                <a:solidFill>
                  <a:schemeClr val="bg2"/>
                </a:solidFill>
              </a:rPr>
              <a:t>Ministerstvo dopravy </a:t>
            </a:r>
          </a:p>
        </p:txBody>
      </p:sp>
    </p:spTree>
    <p:extLst>
      <p:ext uri="{BB962C8B-B14F-4D97-AF65-F5344CB8AC3E}">
        <p14:creationId xmlns:p14="http://schemas.microsoft.com/office/powerpoint/2010/main" val="165724562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Závěr a shrnut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60000"/>
          </a:xfrm>
          <a:prstGeom prst="rect">
            <a:avLst/>
          </a:prstGeom>
        </p:spPr>
        <p:txBody>
          <a:bodyPr numCol="2" spcCol="360000">
            <a:noAutofit/>
          </a:bodyPr>
          <a:lstStyle>
            <a:lvl1pPr marL="0" indent="-504000">
              <a:lnSpc>
                <a:spcPct val="120000"/>
              </a:lnSpc>
              <a:spcAft>
                <a:spcPts val="1000"/>
              </a:spcAft>
              <a:buNone/>
              <a:defRPr sz="2000">
                <a:solidFill>
                  <a:schemeClr val="tx1"/>
                </a:solidFill>
              </a:defRPr>
            </a:lvl1pPr>
            <a:lvl2pPr marL="0"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marL="0" indent="0">
              <a:lnSpc>
                <a:spcPct val="120000"/>
              </a:lnSpc>
              <a:spcAft>
                <a:spcPts val="400"/>
              </a:spcAft>
              <a:buNone/>
              <a:defRPr/>
            </a:lvl3pPr>
            <a:lvl4pPr marL="0" indent="0">
              <a:lnSpc>
                <a:spcPct val="120000"/>
              </a:lnSpc>
              <a:spcAft>
                <a:spcPts val="400"/>
              </a:spcAft>
              <a:buNone/>
              <a:defRPr/>
            </a:lvl4pPr>
            <a:lvl5pPr marL="0" indent="0">
              <a:lnSpc>
                <a:spcPct val="120000"/>
              </a:lnSpc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716306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71A0C973-C08E-95A7-04DC-A227455E46BF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 dirty="0">
                <a:solidFill>
                  <a:schemeClr val="bg2"/>
                </a:solidFill>
              </a:rPr>
              <a:t>Ministerstvo dopravy </a:t>
            </a:r>
          </a:p>
        </p:txBody>
      </p:sp>
    </p:spTree>
    <p:extLst>
      <p:ext uri="{BB962C8B-B14F-4D97-AF65-F5344CB8AC3E}">
        <p14:creationId xmlns:p14="http://schemas.microsoft.com/office/powerpoint/2010/main" val="89559103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85981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slideLayout" Target="../slideLayouts/slideLayout46.xml"/><Relationship Id="rId26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1.xml"/><Relationship Id="rId21" Type="http://schemas.openxmlformats.org/officeDocument/2006/relationships/slideLayout" Target="../slideLayouts/slideLayout49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5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20" Type="http://schemas.openxmlformats.org/officeDocument/2006/relationships/slideLayout" Target="../slideLayouts/slideLayout48.xml"/><Relationship Id="rId29" Type="http://schemas.openxmlformats.org/officeDocument/2006/relationships/slideLayout" Target="../slideLayouts/slideLayout57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24" Type="http://schemas.openxmlformats.org/officeDocument/2006/relationships/slideLayout" Target="../slideLayouts/slideLayout52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23" Type="http://schemas.openxmlformats.org/officeDocument/2006/relationships/slideLayout" Target="../slideLayouts/slideLayout51.xml"/><Relationship Id="rId28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47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Relationship Id="rId22" Type="http://schemas.openxmlformats.org/officeDocument/2006/relationships/slideLayout" Target="../slideLayouts/slideLayout50.xml"/><Relationship Id="rId27" Type="http://schemas.openxmlformats.org/officeDocument/2006/relationships/slideLayout" Target="../slideLayouts/slideLayout55.xml"/><Relationship Id="rId3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620000" y="2160000"/>
            <a:ext cx="8964000" cy="40788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CF5A12E-3DFE-4C3E-9036-7893F29C52C1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8" name="Obrázek 7" descr="Obsah obrázku symbol, Grafika, logo, snímek obrazovky&#10;&#10;Obsah generovaný pomocí AI může být nesprávný.">
            <a:extLst>
              <a:ext uri="{FF2B5EF4-FFF2-40B4-BE49-F238E27FC236}">
                <a16:creationId xmlns:a16="http://schemas.microsoft.com/office/drawing/2014/main" id="{DF67F3F1-F3D2-EC43-5EB5-2BB7ED887C96}"/>
              </a:ext>
            </a:extLst>
          </p:cNvPr>
          <p:cNvPicPr>
            <a:picLocks noChangeAspect="1"/>
          </p:cNvPicPr>
          <p:nvPr userDrawn="1"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11" t="23639" r="32108" b="23684"/>
          <a:stretch>
            <a:fillRect/>
          </a:stretch>
        </p:blipFill>
        <p:spPr>
          <a:xfrm>
            <a:off x="11037600" y="0"/>
            <a:ext cx="504859" cy="10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724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5" r:id="rId2"/>
    <p:sldLayoutId id="2147483660" r:id="rId3"/>
    <p:sldLayoutId id="2147483718" r:id="rId4"/>
    <p:sldLayoutId id="2147483650" r:id="rId5"/>
    <p:sldLayoutId id="2147483676" r:id="rId6"/>
    <p:sldLayoutId id="2147483677" r:id="rId7"/>
    <p:sldLayoutId id="2147483678" r:id="rId8"/>
    <p:sldLayoutId id="2147483679" r:id="rId9"/>
    <p:sldLayoutId id="2147483651" r:id="rId10"/>
    <p:sldLayoutId id="2147483680" r:id="rId11"/>
    <p:sldLayoutId id="2147483681" r:id="rId12"/>
    <p:sldLayoutId id="2147483682" r:id="rId13"/>
    <p:sldLayoutId id="2147483652" r:id="rId14"/>
    <p:sldLayoutId id="2147483683" r:id="rId15"/>
    <p:sldLayoutId id="2147483684" r:id="rId16"/>
    <p:sldLayoutId id="2147483685" r:id="rId17"/>
    <p:sldLayoutId id="2147483686" r:id="rId18"/>
    <p:sldLayoutId id="2147483687" r:id="rId19"/>
    <p:sldLayoutId id="2147483688" r:id="rId20"/>
    <p:sldLayoutId id="2147483689" r:id="rId21"/>
    <p:sldLayoutId id="2147483690" r:id="rId22"/>
    <p:sldLayoutId id="2147483716" r:id="rId23"/>
    <p:sldLayoutId id="2147483691" r:id="rId24"/>
    <p:sldLayoutId id="2147483654" r:id="rId25"/>
    <p:sldLayoutId id="2147483655" r:id="rId26"/>
    <p:sldLayoutId id="2147483721" r:id="rId27"/>
    <p:sldLayoutId id="2147483719" r:id="rId2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88000" indent="-288000" algn="l" defTabSz="914400" rtl="0" eaLnBrk="1" latinLnBrk="0" hangingPunct="1">
        <a:lnSpc>
          <a:spcPct val="100000"/>
        </a:lnSpc>
        <a:spcBef>
          <a:spcPts val="1000"/>
        </a:spcBef>
        <a:spcAft>
          <a:spcPts val="1000"/>
        </a:spcAft>
        <a:buFont typeface="Wingdings" pitchFamily="2" charset="2"/>
        <a:buChar char="§"/>
        <a:defRPr sz="2000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04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2000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720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500" b="0" i="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36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500" b="0" i="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152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200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3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620000" y="2160000"/>
            <a:ext cx="8964000" cy="407806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CF5A12E-3DFE-4C3E-9036-7893F29C52C1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4" name="Obrázek 3" descr="Obsah obrázku symbol, Grafika, logo, snímek obrazovky&#10;&#10;Obsah generovaný pomocí AI může být nesprávný.">
            <a:extLst>
              <a:ext uri="{FF2B5EF4-FFF2-40B4-BE49-F238E27FC236}">
                <a16:creationId xmlns:a16="http://schemas.microsoft.com/office/drawing/2014/main" id="{025FCB21-8AB5-EA3D-1803-9CBD8B12DF84}"/>
              </a:ext>
            </a:extLst>
          </p:cNvPr>
          <p:cNvPicPr>
            <a:picLocks noChangeAspect="1"/>
          </p:cNvPicPr>
          <p:nvPr userDrawn="1"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11" t="23639" r="32108" b="23684"/>
          <a:stretch>
            <a:fillRect/>
          </a:stretch>
        </p:blipFill>
        <p:spPr>
          <a:xfrm>
            <a:off x="11037600" y="0"/>
            <a:ext cx="504859" cy="10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316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8" r:id="rId2"/>
    <p:sldLayoutId id="2147483669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  <p:sldLayoutId id="2147483708" r:id="rId20"/>
    <p:sldLayoutId id="2147483709" r:id="rId21"/>
    <p:sldLayoutId id="2147483710" r:id="rId22"/>
    <p:sldLayoutId id="2147483711" r:id="rId23"/>
    <p:sldLayoutId id="2147483712" r:id="rId24"/>
    <p:sldLayoutId id="2147483717" r:id="rId25"/>
    <p:sldLayoutId id="2147483713" r:id="rId26"/>
    <p:sldLayoutId id="2147483720" r:id="rId27"/>
    <p:sldLayoutId id="2147483714" r:id="rId28"/>
    <p:sldLayoutId id="2147483715" r:id="rId2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88000" indent="-288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accent1"/>
        </a:buClr>
        <a:buFont typeface="Wingdings" pitchFamily="2" charset="2"/>
        <a:buChar char="§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04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720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500" kern="1200">
          <a:solidFill>
            <a:schemeClr val="accent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36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50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152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40" userDrawn="1">
          <p15:clr>
            <a:srgbClr val="F26B43"/>
          </p15:clr>
        </p15:guide>
        <p15:guide id="2" pos="41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besip.gov.cz/getattachment/Pro-odborniky/Narodni-strategie-BESIP/Plneni-strategie/Strategie-BESIP-2025-Informace-o-plneni.pdf?lang=cs-CZ" TargetMode="External"/><Relationship Id="rId1" Type="http://schemas.openxmlformats.org/officeDocument/2006/relationships/slideLayout" Target="../slideLayouts/slideLayout3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besip.gov.cz/Ucastnici-silnicniho-provozu/Ridici-automobilu/Zasady-bezpecne-jizdy-v-aute/Novy-bodovy-system/Alkohol" TargetMode="External"/><Relationship Id="rId1" Type="http://schemas.openxmlformats.org/officeDocument/2006/relationships/slideLayout" Target="../slideLayouts/slideLayout3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cdv.gov.cz/vizenula/" TargetMode="External"/><Relationship Id="rId1" Type="http://schemas.openxmlformats.org/officeDocument/2006/relationships/slideLayout" Target="../slideLayouts/slideLayout3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hyperlink" Target="https://nehody.cdv.cz/" TargetMode="External"/><Relationship Id="rId1" Type="http://schemas.openxmlformats.org/officeDocument/2006/relationships/slideLayout" Target="../slideLayouts/slideLayout39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cdv.gov.cz/vizenula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besip.gov.cz/Pro-odborniky/Narodni-strategie-BESIP/Aktualni-strategie" TargetMode="External"/><Relationship Id="rId1" Type="http://schemas.openxmlformats.org/officeDocument/2006/relationships/slideLayout" Target="../slideLayouts/slideLayout3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besip.gov.cz/Ucastnici-silnicniho-provozu/Ridici-automobilu/Zasady-bezpecne-jizdy-v-aute/Novy-bodovy-system/Alkohol" TargetMode="External"/><Relationship Id="rId1" Type="http://schemas.openxmlformats.org/officeDocument/2006/relationships/slideLayout" Target="../slideLayouts/slideLayout3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www.vyzkumnehod.cz/" TargetMode="Externa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s://www.vyzkumnehod.cz/" TargetMode="External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s://www.esranet.eu/en/publications/esra3-publications/#thematic_reports" TargetMode="External"/><Relationship Id="rId1" Type="http://schemas.openxmlformats.org/officeDocument/2006/relationships/slideLayout" Target="../slideLayouts/slideLayout3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vlada.gov.cz/cz/media-centrum/aktualne/projekt-proti-alkoholu-za-volantem---domluvme-se!-zavita-na-hudebni-festival-60854/" TargetMode="External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besip.gov.cz/Clanky/Kampan-Nenech-se-ovlivnit-cili-na-alkohol-a-drog" TargetMode="External"/><Relationship Id="rId2" Type="http://schemas.openxmlformats.org/officeDocument/2006/relationships/slideLayout" Target="../slideLayouts/slideLayout29.xml"/><Relationship Id="rId1" Type="http://schemas.openxmlformats.org/officeDocument/2006/relationships/video" Target="https://www.youtube.com/embed/7qxbD-ubCHs?feature=oembed" TargetMode="External"/><Relationship Id="rId4" Type="http://schemas.openxmlformats.org/officeDocument/2006/relationships/image" Target="../media/image2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napivosrozumem.cz/" TargetMode="External"/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pnp.cz/galerie" TargetMode="External"/><Relationship Id="rId2" Type="http://schemas.openxmlformats.org/officeDocument/2006/relationships/hyperlink" Target="https://www.rpnp.cz/" TargetMode="Externa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s://www.damrespekt.cz/" TargetMode="External"/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www.ressolution.cz/novinky/suchej-unor-opet-rekordni-cesi-si-behem-abstinence-nejvice-vsimaji-uspory-penez" TargetMode="External"/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ndzabranyskod.cz/images/dokumenty/programy/2027.pdf" TargetMode="External"/><Relationship Id="rId1" Type="http://schemas.openxmlformats.org/officeDocument/2006/relationships/slideLayout" Target="../slideLayouts/slideLayout2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440F7-B08C-0757-E616-3FF8096033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Zástupný symbol obrázku 23">
            <a:extLst>
              <a:ext uri="{FF2B5EF4-FFF2-40B4-BE49-F238E27FC236}">
                <a16:creationId xmlns:a16="http://schemas.microsoft.com/office/drawing/2014/main" id="{13A4395B-F986-80C0-E8DA-5127F9BEE1B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alphaModFix amt="35000"/>
          </a:blip>
          <a:srcRect l="6944" r="6944"/>
          <a:stretch/>
        </p:blipFill>
        <p:spPr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42E8264-FB95-3C5B-C489-B7748E782E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00000" y="2109516"/>
            <a:ext cx="5400000" cy="1916866"/>
          </a:xfrm>
        </p:spPr>
        <p:txBody>
          <a:bodyPr>
            <a:normAutofit fontScale="90000"/>
          </a:bodyPr>
          <a:lstStyle/>
          <a:p>
            <a:r>
              <a:rPr lang="cs-CZ" dirty="0"/>
              <a:t>Vliv řízení pod vlivem alkoholu na plnění cílů Strategie BESIP 2021–2030 v České republice</a:t>
            </a:r>
          </a:p>
        </p:txBody>
      </p:sp>
      <p:sp>
        <p:nvSpPr>
          <p:cNvPr id="5" name="Podnadpis 4">
            <a:extLst>
              <a:ext uri="{FF2B5EF4-FFF2-40B4-BE49-F238E27FC236}">
                <a16:creationId xmlns:a16="http://schemas.microsoft.com/office/drawing/2014/main" id="{287B7EFC-81FC-02E4-B78C-42F495986C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00000" y="4571999"/>
            <a:ext cx="5779224" cy="1634671"/>
          </a:xfrm>
        </p:spPr>
        <p:txBody>
          <a:bodyPr>
            <a:normAutofit/>
          </a:bodyPr>
          <a:lstStyle/>
          <a:p>
            <a:r>
              <a:rPr lang="cs-CZ" sz="1800" dirty="0"/>
              <a:t>Lukáš Kadula, Centrum dopravního výzkumu, v. v. i.</a:t>
            </a:r>
          </a:p>
          <a:p>
            <a:r>
              <a:rPr lang="cs-CZ" sz="1800" dirty="0"/>
              <a:t>Zuzana Ambrožová, Ministerstvo dopravy</a:t>
            </a: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E505A687-E4A3-3AE8-33B9-B6BDE3DD1958}"/>
              </a:ext>
            </a:extLst>
          </p:cNvPr>
          <p:cNvSpPr txBox="1">
            <a:spLocks/>
          </p:cNvSpPr>
          <p:nvPr/>
        </p:nvSpPr>
        <p:spPr>
          <a:xfrm>
            <a:off x="529213" y="588790"/>
            <a:ext cx="11133573" cy="13514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GB" sz="3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Cambria" panose="02040503050406030204" pitchFamily="18" charset="0"/>
            </a:endParaRPr>
          </a:p>
        </p:txBody>
      </p:sp>
      <p:sp>
        <p:nvSpPr>
          <p:cNvPr id="14" name="Zástupný symbol pro datum 3">
            <a:extLst>
              <a:ext uri="{FF2B5EF4-FFF2-40B4-BE49-F238E27FC236}">
                <a16:creationId xmlns:a16="http://schemas.microsoft.com/office/drawing/2014/main" id="{BD9DAFA4-1896-413A-E0C4-C3AE4D33D813}"/>
              </a:ext>
            </a:extLst>
          </p:cNvPr>
          <p:cNvSpPr txBox="1">
            <a:spLocks/>
          </p:cNvSpPr>
          <p:nvPr/>
        </p:nvSpPr>
        <p:spPr>
          <a:xfrm>
            <a:off x="720000" y="597600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30. června 2026</a:t>
            </a:r>
          </a:p>
        </p:txBody>
      </p:sp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AAFB790A-6DCD-2434-77B9-2EEE8C54F2E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6963" t="24939" r="2402" b="22809"/>
          <a:stretch>
            <a:fillRect/>
          </a:stretch>
        </p:blipFill>
        <p:spPr>
          <a:xfrm>
            <a:off x="676935" y="643570"/>
            <a:ext cx="3418148" cy="15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672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EDD85-6CBB-F2FC-2993-5C28BDBCC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>
            <a:extLst>
              <a:ext uri="{FF2B5EF4-FFF2-40B4-BE49-F238E27FC236}">
                <a16:creationId xmlns:a16="http://schemas.microsoft.com/office/drawing/2014/main" id="{C3335773-1C00-6C01-CB19-06C146CC3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/>
              <a:t>Obsah</a:t>
            </a:r>
          </a:p>
        </p:txBody>
      </p:sp>
      <p:sp>
        <p:nvSpPr>
          <p:cNvPr id="5" name="Zástupný symbol pro obsah 6">
            <a:extLst>
              <a:ext uri="{FF2B5EF4-FFF2-40B4-BE49-F238E27FC236}">
                <a16:creationId xmlns:a16="http://schemas.microsoft.com/office/drawing/2014/main" id="{23B79391-F41E-06ED-8621-62DECD064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0000" y="2160000"/>
            <a:ext cx="8964000" cy="3730661"/>
          </a:xfrm>
        </p:spPr>
        <p:txBody>
          <a:bodyPr spcCol="360000">
            <a:normAutofit/>
          </a:bodyPr>
          <a:lstStyle/>
          <a:p>
            <a:pPr>
              <a:spcBef>
                <a:spcPts val="1600"/>
              </a:spcBef>
            </a:pPr>
            <a:r>
              <a:rPr lang="en-GB" b="1" dirty="0">
                <a:solidFill>
                  <a:schemeClr val="accent5"/>
                </a:solidFill>
              </a:rPr>
              <a:t>01</a:t>
            </a:r>
            <a:r>
              <a:rPr lang="en-GB" dirty="0"/>
              <a:t>	</a:t>
            </a:r>
            <a:r>
              <a:rPr lang="cs-CZ" dirty="0"/>
              <a:t>ČR v evropském srovnání</a:t>
            </a:r>
            <a:endParaRPr lang="cs-CZ" dirty="0">
              <a:solidFill>
                <a:schemeClr val="accent5"/>
              </a:solidFill>
            </a:endParaRPr>
          </a:p>
          <a:p>
            <a:pPr>
              <a:spcBef>
                <a:spcPts val="1600"/>
              </a:spcBef>
            </a:pPr>
            <a:r>
              <a:rPr lang="en-GB" b="1" dirty="0">
                <a:solidFill>
                  <a:schemeClr val="accent5"/>
                </a:solidFill>
              </a:rPr>
              <a:t>0</a:t>
            </a:r>
            <a:r>
              <a:rPr lang="cs-CZ" b="1" dirty="0">
                <a:solidFill>
                  <a:schemeClr val="accent5"/>
                </a:solidFill>
              </a:rPr>
              <a:t>2</a:t>
            </a:r>
            <a:r>
              <a:rPr lang="en-GB" dirty="0"/>
              <a:t>	</a:t>
            </a:r>
            <a:r>
              <a:rPr lang="cs-CZ" dirty="0"/>
              <a:t>Strategie BESIP 2021-2030</a:t>
            </a:r>
            <a:endParaRPr lang="cs-CZ" dirty="0">
              <a:solidFill>
                <a:schemeClr val="accent5"/>
              </a:solidFill>
            </a:endParaRPr>
          </a:p>
          <a:p>
            <a:pPr>
              <a:spcBef>
                <a:spcPts val="1600"/>
              </a:spcBef>
            </a:pPr>
            <a:r>
              <a:rPr lang="en-GB" b="1" dirty="0">
                <a:solidFill>
                  <a:schemeClr val="accent5"/>
                </a:solidFill>
              </a:rPr>
              <a:t>0</a:t>
            </a:r>
            <a:r>
              <a:rPr lang="cs-CZ" b="1" dirty="0">
                <a:solidFill>
                  <a:schemeClr val="accent5"/>
                </a:solidFill>
              </a:rPr>
              <a:t>3</a:t>
            </a:r>
            <a:r>
              <a:rPr lang="en-GB" dirty="0"/>
              <a:t>	</a:t>
            </a:r>
            <a:r>
              <a:rPr lang="cs-CZ" dirty="0"/>
              <a:t>Alkohol (KPI Strategie)</a:t>
            </a:r>
            <a:endParaRPr lang="cs-CZ" dirty="0">
              <a:solidFill>
                <a:schemeClr val="accent5"/>
              </a:solidFill>
            </a:endParaRPr>
          </a:p>
          <a:p>
            <a:pPr>
              <a:spcBef>
                <a:spcPts val="1600"/>
              </a:spcBef>
            </a:pPr>
            <a:r>
              <a:rPr lang="en-GB" b="1" dirty="0">
                <a:solidFill>
                  <a:schemeClr val="accent5"/>
                </a:solidFill>
              </a:rPr>
              <a:t>0</a:t>
            </a:r>
            <a:r>
              <a:rPr lang="cs-CZ" b="1" dirty="0">
                <a:solidFill>
                  <a:schemeClr val="accent5"/>
                </a:solidFill>
              </a:rPr>
              <a:t>4</a:t>
            </a:r>
            <a:r>
              <a:rPr lang="en-GB" dirty="0"/>
              <a:t>	</a:t>
            </a:r>
            <a:r>
              <a:rPr lang="cs-CZ" dirty="0"/>
              <a:t>Nový bodový systém</a:t>
            </a:r>
            <a:endParaRPr lang="cs-CZ" dirty="0">
              <a:solidFill>
                <a:schemeClr val="accent5"/>
              </a:solidFill>
            </a:endParaRPr>
          </a:p>
          <a:p>
            <a:pPr>
              <a:spcBef>
                <a:spcPts val="1600"/>
              </a:spcBef>
            </a:pPr>
            <a:r>
              <a:rPr lang="en-GB" b="1" dirty="0">
                <a:solidFill>
                  <a:schemeClr val="accent5"/>
                </a:solidFill>
              </a:rPr>
              <a:t>0</a:t>
            </a:r>
            <a:r>
              <a:rPr lang="cs-CZ" b="1" dirty="0">
                <a:solidFill>
                  <a:schemeClr val="accent5"/>
                </a:solidFill>
              </a:rPr>
              <a:t>5</a:t>
            </a:r>
            <a:r>
              <a:rPr lang="en-GB" dirty="0"/>
              <a:t>	</a:t>
            </a:r>
            <a:r>
              <a:rPr lang="cs-CZ" dirty="0"/>
              <a:t>Výzkumné aktivity</a:t>
            </a:r>
            <a:endParaRPr lang="cs-CZ" dirty="0">
              <a:solidFill>
                <a:schemeClr val="accent5"/>
              </a:solidFill>
            </a:endParaRPr>
          </a:p>
          <a:p>
            <a:pPr>
              <a:spcBef>
                <a:spcPts val="1600"/>
              </a:spcBef>
            </a:pPr>
            <a:r>
              <a:rPr lang="en-GB" b="1" dirty="0">
                <a:solidFill>
                  <a:schemeClr val="accent5"/>
                </a:solidFill>
              </a:rPr>
              <a:t>0</a:t>
            </a:r>
            <a:r>
              <a:rPr lang="cs-CZ" b="1" dirty="0">
                <a:solidFill>
                  <a:schemeClr val="accent5"/>
                </a:solidFill>
              </a:rPr>
              <a:t>6</a:t>
            </a:r>
            <a:r>
              <a:rPr lang="en-GB" dirty="0"/>
              <a:t>	</a:t>
            </a:r>
            <a:r>
              <a:rPr lang="cs-CZ" dirty="0"/>
              <a:t>Preventivní aktivity</a:t>
            </a:r>
            <a:endParaRPr lang="cs-CZ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596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2421B4-F73E-E834-C771-DE367EB58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>
            <a:extLst>
              <a:ext uri="{FF2B5EF4-FFF2-40B4-BE49-F238E27FC236}">
                <a16:creationId xmlns:a16="http://schemas.microsoft.com/office/drawing/2014/main" id="{306591AF-3A71-9B79-7367-B03E26469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01</a:t>
            </a:r>
            <a:r>
              <a:rPr lang="cs-CZ" dirty="0"/>
              <a:t>	ČR v evropském srovnání</a:t>
            </a:r>
          </a:p>
        </p:txBody>
      </p:sp>
      <p:sp>
        <p:nvSpPr>
          <p:cNvPr id="4" name="Zástupný symbol pro obsah 6">
            <a:extLst>
              <a:ext uri="{FF2B5EF4-FFF2-40B4-BE49-F238E27FC236}">
                <a16:creationId xmlns:a16="http://schemas.microsoft.com/office/drawing/2014/main" id="{9F024E97-56B9-25F8-F133-582B0047C4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2"/>
            <a:r>
              <a:rPr lang="en-GB" sz="2400" dirty="0">
                <a:solidFill>
                  <a:schemeClr val="tx1"/>
                </a:solidFill>
              </a:rPr>
              <a:t>	</a:t>
            </a:r>
            <a:r>
              <a:rPr lang="cs-CZ" sz="2400" dirty="0">
                <a:solidFill>
                  <a:schemeClr val="tx1"/>
                </a:solidFill>
              </a:rPr>
              <a:t>Smrtelné následky dopravních nehod v roce 2025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5" name="Zástupný symbol pro obsah 6">
            <a:extLst>
              <a:ext uri="{FF2B5EF4-FFF2-40B4-BE49-F238E27FC236}">
                <a16:creationId xmlns:a16="http://schemas.microsoft.com/office/drawing/2014/main" id="{28545B81-5ABA-4B57-83D2-D77A112EC61A}"/>
              </a:ext>
            </a:extLst>
          </p:cNvPr>
          <p:cNvSpPr txBox="1">
            <a:spLocks/>
          </p:cNvSpPr>
          <p:nvPr/>
        </p:nvSpPr>
        <p:spPr>
          <a:xfrm>
            <a:off x="200025" y="2865691"/>
            <a:ext cx="11891772" cy="11133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en-GB" sz="3000" dirty="0">
              <a:latin typeface="Arial" panose="020B0604020202020204" pitchFamily="34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5506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E824AB-FA67-4476-F17E-AE7B6A3E7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659FACA-B1F1-C114-695B-D5CC5EEE5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ČR v evropském srovnání (2025)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22E43E8-7D3D-D269-7062-F27A73225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0000" y="2160000"/>
            <a:ext cx="10169229" cy="3915521"/>
          </a:xfrm>
        </p:spPr>
        <p:txBody>
          <a:bodyPr>
            <a:noAutofit/>
          </a:bodyPr>
          <a:lstStyle/>
          <a:p>
            <a:r>
              <a:rPr lang="pl-PL" sz="1800" b="1" dirty="0"/>
              <a:t>43 usmrcených na 1 milion obyvatel – 13. místo v EU, na úrovni průměru EU.</a:t>
            </a:r>
          </a:p>
          <a:p>
            <a:r>
              <a:rPr lang="pl-PL" sz="1800" dirty="0"/>
              <a:t>Ve skupině V4 je ČR za Slovenskem (42), ale před Polskem (45) a Maďarskem (48).</a:t>
            </a:r>
          </a:p>
          <a:p>
            <a:r>
              <a:rPr lang="pl-PL" sz="1800" b="1" dirty="0"/>
              <a:t>Oproti období 2017–2019 klesl počet usmrcených v ČR o 23 % (průměr EU: −16 %).</a:t>
            </a:r>
          </a:p>
          <a:p>
            <a:r>
              <a:rPr lang="pl-PL" sz="1800" dirty="0"/>
              <a:t>Největší zlepšení ve V4 zaznamenalo Polsko (−42 %), následované Maďarskem (−26 %), Českem (−23 %) a Slovenskem (−15 %).</a:t>
            </a:r>
          </a:p>
          <a:p>
            <a:r>
              <a:rPr lang="pl-PL" sz="1800" dirty="0"/>
              <a:t>Cíl EU (−29 % oproti letům 2017–2019) nebyl naplněn.</a:t>
            </a:r>
          </a:p>
          <a:p>
            <a:pPr marL="0" indent="0">
              <a:buNone/>
            </a:pPr>
            <a:r>
              <a:rPr lang="cs-CZ" sz="1800" i="1" dirty="0"/>
              <a:t>Zdroj: </a:t>
            </a:r>
            <a:r>
              <a:rPr lang="cs-CZ" sz="1800" i="1" dirty="0">
                <a:hlinkClick r:id="rId2"/>
              </a:rPr>
              <a:t>besip.gov.cz</a:t>
            </a:r>
            <a:r>
              <a:rPr lang="cs-CZ" sz="1800" i="1" dirty="0"/>
              <a:t> (Samostatné oddělení BESIP Ministerstva dopravy)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2B8F998-5BB5-DA2E-9DCC-F36ADCD1D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59439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5FBC94-3901-6DF2-3A07-90230F4A77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>
            <a:extLst>
              <a:ext uri="{FF2B5EF4-FFF2-40B4-BE49-F238E27FC236}">
                <a16:creationId xmlns:a16="http://schemas.microsoft.com/office/drawing/2014/main" id="{54A550AE-6825-BF4B-0AFB-0A22E393E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02</a:t>
            </a:r>
            <a:r>
              <a:rPr lang="cs-CZ" dirty="0"/>
              <a:t>	Strategie BESIP 2021-2030</a:t>
            </a:r>
          </a:p>
        </p:txBody>
      </p:sp>
      <p:sp>
        <p:nvSpPr>
          <p:cNvPr id="4" name="Zástupný symbol pro obsah 6">
            <a:extLst>
              <a:ext uri="{FF2B5EF4-FFF2-40B4-BE49-F238E27FC236}">
                <a16:creationId xmlns:a16="http://schemas.microsoft.com/office/drawing/2014/main" id="{2824D8FF-6534-7101-B272-92A2C27F2C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2"/>
            <a:r>
              <a:rPr lang="en-GB" sz="2400" dirty="0">
                <a:solidFill>
                  <a:schemeClr val="tx1"/>
                </a:solidFill>
              </a:rPr>
              <a:t>	</a:t>
            </a:r>
            <a:r>
              <a:rPr lang="cs-CZ" sz="2400" dirty="0">
                <a:solidFill>
                  <a:schemeClr val="tx1"/>
                </a:solidFill>
              </a:rPr>
              <a:t>Informace o plnění v polovině aktuální dekády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5" name="Zástupný symbol pro obsah 6">
            <a:extLst>
              <a:ext uri="{FF2B5EF4-FFF2-40B4-BE49-F238E27FC236}">
                <a16:creationId xmlns:a16="http://schemas.microsoft.com/office/drawing/2014/main" id="{92FD18B4-8F4C-0D68-32FD-F6095BD4A981}"/>
              </a:ext>
            </a:extLst>
          </p:cNvPr>
          <p:cNvSpPr txBox="1">
            <a:spLocks/>
          </p:cNvSpPr>
          <p:nvPr/>
        </p:nvSpPr>
        <p:spPr>
          <a:xfrm>
            <a:off x="200025" y="2865691"/>
            <a:ext cx="11891772" cy="11133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en-GB" sz="3000" dirty="0">
              <a:latin typeface="Arial" panose="020B0604020202020204" pitchFamily="34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633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B0BEC5-5510-6CE6-8054-0A8D7D267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A3BF829-C4A8-A704-8A65-F35BDE7AB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Strategie BESIP 2021-2030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DBC6D54-504B-08EC-1224-2E7766CC66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0000" y="2160000"/>
            <a:ext cx="6947927" cy="3915521"/>
          </a:xfrm>
        </p:spPr>
        <p:txBody>
          <a:bodyPr>
            <a:noAutofit/>
          </a:bodyPr>
          <a:lstStyle/>
          <a:p>
            <a:r>
              <a:rPr lang="pl-PL" sz="1800" b="1" dirty="0"/>
              <a:t>Strategické cíle: snížit počet usmrcených a těžce zraněných osob na pozemních komunikacích o polovinu v roce 2030</a:t>
            </a:r>
            <a:r>
              <a:rPr lang="pt-BR" sz="1800" b="1" dirty="0"/>
              <a:t>.</a:t>
            </a:r>
            <a:endParaRPr lang="cs-CZ" sz="1800" b="1" dirty="0"/>
          </a:p>
          <a:p>
            <a:r>
              <a:rPr lang="pt-BR" sz="1800" dirty="0"/>
              <a:t>V uplynulých pěti letech účinnosti Strategie bylo v důsledku dopravních nehod na pozemních</a:t>
            </a:r>
            <a:r>
              <a:rPr lang="cs-CZ" sz="1800" dirty="0"/>
              <a:t> </a:t>
            </a:r>
            <a:r>
              <a:rPr lang="pt-BR" sz="1800" dirty="0"/>
              <a:t>komunikacích v ČR usmrceno 2 238 a těžce zraněno 8 364 osob. </a:t>
            </a:r>
            <a:endParaRPr lang="cs-CZ" sz="1800" dirty="0"/>
          </a:p>
          <a:p>
            <a:r>
              <a:rPr lang="pt-BR" sz="1800" b="1" dirty="0"/>
              <a:t>Ve srovnání s předpoklady Strategie</a:t>
            </a:r>
            <a:r>
              <a:rPr lang="cs-CZ" sz="1800" b="1" dirty="0"/>
              <a:t> </a:t>
            </a:r>
            <a:r>
              <a:rPr lang="pt-BR" sz="1800" b="1" dirty="0"/>
              <a:t>tak bylo usmrceno o 43 osob více (+2 %) a těžce zraněno o 1 042 osob méně (-11 %).</a:t>
            </a:r>
            <a:endParaRPr lang="cs-CZ" sz="1800" b="1" dirty="0"/>
          </a:p>
          <a:p>
            <a:pPr marL="0" indent="0">
              <a:buNone/>
            </a:pPr>
            <a:r>
              <a:rPr lang="cs-CZ" sz="1700" i="1" dirty="0"/>
              <a:t>Zdroj: </a:t>
            </a:r>
            <a:r>
              <a:rPr lang="cs-CZ" sz="1700" i="1" dirty="0">
                <a:hlinkClick r:id="rId2"/>
              </a:rPr>
              <a:t>besip.gov.cz</a:t>
            </a:r>
            <a:r>
              <a:rPr lang="cs-CZ" sz="1700" i="1" dirty="0"/>
              <a:t> (Samostatné oddělení BESIP Ministerstva dopravy)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F384457-252C-2FB6-CA25-C9324F6E8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6</a:t>
            </a:fld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89A1BC59-893D-CCA1-C520-0192B39194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5351" y="1690688"/>
            <a:ext cx="2753295" cy="3915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4000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B05C2A-3E46-BE38-4856-C35E45A77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AFC5AE8-C4EC-AF3A-4460-EABA6CD28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Strategie BESIP 2021-2030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530ABC6-9283-9945-7322-4BED41710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7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DFEEFFB0-0F36-8CC6-C9B8-78FE97A8CA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525" y="1690688"/>
            <a:ext cx="7920000" cy="4257605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537DF92A-85D0-916D-C4D2-BE485714CE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1524" y="1690684"/>
            <a:ext cx="3960000" cy="2001060"/>
          </a:xfrm>
          <a:prstGeom prst="rect">
            <a:avLst/>
          </a:prstGeom>
        </p:spPr>
      </p:pic>
      <p:pic>
        <p:nvPicPr>
          <p:cNvPr id="18" name="Obrázek 17">
            <a:extLst>
              <a:ext uri="{FF2B5EF4-FFF2-40B4-BE49-F238E27FC236}">
                <a16:creationId xmlns:a16="http://schemas.microsoft.com/office/drawing/2014/main" id="{FD3BAF1D-2469-FEC1-D85D-8B8416BD15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1524" y="3934200"/>
            <a:ext cx="3960000" cy="2014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416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83949B-1469-9038-FEC0-BFD80092B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>
            <a:extLst>
              <a:ext uri="{FF2B5EF4-FFF2-40B4-BE49-F238E27FC236}">
                <a16:creationId xmlns:a16="http://schemas.microsoft.com/office/drawing/2014/main" id="{9D2C3DF9-3B38-13BD-3177-A1D8DF4BD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03</a:t>
            </a:r>
            <a:r>
              <a:rPr lang="cs-CZ" dirty="0"/>
              <a:t>	Alkohol</a:t>
            </a:r>
          </a:p>
        </p:txBody>
      </p:sp>
      <p:sp>
        <p:nvSpPr>
          <p:cNvPr id="4" name="Zástupný symbol pro obsah 6">
            <a:extLst>
              <a:ext uri="{FF2B5EF4-FFF2-40B4-BE49-F238E27FC236}">
                <a16:creationId xmlns:a16="http://schemas.microsoft.com/office/drawing/2014/main" id="{F39A2E80-B665-AD9C-66ED-95FFC624E9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2"/>
            <a:r>
              <a:rPr lang="en-GB" sz="2400" dirty="0">
                <a:solidFill>
                  <a:schemeClr val="tx1"/>
                </a:solidFill>
              </a:rPr>
              <a:t>	</a:t>
            </a:r>
            <a:r>
              <a:rPr lang="cs-CZ" sz="2400" dirty="0">
                <a:solidFill>
                  <a:schemeClr val="tx1"/>
                </a:solidFill>
              </a:rPr>
              <a:t>Klíčový ukazatel Strategie BESIP 2021-2030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5" name="Zástupný symbol pro obsah 6">
            <a:extLst>
              <a:ext uri="{FF2B5EF4-FFF2-40B4-BE49-F238E27FC236}">
                <a16:creationId xmlns:a16="http://schemas.microsoft.com/office/drawing/2014/main" id="{89CC2108-E77A-14E7-92BE-F9E63F9FB832}"/>
              </a:ext>
            </a:extLst>
          </p:cNvPr>
          <p:cNvSpPr txBox="1">
            <a:spLocks/>
          </p:cNvSpPr>
          <p:nvPr/>
        </p:nvSpPr>
        <p:spPr>
          <a:xfrm>
            <a:off x="200025" y="2865691"/>
            <a:ext cx="11891772" cy="11133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en-GB" sz="3000" dirty="0">
              <a:latin typeface="Arial" panose="020B0604020202020204" pitchFamily="34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4889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4A66B3-85D3-A75E-CF79-48A651867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9067FD0-1325-8515-0A99-7F37A761C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Alkohol: Klíčový ukazatel Strategie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6E404B5-FCB3-4B06-FA17-4348B764A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0000" y="2160000"/>
            <a:ext cx="10169229" cy="3915521"/>
          </a:xfrm>
        </p:spPr>
        <p:txBody>
          <a:bodyPr>
            <a:noAutofit/>
          </a:bodyPr>
          <a:lstStyle/>
          <a:p>
            <a:r>
              <a:rPr lang="pl-PL" sz="1800" b="1" dirty="0"/>
              <a:t>Strategie BESIP 2021-2030 rozšířila v roce 2026 sledované KPIs na 50+</a:t>
            </a:r>
          </a:p>
          <a:p>
            <a:r>
              <a:rPr lang="cs-CZ" sz="1800" dirty="0"/>
              <a:t>Doposud bylo sledováno souhrnné KPI: Alkohol a návykové látky*</a:t>
            </a:r>
          </a:p>
          <a:p>
            <a:r>
              <a:rPr lang="cs-CZ" sz="1800" dirty="0"/>
              <a:t>Nově také odděleně (Alkohol) a (Návykové látky) vč. doplňkového cíle (usmrcení + těžce zranění)</a:t>
            </a:r>
          </a:p>
          <a:p>
            <a:r>
              <a:rPr lang="cs-CZ" sz="1800" dirty="0"/>
              <a:t>Samozřejmostí je detailní sledování všech KPI mimo národní také na krajských úrovních (měsíční aktualizace dat vč. předpokladů)</a:t>
            </a:r>
          </a:p>
          <a:p>
            <a:pPr marL="0" indent="0">
              <a:buNone/>
            </a:pPr>
            <a:r>
              <a:rPr lang="cs-CZ" sz="1800" i="1" dirty="0"/>
              <a:t>Zdroj: </a:t>
            </a:r>
            <a:r>
              <a:rPr lang="cs-CZ" sz="1800" i="1" dirty="0">
                <a:hlinkClick r:id="rId2"/>
              </a:rPr>
              <a:t>cdv.gov.cz/</a:t>
            </a:r>
            <a:r>
              <a:rPr lang="cs-CZ" sz="1800" i="1" dirty="0" err="1">
                <a:hlinkClick r:id="rId2"/>
              </a:rPr>
              <a:t>vizenula</a:t>
            </a:r>
            <a:r>
              <a:rPr lang="cs-CZ" sz="1800" i="1" dirty="0"/>
              <a:t> (Centrum dopravního výzkumu)</a:t>
            </a:r>
          </a:p>
          <a:p>
            <a:pPr marL="0" indent="0">
              <a:buNone/>
            </a:pPr>
            <a:r>
              <a:rPr lang="cs-CZ" sz="1600" i="1" dirty="0"/>
              <a:t>* následky zaviněné řidiči motorových a nemotorových vozidel pod vlivem alkoholu a návykových látek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97CC95D-D191-A14A-FA6F-2D3304BA0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743209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15A53-DFB9-6D73-59A1-41EF68D0A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3C760A0-52DC-72AA-B926-F38450726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Alkohol: Klíčový ukazatel Strategie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47C97EC-74B1-5743-0DC7-C3036A5F9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10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13A473CA-236C-A3CA-1FB7-CCD9CB906B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60" y="1690688"/>
            <a:ext cx="7920000" cy="4308432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D2212F5C-0949-1A4D-700D-4738F25914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6800" y="1690688"/>
            <a:ext cx="3960000" cy="1990532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DE46FBDB-86B4-F436-6134-B1858490C9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6800" y="3982061"/>
            <a:ext cx="3960000" cy="2017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6040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3F1133-8008-08CF-64AB-8A12DF758E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DD9A51E-62D9-29C6-A5B9-80B72E9C3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Alkohol: Klíčový ukazatel Strategie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D3299C2-6E3B-60CB-287D-78B7EDD18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11</a:t>
            </a:fld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A5972DD-8ADE-627B-CA80-A3E8133CB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000" y="5667235"/>
            <a:ext cx="8118359" cy="57083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1800" i="1" dirty="0"/>
              <a:t>Zdroj: </a:t>
            </a:r>
            <a:r>
              <a:rPr lang="cs-CZ" sz="1800" i="1" dirty="0">
                <a:hlinkClick r:id="rId2"/>
              </a:rPr>
              <a:t>nehody.cdv.cz</a:t>
            </a:r>
            <a:r>
              <a:rPr lang="cs-CZ" sz="1800" i="1" dirty="0"/>
              <a:t> (Centrum dopravního výzkumu)</a:t>
            </a:r>
          </a:p>
        </p:txBody>
      </p:sp>
      <p:graphicFrame>
        <p:nvGraphicFramePr>
          <p:cNvPr id="6" name="Graf 5">
            <a:extLst>
              <a:ext uri="{FF2B5EF4-FFF2-40B4-BE49-F238E27FC236}">
                <a16:creationId xmlns:a16="http://schemas.microsoft.com/office/drawing/2014/main" id="{883C5306-F449-41E2-B026-DD4E318634A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4382712"/>
              </p:ext>
            </p:extLst>
          </p:nvPr>
        </p:nvGraphicFramePr>
        <p:xfrm>
          <a:off x="80496" y="1690688"/>
          <a:ext cx="598951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Graf 6">
            <a:extLst>
              <a:ext uri="{FF2B5EF4-FFF2-40B4-BE49-F238E27FC236}">
                <a16:creationId xmlns:a16="http://schemas.microsoft.com/office/drawing/2014/main" id="{D560FE78-C435-B2F3-AB0B-19D8F3D2FDD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9215024"/>
              </p:ext>
            </p:extLst>
          </p:nvPr>
        </p:nvGraphicFramePr>
        <p:xfrm>
          <a:off x="6692160" y="2363248"/>
          <a:ext cx="3600000" cy="4242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Šipka: doprava 7">
            <a:extLst>
              <a:ext uri="{FF2B5EF4-FFF2-40B4-BE49-F238E27FC236}">
                <a16:creationId xmlns:a16="http://schemas.microsoft.com/office/drawing/2014/main" id="{2C104BFE-DFCC-AE42-F938-C969C7C18CD8}"/>
              </a:ext>
            </a:extLst>
          </p:cNvPr>
          <p:cNvSpPr/>
          <p:nvPr/>
        </p:nvSpPr>
        <p:spPr>
          <a:xfrm>
            <a:off x="4837176" y="2940680"/>
            <a:ext cx="1789176" cy="2445136"/>
          </a:xfrm>
          <a:prstGeom prst="rightArrow">
            <a:avLst/>
          </a:prstGeom>
          <a:noFill/>
          <a:ln>
            <a:solidFill>
              <a:srgbClr val="9D3C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9B188521-7638-52B1-2A06-1162B0EDD996}"/>
              </a:ext>
            </a:extLst>
          </p:cNvPr>
          <p:cNvCxnSpPr>
            <a:cxnSpLocks/>
          </p:cNvCxnSpPr>
          <p:nvPr/>
        </p:nvCxnSpPr>
        <p:spPr>
          <a:xfrm flipV="1">
            <a:off x="8492160" y="1752620"/>
            <a:ext cx="1568832" cy="1475212"/>
          </a:xfrm>
          <a:prstGeom prst="line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nice 11">
            <a:extLst>
              <a:ext uri="{FF2B5EF4-FFF2-40B4-BE49-F238E27FC236}">
                <a16:creationId xmlns:a16="http://schemas.microsoft.com/office/drawing/2014/main" id="{9DED31D1-E19B-9EC7-C41C-460D964F7316}"/>
              </a:ext>
            </a:extLst>
          </p:cNvPr>
          <p:cNvCxnSpPr>
            <a:cxnSpLocks/>
          </p:cNvCxnSpPr>
          <p:nvPr/>
        </p:nvCxnSpPr>
        <p:spPr>
          <a:xfrm flipV="1">
            <a:off x="9811512" y="3193984"/>
            <a:ext cx="1837944" cy="1981520"/>
          </a:xfrm>
          <a:prstGeom prst="line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Graf 15">
            <a:extLst>
              <a:ext uri="{FF2B5EF4-FFF2-40B4-BE49-F238E27FC236}">
                <a16:creationId xmlns:a16="http://schemas.microsoft.com/office/drawing/2014/main" id="{C6ED1FE3-BCBE-69A4-DE74-3ADCB647ED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0356962"/>
              </p:ext>
            </p:extLst>
          </p:nvPr>
        </p:nvGraphicFramePr>
        <p:xfrm>
          <a:off x="9363456" y="1121664"/>
          <a:ext cx="2828544" cy="2828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3260589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DF182-F05D-4A40-4C7C-1CE1451687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6B75347-6AD4-5422-AB00-2E3CF3B88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Alkohol: plnění KPI v krajích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D26CFC7-A68F-D8DC-F1B6-292E9CCCB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12</a:t>
            </a:fld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3BDDB5AF-BA7F-8E40-FCA7-3C46EC1271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000" y="2160000"/>
            <a:ext cx="6058058" cy="3242614"/>
          </a:xfrm>
          <a:prstGeom prst="rect">
            <a:avLst/>
          </a:prstGeom>
        </p:spPr>
      </p:pic>
      <p:sp>
        <p:nvSpPr>
          <p:cNvPr id="9" name="Zástupný obsah 2">
            <a:extLst>
              <a:ext uri="{FF2B5EF4-FFF2-40B4-BE49-F238E27FC236}">
                <a16:creationId xmlns:a16="http://schemas.microsoft.com/office/drawing/2014/main" id="{53D25BDA-0898-BA6E-DA33-DD64834722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0001" y="2160000"/>
            <a:ext cx="3572485" cy="3915521"/>
          </a:xfrm>
        </p:spPr>
        <p:txBody>
          <a:bodyPr>
            <a:noAutofit/>
          </a:bodyPr>
          <a:lstStyle/>
          <a:p>
            <a:r>
              <a:rPr lang="cs-CZ" dirty="0"/>
              <a:t>Praha byla jediným „krajem“, který v období 2021–2025 nesplnil doplňkový cíl (usmrcení a těžce zranění) Strategie BESIP pro následky nehod zaviněných v důsledku vlivu alkoholu.</a:t>
            </a:r>
          </a:p>
          <a:p>
            <a:r>
              <a:rPr lang="cs-CZ" i="1" dirty="0"/>
              <a:t>Zdroj: </a:t>
            </a:r>
            <a:r>
              <a:rPr lang="cs-CZ" i="1" dirty="0">
                <a:hlinkClick r:id="rId3"/>
              </a:rPr>
              <a:t>cdv.gov.cz/</a:t>
            </a:r>
            <a:r>
              <a:rPr lang="cs-CZ" i="1" dirty="0" err="1">
                <a:hlinkClick r:id="rId3"/>
              </a:rPr>
              <a:t>vizenula</a:t>
            </a:r>
            <a:r>
              <a:rPr lang="cs-CZ" i="1" dirty="0"/>
              <a:t> (Centrum dopravního výzkumu)</a:t>
            </a:r>
          </a:p>
        </p:txBody>
      </p:sp>
    </p:spTree>
    <p:extLst>
      <p:ext uri="{BB962C8B-B14F-4D97-AF65-F5344CB8AC3E}">
        <p14:creationId xmlns:p14="http://schemas.microsoft.com/office/powerpoint/2010/main" val="1049416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048BA6-25D6-9949-E9E2-17DCCC7C7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E51D7FC-47B4-81CD-BF50-B8F5EA86B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Alkohol v akčních plánech Strategie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B68D4F7-8434-EA8C-FEF4-92A574B1B9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0000" y="2160000"/>
            <a:ext cx="10169229" cy="3915521"/>
          </a:xfrm>
        </p:spPr>
        <p:txBody>
          <a:bodyPr>
            <a:noAutofit/>
          </a:bodyPr>
          <a:lstStyle/>
          <a:p>
            <a:r>
              <a:rPr lang="pl-PL" sz="1800" b="1" dirty="0"/>
              <a:t>Aktivity na zvýšení povědomí o vlivu léků a návykových látek na schopnost řídit vozidlo</a:t>
            </a:r>
          </a:p>
          <a:p>
            <a:r>
              <a:rPr lang="pl-PL" sz="1800" dirty="0"/>
              <a:t>Odpovědným subjektem: Ministerstvo zdravotnictví</a:t>
            </a:r>
          </a:p>
          <a:p>
            <a:r>
              <a:rPr lang="pl-PL" sz="1800" dirty="0"/>
              <a:t>Spolupráce: Ministerstvo dopravy</a:t>
            </a:r>
          </a:p>
          <a:p>
            <a:r>
              <a:rPr lang="pl-PL" sz="1800" dirty="0"/>
              <a:t>Vypsání priority FZŠ</a:t>
            </a:r>
          </a:p>
          <a:p>
            <a:r>
              <a:rPr lang="pl-PL" sz="1800" dirty="0"/>
              <a:t>Součástí AP 2021-2022 a 2023-2024</a:t>
            </a:r>
            <a:endParaRPr lang="cs-CZ" sz="1800" dirty="0"/>
          </a:p>
          <a:p>
            <a:pPr marL="0" indent="0">
              <a:buNone/>
            </a:pPr>
            <a:r>
              <a:rPr lang="cs-CZ" sz="1800" i="1" dirty="0"/>
              <a:t>Zdroj: </a:t>
            </a:r>
            <a:r>
              <a:rPr lang="cs-CZ" sz="1800" i="1" dirty="0">
                <a:hlinkClick r:id="rId2"/>
              </a:rPr>
              <a:t>besip.gov.cz</a:t>
            </a:r>
            <a:r>
              <a:rPr lang="cs-CZ" sz="1800" i="1" dirty="0"/>
              <a:t> (Samostatné oddělení BESIP Ministerstva dopravy)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FF83475-2F81-C03A-1414-5C2F1C34D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522859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6D6A8-F64F-EBC3-E20F-6072897F43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>
            <a:extLst>
              <a:ext uri="{FF2B5EF4-FFF2-40B4-BE49-F238E27FC236}">
                <a16:creationId xmlns:a16="http://schemas.microsoft.com/office/drawing/2014/main" id="{97AD4D96-6C6A-AB3E-699F-981AB32F1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04</a:t>
            </a:r>
            <a:r>
              <a:rPr lang="cs-CZ" dirty="0"/>
              <a:t>	Nový bodový systém</a:t>
            </a:r>
          </a:p>
        </p:txBody>
      </p:sp>
      <p:sp>
        <p:nvSpPr>
          <p:cNvPr id="4" name="Zástupný symbol pro obsah 6">
            <a:extLst>
              <a:ext uri="{FF2B5EF4-FFF2-40B4-BE49-F238E27FC236}">
                <a16:creationId xmlns:a16="http://schemas.microsoft.com/office/drawing/2014/main" id="{2DFFE154-EDDC-6C3F-3BA1-84AA6F94D6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2"/>
            <a:r>
              <a:rPr lang="en-GB" sz="2400" dirty="0">
                <a:solidFill>
                  <a:schemeClr val="tx1"/>
                </a:solidFill>
              </a:rPr>
              <a:t>	</a:t>
            </a:r>
            <a:r>
              <a:rPr lang="cs-CZ" sz="2400" dirty="0">
                <a:solidFill>
                  <a:schemeClr val="tx1"/>
                </a:solidFill>
              </a:rPr>
              <a:t>Legislativní úprava</a:t>
            </a:r>
          </a:p>
          <a:p>
            <a:pPr marL="0" lvl="2"/>
            <a:r>
              <a:rPr lang="cs-CZ" sz="2400" dirty="0">
                <a:solidFill>
                  <a:schemeClr val="tx1"/>
                </a:solidFill>
              </a:rPr>
              <a:t>	Data z centrálního registru řidičů</a:t>
            </a:r>
          </a:p>
          <a:p>
            <a:pPr marL="0" lvl="2"/>
            <a:r>
              <a:rPr lang="cs-CZ" sz="2400" dirty="0">
                <a:solidFill>
                  <a:schemeClr val="tx1"/>
                </a:solidFill>
              </a:rPr>
              <a:t>	Vývoj protiprávních jednání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5" name="Zástupný symbol pro obsah 6">
            <a:extLst>
              <a:ext uri="{FF2B5EF4-FFF2-40B4-BE49-F238E27FC236}">
                <a16:creationId xmlns:a16="http://schemas.microsoft.com/office/drawing/2014/main" id="{0EFB5D6F-3291-AB44-2A40-8DFC611A154D}"/>
              </a:ext>
            </a:extLst>
          </p:cNvPr>
          <p:cNvSpPr txBox="1">
            <a:spLocks/>
          </p:cNvSpPr>
          <p:nvPr/>
        </p:nvSpPr>
        <p:spPr>
          <a:xfrm>
            <a:off x="200025" y="2865691"/>
            <a:ext cx="11891772" cy="11133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en-GB" sz="3000" dirty="0">
              <a:latin typeface="Arial" panose="020B0604020202020204" pitchFamily="34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0988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8F508-C4A8-489B-BD09-833BF6533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0D83259-2EFE-8169-E2DF-5F27AFD3F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Legislativní úprava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FFCEE59-A9E9-2801-44F3-79E5DC524D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0000" y="2160000"/>
            <a:ext cx="10169229" cy="3915521"/>
          </a:xfrm>
        </p:spPr>
        <p:txBody>
          <a:bodyPr>
            <a:noAutofit/>
          </a:bodyPr>
          <a:lstStyle/>
          <a:p>
            <a:r>
              <a:rPr lang="pl-PL" sz="1800" b="1" dirty="0"/>
              <a:t>Řízení pod vlivem alkoholu a drog – zpřísnění od 1. 1. 2024</a:t>
            </a:r>
            <a:r>
              <a:rPr lang="pt-BR" sz="1800" b="1" dirty="0"/>
              <a:t>.</a:t>
            </a:r>
            <a:endParaRPr lang="cs-CZ" sz="1800" b="1" dirty="0"/>
          </a:p>
          <a:p>
            <a:r>
              <a:rPr lang="pt-BR" sz="1800" dirty="0"/>
              <a:t>Vyšší pokuta: nově 7 000–25 000 Kč (dříve 2 500–20 000 Kč).</a:t>
            </a:r>
            <a:endParaRPr lang="cs-CZ" sz="1800" dirty="0"/>
          </a:p>
          <a:p>
            <a:r>
              <a:rPr lang="pt-BR" sz="1800" dirty="0"/>
              <a:t>Delší zákaz řízení: až 18 měsíců (dříve maximálně 12 měsíců).</a:t>
            </a:r>
            <a:endParaRPr lang="cs-CZ" sz="1800" dirty="0"/>
          </a:p>
          <a:p>
            <a:r>
              <a:rPr lang="pt-BR" sz="1800" dirty="0"/>
              <a:t>6 trestných bodů za řízení pod vlivem alkoholu (nad 0,3 ‰) nebo jiné návykové látky.</a:t>
            </a:r>
            <a:endParaRPr lang="cs-CZ" sz="1800" dirty="0"/>
          </a:p>
          <a:p>
            <a:r>
              <a:rPr lang="pt-BR" sz="1800" b="1" dirty="0"/>
              <a:t>Nově povinný terapeutický program </a:t>
            </a:r>
            <a:r>
              <a:rPr lang="pt-BR" sz="1800" dirty="0"/>
              <a:t>jako součást sankcí u vybraných pachatelů.</a:t>
            </a:r>
            <a:endParaRPr lang="cs-CZ" sz="1800" dirty="0"/>
          </a:p>
          <a:p>
            <a:r>
              <a:rPr lang="pt-BR" sz="1800" dirty="0"/>
              <a:t>Odmítnutí podrobení se testu na alkohol a jiné návykové látky</a:t>
            </a:r>
            <a:r>
              <a:rPr lang="cs-CZ" sz="1800" dirty="0"/>
              <a:t>: </a:t>
            </a:r>
            <a:r>
              <a:rPr lang="pt-BR" sz="1800" dirty="0"/>
              <a:t>nově </a:t>
            </a:r>
            <a:r>
              <a:rPr lang="cs-CZ" sz="1800" dirty="0"/>
              <a:t>25</a:t>
            </a:r>
            <a:r>
              <a:rPr lang="pt-BR" sz="1800" dirty="0"/>
              <a:t> 000–</a:t>
            </a:r>
            <a:r>
              <a:rPr lang="cs-CZ" sz="1800" dirty="0"/>
              <a:t>7</a:t>
            </a:r>
            <a:r>
              <a:rPr lang="pt-BR" sz="1800" dirty="0"/>
              <a:t>5 000 Kč </a:t>
            </a:r>
            <a:br>
              <a:rPr lang="cs-CZ" sz="1800" dirty="0"/>
            </a:br>
            <a:r>
              <a:rPr lang="pt-BR" sz="1800" dirty="0"/>
              <a:t>(dříve 25</a:t>
            </a:r>
            <a:r>
              <a:rPr lang="cs-CZ" sz="1800" dirty="0"/>
              <a:t> 0</a:t>
            </a:r>
            <a:r>
              <a:rPr lang="pt-BR" sz="1800" dirty="0"/>
              <a:t>00–</a:t>
            </a:r>
            <a:r>
              <a:rPr lang="cs-CZ" sz="1800" dirty="0"/>
              <a:t>5</a:t>
            </a:r>
            <a:r>
              <a:rPr lang="pt-BR" sz="1800" dirty="0"/>
              <a:t>0 000 Kč)</a:t>
            </a:r>
            <a:r>
              <a:rPr lang="cs-CZ" sz="1800" dirty="0"/>
              <a:t>; d</a:t>
            </a:r>
            <a:r>
              <a:rPr lang="pt-BR" sz="1800" dirty="0"/>
              <a:t>elší zákaz řízení: až </a:t>
            </a:r>
            <a:r>
              <a:rPr lang="cs-CZ" sz="1800" dirty="0"/>
              <a:t>36</a:t>
            </a:r>
            <a:r>
              <a:rPr lang="pt-BR" sz="1800" dirty="0"/>
              <a:t> měsíců (dříve maximálně </a:t>
            </a:r>
            <a:r>
              <a:rPr lang="cs-CZ" sz="1800" dirty="0"/>
              <a:t>24</a:t>
            </a:r>
            <a:r>
              <a:rPr lang="pt-BR" sz="1800" dirty="0"/>
              <a:t> měsíců).</a:t>
            </a:r>
            <a:endParaRPr lang="cs-CZ" sz="1800" dirty="0"/>
          </a:p>
          <a:p>
            <a:pPr marL="0" indent="0">
              <a:buNone/>
            </a:pPr>
            <a:r>
              <a:rPr lang="cs-CZ" sz="1800" i="1" dirty="0"/>
              <a:t>Zdroj: </a:t>
            </a:r>
            <a:r>
              <a:rPr lang="cs-CZ" sz="1800" i="1" dirty="0">
                <a:hlinkClick r:id="rId2"/>
              </a:rPr>
              <a:t>besip.gov.cz</a:t>
            </a:r>
            <a:r>
              <a:rPr lang="cs-CZ" sz="1800" i="1" dirty="0"/>
              <a:t> (Samostatné oddělení BESIP Ministerstva dopravy)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AA517E3-37E7-13F1-F7F8-B53DBB59C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15</a:t>
            </a:fld>
            <a:endParaRPr lang="cs-CZ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EFE4F794-08ED-E591-1813-DB6B92DBCC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5660" y="1194222"/>
            <a:ext cx="1821252" cy="2273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7177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CDF6-BF53-6602-DD99-71F339ED44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1891AD6-9410-B6AE-CAC3-2DD422D09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Data z centrálního registru řidičů</a:t>
            </a:r>
            <a:r>
              <a:rPr lang="cs-CZ" dirty="0"/>
              <a:t> (CRŘ)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F170297-F966-4EDC-8ED3-5BD4666EFB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0000" y="2160000"/>
            <a:ext cx="8813957" cy="3915521"/>
          </a:xfrm>
        </p:spPr>
        <p:txBody>
          <a:bodyPr>
            <a:normAutofit/>
          </a:bodyPr>
          <a:lstStyle/>
          <a:p>
            <a:r>
              <a:rPr lang="pt-BR" b="1" dirty="0"/>
              <a:t>Alkohol a jiné návykové látky se v letech 2021–2025 podílely 7 % na všech evidovaných protiprávních jednáních.</a:t>
            </a:r>
            <a:endParaRPr lang="cs-CZ" b="1" dirty="0"/>
          </a:p>
          <a:p>
            <a:r>
              <a:rPr lang="pt-BR" dirty="0"/>
              <a:t>Podíl mladých řidičů (15–24 let) na těchto případech klesl z více než 25 % (2013) na přibližně 11 % (2024–2025).</a:t>
            </a:r>
            <a:endParaRPr lang="cs-CZ" dirty="0"/>
          </a:p>
          <a:p>
            <a:r>
              <a:rPr lang="pt-BR" dirty="0"/>
              <a:t>U řidičů ve věku 17–18 let činil podíl v letech 2024–2025 pouze 2,6 % a rovněž dlouhodobě klesá.</a:t>
            </a:r>
            <a:endParaRPr lang="cs-CZ" dirty="0"/>
          </a:p>
          <a:p>
            <a:pPr marL="0" indent="0">
              <a:buNone/>
            </a:pPr>
            <a:r>
              <a:rPr lang="cs-CZ" i="1" dirty="0"/>
              <a:t>Zdroj: Centrální registr řidičů (Ministerstvo dopravy, Centrum dopravního výzkumu)</a:t>
            </a:r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8AE7896-74D7-39CC-69AE-5349E4801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48010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259222-D157-0472-AF0E-E93A7443D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FA76B58-E93B-5CE6-7003-DD02DF206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Vývoj protiprávních jednání* v CRŘ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6AE41C1-F0BB-EAE9-182F-230CBE393E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600" y="5654389"/>
            <a:ext cx="10804800" cy="5727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1200" b="1" i="1" dirty="0"/>
              <a:t>* Alkohol a návykové látky</a:t>
            </a:r>
            <a:br>
              <a:rPr lang="cs-CZ" sz="1200" i="1" dirty="0"/>
            </a:br>
            <a:br>
              <a:rPr lang="cs-CZ" sz="1200" i="1" dirty="0"/>
            </a:br>
            <a:r>
              <a:rPr lang="cs-CZ" sz="1200" i="1" dirty="0"/>
              <a:t>Pozn.: Údaje za rok 2025 jsou předběžné a mohou se po dokončení správních a trestních řízení ještě zvýšit.</a:t>
            </a:r>
            <a:endParaRPr lang="cs-CZ" sz="12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3FD855A-CD8D-0F93-11D8-AB26342B6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17</a:t>
            </a:fld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F688BA0B-2E86-84D5-0191-4567F58F75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600" y="1694672"/>
            <a:ext cx="10804800" cy="3754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6938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DF444-D990-6060-4CC9-0DB0E9193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>
            <a:extLst>
              <a:ext uri="{FF2B5EF4-FFF2-40B4-BE49-F238E27FC236}">
                <a16:creationId xmlns:a16="http://schemas.microsoft.com/office/drawing/2014/main" id="{764A1303-F6A4-EB7F-30BB-01F2546B1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05</a:t>
            </a:r>
            <a:r>
              <a:rPr lang="cs-CZ" dirty="0"/>
              <a:t>	Výzkumné aktivity</a:t>
            </a:r>
          </a:p>
        </p:txBody>
      </p:sp>
      <p:sp>
        <p:nvSpPr>
          <p:cNvPr id="4" name="Zástupný symbol pro obsah 6">
            <a:extLst>
              <a:ext uri="{FF2B5EF4-FFF2-40B4-BE49-F238E27FC236}">
                <a16:creationId xmlns:a16="http://schemas.microsoft.com/office/drawing/2014/main" id="{F995ABD9-40A8-D11F-7A16-0FD619CC49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2"/>
            <a:r>
              <a:rPr lang="en-GB" sz="2400" dirty="0">
                <a:solidFill>
                  <a:schemeClr val="tx1"/>
                </a:solidFill>
              </a:rPr>
              <a:t>	</a:t>
            </a:r>
            <a:r>
              <a:rPr lang="cs-CZ" sz="2400" dirty="0">
                <a:solidFill>
                  <a:schemeClr val="tx1"/>
                </a:solidFill>
              </a:rPr>
              <a:t>Hloubková analýza dopravních nehod</a:t>
            </a:r>
          </a:p>
          <a:p>
            <a:pPr marL="0" lvl="2"/>
            <a:r>
              <a:rPr lang="cs-CZ" sz="2400" dirty="0">
                <a:solidFill>
                  <a:schemeClr val="tx1"/>
                </a:solidFill>
              </a:rPr>
              <a:t>	</a:t>
            </a:r>
            <a:r>
              <a:rPr lang="en-US" sz="2400" dirty="0">
                <a:solidFill>
                  <a:schemeClr val="tx1"/>
                </a:solidFill>
              </a:rPr>
              <a:t>E-Survey of Road Users' Attitudes 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5" name="Zástupný symbol pro obsah 6">
            <a:extLst>
              <a:ext uri="{FF2B5EF4-FFF2-40B4-BE49-F238E27FC236}">
                <a16:creationId xmlns:a16="http://schemas.microsoft.com/office/drawing/2014/main" id="{4551A3AC-DC06-03E1-67C7-87F42D852E06}"/>
              </a:ext>
            </a:extLst>
          </p:cNvPr>
          <p:cNvSpPr txBox="1">
            <a:spLocks/>
          </p:cNvSpPr>
          <p:nvPr/>
        </p:nvSpPr>
        <p:spPr>
          <a:xfrm>
            <a:off x="200025" y="2865691"/>
            <a:ext cx="11891772" cy="11133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en-GB" sz="3000" dirty="0">
              <a:latin typeface="Arial" panose="020B0604020202020204" pitchFamily="34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95618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E8774E-CF20-9CBE-02F2-1F963CAF5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DD66B61-BBBD-AF49-F375-953349FDE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Hloubková analýza dopravních nehod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77B69E2-00F3-B453-11E1-D58E0C543C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7299" y="1755776"/>
            <a:ext cx="7053637" cy="3915521"/>
          </a:xfrm>
        </p:spPr>
        <p:txBody>
          <a:bodyPr>
            <a:normAutofit/>
          </a:bodyPr>
          <a:lstStyle/>
          <a:p>
            <a:r>
              <a:rPr lang="cs-CZ" dirty="0"/>
              <a:t>Alkohol zvyšuje </a:t>
            </a:r>
            <a:r>
              <a:rPr lang="cs-CZ" b="1" dirty="0"/>
              <a:t>sklon k rizikovému chování</a:t>
            </a:r>
            <a:r>
              <a:rPr lang="cs-CZ" dirty="0"/>
              <a:t> za volantem.</a:t>
            </a:r>
          </a:p>
          <a:p>
            <a:r>
              <a:rPr lang="cs-CZ" dirty="0"/>
              <a:t>Řidiči pod vlivem alkoholu </a:t>
            </a:r>
            <a:r>
              <a:rPr lang="cs-CZ" b="1" dirty="0"/>
              <a:t>častěji nepoužívají pásy </a:t>
            </a:r>
            <a:br>
              <a:rPr lang="cs-CZ" b="1" dirty="0"/>
            </a:br>
            <a:r>
              <a:rPr lang="cs-CZ" dirty="0"/>
              <a:t>(+13 %) a častěji </a:t>
            </a:r>
            <a:r>
              <a:rPr lang="cs-CZ" b="1" dirty="0"/>
              <a:t>vědomě porušují pravidla </a:t>
            </a:r>
            <a:r>
              <a:rPr lang="cs-CZ" dirty="0"/>
              <a:t>silničního provozu (+10 %)</a:t>
            </a:r>
          </a:p>
          <a:p>
            <a:pPr algn="just"/>
            <a:r>
              <a:rPr lang="cs-CZ" b="1" dirty="0"/>
              <a:t>Alkohol nezvyšuje pouze riziko chyby za volantem, významně zvyšuje i pravděpodobnost rychlé jízdy - </a:t>
            </a:r>
            <a:r>
              <a:rPr lang="cs-CZ" dirty="0"/>
              <a:t>Řidiči pod vlivem alkoholu (s více než 1 ‰ alkoholu) jedou před nehodou rychlostí nad 90 km/h třikrát častěji než střízliví řidiči.</a:t>
            </a:r>
          </a:p>
          <a:p>
            <a:pPr marL="0" indent="0">
              <a:buNone/>
            </a:pPr>
            <a:r>
              <a:rPr lang="cs-CZ" i="1" dirty="0"/>
              <a:t>Zdroj: </a:t>
            </a:r>
            <a:r>
              <a:rPr lang="cs-CZ" i="1" dirty="0">
                <a:hlinkClick r:id="rId2"/>
              </a:rPr>
              <a:t>vyzkumnehod.cz</a:t>
            </a:r>
            <a:r>
              <a:rPr lang="cs-CZ" i="1" dirty="0"/>
              <a:t> (Centrum dopravního výzkumu)</a:t>
            </a:r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BE5EC74-4567-18F6-AF6B-2E9308DF7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19</a:t>
            </a:fld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55E3C574-7CD1-3B1B-7F36-D188754898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15362">
            <a:off x="9393732" y="1570620"/>
            <a:ext cx="2121506" cy="2087449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AFFF8FAE-7A50-27E7-9FFB-406FBD3D7F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4695" y="3973852"/>
            <a:ext cx="2611973" cy="1697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0173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F6588E-29DB-2728-0F30-18658F75D8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71776D-2F64-C661-6CA9-8E20A0F77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Hloubková analýza dopravních nehod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010BF8F-1DB0-AEBD-3ED4-4333F0982D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8000" y="1637243"/>
            <a:ext cx="9465200" cy="3915521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cs-CZ" b="1" dirty="0"/>
              <a:t>Typická „diskotéková jízda“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1" dirty="0"/>
              <a:t>Mladý řidič + noční návrat ze zábavy + alkohol + vrstevníci = vysoké riziko nehody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cs-CZ" sz="1400" b="1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 dirty="0"/>
              <a:t>Charakteristické znaky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cs-CZ" sz="1400" dirty="0"/>
              <a:t>jízda v noci a o víkendu,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cs-CZ" sz="1400" dirty="0"/>
              <a:t>návrat ze společenské akce,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cs-CZ" sz="1400" dirty="0"/>
              <a:t>více mladých spolujezdců,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cs-CZ" sz="1400" dirty="0"/>
              <a:t>alkohol nebo jiné návykové látky.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dirty="0"/>
              <a:t>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 dirty="0"/>
              <a:t>Rizikové faktory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cs-CZ" sz="1400" dirty="0"/>
              <a:t>rychlá a agresivní jízda,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cs-CZ" sz="1400" dirty="0"/>
              <a:t>přeceňování vlastních schopností,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cs-CZ" sz="1400" dirty="0"/>
              <a:t>tlak vrstevníků,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cs-CZ" sz="1400" dirty="0"/>
              <a:t>předchozí zkušenost s jízdou pod vlivem.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cs-CZ" sz="1400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 dirty="0"/>
              <a:t>Nepřiměřená rychlost při projetí směrovým obloukem →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 dirty="0"/>
              <a:t>ztráta kontroly nad vozidlem → vyjetí mimo vozovku a převrácení vozidla → → →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cs-CZ" sz="1400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i="1" dirty="0"/>
              <a:t>Zdroj: </a:t>
            </a:r>
            <a:r>
              <a:rPr lang="cs-CZ" sz="1400" i="1" dirty="0">
                <a:hlinkClick r:id="rId2"/>
              </a:rPr>
              <a:t>vyzkumnehod.cz</a:t>
            </a:r>
            <a:r>
              <a:rPr lang="cs-CZ" sz="1400" i="1" dirty="0"/>
              <a:t> (Centrum dopravního výzkumu)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cs-CZ" sz="16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E0F2127-99C1-6E83-F4AB-ECF07188A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20</a:t>
            </a:fld>
            <a:endParaRPr lang="cs-CZ"/>
          </a:p>
        </p:txBody>
      </p:sp>
      <p:pic>
        <p:nvPicPr>
          <p:cNvPr id="7" name="Obrázek 6" descr="Obsah obrázku venku, Přírodní rezervace, džungle, zalesněná oblast&#10;&#10;Popis byl vytvořen automaticky">
            <a:extLst>
              <a:ext uri="{FF2B5EF4-FFF2-40B4-BE49-F238E27FC236}">
                <a16:creationId xmlns:a16="http://schemas.microsoft.com/office/drawing/2014/main" id="{BC93BAB1-DE86-7F5F-4FCF-3D49F8BFC18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576813" y="2434994"/>
            <a:ext cx="2578683" cy="181091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64AFC7DD-9E9B-0530-E898-8F970A8ED78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576813" y="4446572"/>
            <a:ext cx="2578682" cy="171626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F4DC6B42-EACE-D1A3-0D68-CD23611BAF9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15362">
            <a:off x="10508718" y="1375009"/>
            <a:ext cx="1421827" cy="1399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432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B3968-F075-4CC7-BEE3-6FDBFA9541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349F591-AF56-C128-43D1-D5503518D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E-Survey of Road Users' Attitudes</a:t>
            </a:r>
            <a:r>
              <a:rPr lang="cs-CZ" dirty="0"/>
              <a:t> (ESRA3)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DB37FDC-AAFE-BFF7-D677-24A82CD453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0000" y="2160000"/>
            <a:ext cx="9878400" cy="3915521"/>
          </a:xfrm>
        </p:spPr>
        <p:txBody>
          <a:bodyPr>
            <a:normAutofit fontScale="92500" lnSpcReduction="20000"/>
          </a:bodyPr>
          <a:lstStyle/>
          <a:p>
            <a:r>
              <a:rPr lang="cs-CZ" dirty="0"/>
              <a:t>5,1 % českých řidičů přiznává, že v posledních 30 dnech řídilo po požití alkoholu (Evropa: 15,4 %). Rozdíl je ovlivněn i tím, že v ČR platí nulová tolerance alkoholu za volantem.</a:t>
            </a:r>
          </a:p>
          <a:p>
            <a:r>
              <a:rPr lang="cs-CZ" dirty="0"/>
              <a:t>7,0 % českých řidičů připouští, že mohlo řídit nad zákonným limitem (Evropa: 11,6 %).</a:t>
            </a:r>
          </a:p>
          <a:p>
            <a:r>
              <a:rPr lang="cs-CZ" dirty="0"/>
              <a:t>Pouze 1,3 % českých řidičů považuje jízdu nad povoleným limitem alkoholu za přijatelnou (Evropa: 2,7 %).</a:t>
            </a:r>
          </a:p>
          <a:p>
            <a:r>
              <a:rPr lang="cs-CZ" b="1" dirty="0"/>
              <a:t>73,3 % Čechů podporuje nulovou toleranci alkoholu pro všechny řidiče (Evropa: 65,8 %).</a:t>
            </a:r>
          </a:p>
          <a:p>
            <a:r>
              <a:rPr lang="cs-CZ" dirty="0"/>
              <a:t>Přesto jen 21,8 % řidičů očekává, že budou kontrolováni dechovou zkouškou (Evropa: 17,1 %).</a:t>
            </a:r>
          </a:p>
          <a:p>
            <a:pPr marL="0" indent="0">
              <a:buNone/>
            </a:pPr>
            <a:r>
              <a:rPr lang="cs-CZ" i="1" dirty="0"/>
              <a:t>Zdroj: </a:t>
            </a:r>
            <a:r>
              <a:rPr lang="cs-CZ" i="1" dirty="0">
                <a:hlinkClick r:id="rId2"/>
              </a:rPr>
              <a:t>esranet.eu</a:t>
            </a:r>
            <a:r>
              <a:rPr lang="cs-CZ" i="1" dirty="0"/>
              <a:t> (VIAS, 2023)</a:t>
            </a:r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7CF54FB-A50C-09D3-B904-0FFF92CAD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21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323E22D2-E77C-2CE0-F53C-F699A2CF30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2038" y="5633333"/>
            <a:ext cx="2209524" cy="66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01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E9C1DC-6D08-CC4C-86A3-FD5F29B68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>
            <a:extLst>
              <a:ext uri="{FF2B5EF4-FFF2-40B4-BE49-F238E27FC236}">
                <a16:creationId xmlns:a16="http://schemas.microsoft.com/office/drawing/2014/main" id="{5FDDE30B-1E05-A7C9-7674-FFA83854C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06</a:t>
            </a:r>
            <a:r>
              <a:rPr lang="cs-CZ" dirty="0"/>
              <a:t>	Preventivní aktivity</a:t>
            </a:r>
          </a:p>
        </p:txBody>
      </p:sp>
      <p:sp>
        <p:nvSpPr>
          <p:cNvPr id="4" name="Zástupný symbol pro obsah 6">
            <a:extLst>
              <a:ext uri="{FF2B5EF4-FFF2-40B4-BE49-F238E27FC236}">
                <a16:creationId xmlns:a16="http://schemas.microsoft.com/office/drawing/2014/main" id="{BDDF525C-35DE-9E9F-E7F8-360FAC8AC8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marL="0" lvl="2"/>
            <a:r>
              <a:rPr lang="en-GB" sz="2400" dirty="0">
                <a:solidFill>
                  <a:schemeClr val="tx1"/>
                </a:solidFill>
              </a:rPr>
              <a:t>	</a:t>
            </a:r>
            <a:r>
              <a:rPr lang="cs-CZ" sz="2400" dirty="0">
                <a:solidFill>
                  <a:schemeClr val="tx1"/>
                </a:solidFill>
              </a:rPr>
              <a:t>Domluvme se!</a:t>
            </a:r>
          </a:p>
          <a:p>
            <a:pPr marL="0" lvl="2"/>
            <a:r>
              <a:rPr lang="cs-CZ" sz="2400" dirty="0">
                <a:solidFill>
                  <a:schemeClr val="tx1"/>
                </a:solidFill>
              </a:rPr>
              <a:t>	Nenech se ovlivnit</a:t>
            </a:r>
          </a:p>
          <a:p>
            <a:pPr marL="0" lvl="2"/>
            <a:r>
              <a:rPr lang="cs-CZ" sz="2400" dirty="0">
                <a:solidFill>
                  <a:schemeClr val="tx1"/>
                </a:solidFill>
              </a:rPr>
              <a:t>	Na pivo s rozumem</a:t>
            </a:r>
          </a:p>
          <a:p>
            <a:pPr marL="0" lvl="2"/>
            <a:r>
              <a:rPr lang="cs-CZ" sz="2400" dirty="0">
                <a:solidFill>
                  <a:schemeClr val="tx1"/>
                </a:solidFill>
              </a:rPr>
              <a:t>	Řídím, piju nealko pivo</a:t>
            </a:r>
          </a:p>
          <a:p>
            <a:pPr marL="0" lvl="2"/>
            <a:r>
              <a:rPr lang="cs-CZ" sz="2400" dirty="0">
                <a:solidFill>
                  <a:schemeClr val="tx1"/>
                </a:solidFill>
              </a:rPr>
              <a:t>	Dám respekt. Dám nealko!</a:t>
            </a:r>
          </a:p>
          <a:p>
            <a:pPr marL="0" lvl="2"/>
            <a:r>
              <a:rPr lang="cs-CZ" sz="2400" dirty="0">
                <a:solidFill>
                  <a:schemeClr val="tx1"/>
                </a:solidFill>
              </a:rPr>
              <a:t>	</a:t>
            </a:r>
            <a:r>
              <a:rPr lang="cs-CZ" sz="2400" dirty="0" err="1">
                <a:solidFill>
                  <a:schemeClr val="tx1"/>
                </a:solidFill>
              </a:rPr>
              <a:t>Suchej</a:t>
            </a:r>
            <a:r>
              <a:rPr lang="cs-CZ" sz="2400" dirty="0">
                <a:solidFill>
                  <a:schemeClr val="tx1"/>
                </a:solidFill>
              </a:rPr>
              <a:t> únor, …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5" name="Zástupný symbol pro obsah 6">
            <a:extLst>
              <a:ext uri="{FF2B5EF4-FFF2-40B4-BE49-F238E27FC236}">
                <a16:creationId xmlns:a16="http://schemas.microsoft.com/office/drawing/2014/main" id="{E55D2616-FC52-7A2B-3382-70981CD74D7B}"/>
              </a:ext>
            </a:extLst>
          </p:cNvPr>
          <p:cNvSpPr txBox="1">
            <a:spLocks/>
          </p:cNvSpPr>
          <p:nvPr/>
        </p:nvSpPr>
        <p:spPr>
          <a:xfrm>
            <a:off x="200025" y="2865691"/>
            <a:ext cx="11891772" cy="11133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en-GB" sz="3000" dirty="0">
              <a:latin typeface="Arial" panose="020B0604020202020204" pitchFamily="34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0809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A43E54-C9E4-EE78-0F2A-3872AE37F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2E26246-C4E8-653E-C534-5A1D5B07A0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19999" y="2160000"/>
            <a:ext cx="8764971" cy="4078068"/>
          </a:xfrm>
        </p:spPr>
        <p:txBody>
          <a:bodyPr>
            <a:normAutofit/>
          </a:bodyPr>
          <a:lstStyle/>
          <a:p>
            <a:r>
              <a:rPr lang="cs-CZ" b="1" dirty="0"/>
              <a:t>Celostátní preventivní kampaně a projekty </a:t>
            </a:r>
            <a:r>
              <a:rPr lang="cs-CZ" dirty="0"/>
              <a:t>zaměřené na řízení pod vlivem alkoholu a drog.</a:t>
            </a:r>
          </a:p>
          <a:p>
            <a:r>
              <a:rPr lang="cs-CZ" dirty="0"/>
              <a:t>Pravidelné tiskové zprávy a mediální výstupy založené na aktuálních statistikách a analýzách (ve spolupráci s CDV), zejména před rizikovými obdobími, jako jsou Velikonoce či letní prázdniny.</a:t>
            </a:r>
          </a:p>
          <a:p>
            <a:r>
              <a:rPr lang="cs-CZ" b="1" dirty="0"/>
              <a:t>Preventivní akce krajských koordinátorů BESIP </a:t>
            </a:r>
            <a:r>
              <a:rPr lang="cs-CZ" dirty="0"/>
              <a:t>ve spolupráci s Policií ČR – osvěta při silničních kontrolách, festivalech a dalších veřejných akcích.</a:t>
            </a:r>
          </a:p>
          <a:p>
            <a:r>
              <a:rPr lang="cs-CZ" b="1" dirty="0"/>
              <a:t>Dlouhodobá komunikace založená na datech a důkazech s cílem posilovat společenskou normu, že alkohol za volant a řídítka nepatří.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91E925B-A550-5C40-81F9-FDC064D07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55200" y="630000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CF5A12E-3DFE-4C3E-9036-7893F29C52C1}" type="slidenum">
              <a:rPr lang="cs-CZ" smtClean="0"/>
              <a:pPr>
                <a:spcAft>
                  <a:spcPts val="600"/>
                </a:spcAft>
              </a:pPr>
              <a:t>23</a:t>
            </a:fld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A92C99D-3B29-CFDF-355F-71FF50C29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 anchor="ctr">
            <a:normAutofit/>
          </a:bodyPr>
          <a:lstStyle/>
          <a:p>
            <a:r>
              <a:rPr lang="pl-PL" dirty="0"/>
              <a:t>Jak BESIP komunikuje prevenci alkoholu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32105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C013A-72E1-B019-F0E6-A9F0B443AC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FE5F6BB-5415-F3D6-0196-E10977E8EB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20000" y="2160000"/>
            <a:ext cx="7018800" cy="4078068"/>
          </a:xfrm>
        </p:spPr>
        <p:txBody>
          <a:bodyPr>
            <a:normAutofit/>
          </a:bodyPr>
          <a:lstStyle/>
          <a:p>
            <a:r>
              <a:rPr lang="cs-CZ" sz="1800" dirty="0"/>
              <a:t>Zaměřen na mladé řidiče a prevenci řízení pod vlivem alkoholu.</a:t>
            </a:r>
          </a:p>
          <a:p>
            <a:r>
              <a:rPr lang="cs-CZ" sz="1800" dirty="0"/>
              <a:t>Hlavní myšlenka: </a:t>
            </a:r>
            <a:r>
              <a:rPr lang="cs-CZ" sz="1800" b="1" dirty="0"/>
              <a:t>Předem se domluvte, kdo zůstane střízlivý </a:t>
            </a:r>
            <a:br>
              <a:rPr lang="cs-CZ" sz="1800" b="1" dirty="0"/>
            </a:br>
            <a:r>
              <a:rPr lang="cs-CZ" sz="1800" b="1" dirty="0"/>
              <a:t>a odveze ostatní domů.</a:t>
            </a:r>
          </a:p>
          <a:p>
            <a:r>
              <a:rPr lang="cs-CZ" sz="1800" dirty="0"/>
              <a:t>Kampaň využívala hudební festivaly, koncerty a interaktivní aktivity k oslovení mladých lidí.</a:t>
            </a:r>
          </a:p>
          <a:p>
            <a:pPr marL="0" indent="0">
              <a:buNone/>
            </a:pPr>
            <a:r>
              <a:rPr lang="cs-CZ" sz="1800" i="1" dirty="0"/>
              <a:t>Zdroj: </a:t>
            </a:r>
            <a:r>
              <a:rPr lang="cs-CZ" sz="1800" i="1" dirty="0">
                <a:hlinkClick r:id="rId2"/>
              </a:rPr>
              <a:t>vlada.gov.cz</a:t>
            </a:r>
            <a:r>
              <a:rPr lang="cs-CZ" sz="1800" i="1" dirty="0"/>
              <a:t> (Vláda České republiky)</a:t>
            </a:r>
          </a:p>
          <a:p>
            <a:pPr marL="0" indent="0">
              <a:buNone/>
            </a:pPr>
            <a:r>
              <a:rPr lang="cs-CZ" sz="1800" b="1" dirty="0"/>
              <a:t>Projekt realizovalo Ministerstvo dopravy – BESIP a položil základy dnešních kampaní zaměřených na odpovědné rozhodování a bezpečný návrat domů.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C86385C-E981-4EDB-57DD-12C26E3B5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55200" y="630000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CF5A12E-3DFE-4C3E-9036-7893F29C52C1}" type="slidenum">
              <a:rPr lang="cs-CZ" smtClean="0"/>
              <a:pPr>
                <a:spcAft>
                  <a:spcPts val="600"/>
                </a:spcAft>
              </a:pPr>
              <a:t>24</a:t>
            </a:fld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4A87B78-CC69-9028-37B1-F22EA4B16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 anchor="ctr">
            <a:normAutofit/>
          </a:bodyPr>
          <a:lstStyle/>
          <a:p>
            <a:r>
              <a:rPr lang="cs-CZ" dirty="0"/>
              <a:t>Projekt „Domluvme se!“</a:t>
            </a:r>
          </a:p>
        </p:txBody>
      </p:sp>
      <p:pic>
        <p:nvPicPr>
          <p:cNvPr id="8" name="Obrázek 7">
            <a:hlinkClick r:id="rId2"/>
            <a:extLst>
              <a:ext uri="{FF2B5EF4-FFF2-40B4-BE49-F238E27FC236}">
                <a16:creationId xmlns:a16="http://schemas.microsoft.com/office/drawing/2014/main" id="{49CF7F0D-905E-E33E-84B2-CE737A1376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5200" y="3147402"/>
            <a:ext cx="3327414" cy="1733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1578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ACD68-7AD5-D75A-7822-2950811E40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68B03C7-282F-A433-2EBF-4226832E55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20000" y="2160000"/>
            <a:ext cx="7018800" cy="4078068"/>
          </a:xfrm>
        </p:spPr>
        <p:txBody>
          <a:bodyPr>
            <a:normAutofit fontScale="92500" lnSpcReduction="10000"/>
          </a:bodyPr>
          <a:lstStyle/>
          <a:p>
            <a:r>
              <a:rPr lang="cs-CZ" sz="1800" dirty="0"/>
              <a:t>Zaměřena na prevenci řízení pod vlivem alkoholu a drog u mladých řidičů (15–25 let).</a:t>
            </a:r>
          </a:p>
          <a:p>
            <a:r>
              <a:rPr lang="cs-CZ" sz="1800" dirty="0"/>
              <a:t>Hlavní sdělení: </a:t>
            </a:r>
            <a:r>
              <a:rPr lang="cs-CZ" sz="1800" b="1" dirty="0"/>
              <a:t>Nenech kamaráda řídit pod vlivem – za bezpečnost nese odpovědnost nejen řidič, ale i jeho okolí.</a:t>
            </a:r>
          </a:p>
          <a:p>
            <a:r>
              <a:rPr lang="cs-CZ" sz="1800" dirty="0"/>
              <a:t>Kampaň upozorňuje na typické rizikové situace po večírcích a festivalech („diskotékové jízdy“), kdy se kombinují alkohol, drogy, únava a nezkušenost.</a:t>
            </a:r>
          </a:p>
          <a:p>
            <a:r>
              <a:rPr lang="cs-CZ" sz="1800" dirty="0"/>
              <a:t>Využila TV a rozhlasové spoty, sociální sítě a autentická videa, která měla oslovit mladou cílovou skupinu.</a:t>
            </a:r>
          </a:p>
          <a:p>
            <a:pPr marL="0" indent="0">
              <a:buNone/>
            </a:pPr>
            <a:r>
              <a:rPr lang="cs-CZ" sz="1800" i="1" dirty="0"/>
              <a:t>Zdroj: </a:t>
            </a:r>
            <a:r>
              <a:rPr lang="cs-CZ" sz="1800" i="1" dirty="0">
                <a:hlinkClick r:id="rId3"/>
              </a:rPr>
              <a:t>besip.cz</a:t>
            </a:r>
            <a:r>
              <a:rPr lang="cs-CZ" sz="1800" i="1" dirty="0"/>
              <a:t> (Samostatné oddělení BESIP Ministerstva dopravy)</a:t>
            </a:r>
          </a:p>
          <a:p>
            <a:pPr marL="0" indent="0">
              <a:buNone/>
            </a:pPr>
            <a:r>
              <a:rPr lang="cs-CZ" sz="1800" b="1" dirty="0"/>
              <a:t>Budování společenské normy, že alkohol ani drogy za volant nepatří a že je správné aktivně zabránit jízdě pod vlivem.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CB89951-CC9A-72CE-76A5-CE7CFAF05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55200" y="630000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CF5A12E-3DFE-4C3E-9036-7893F29C52C1}" type="slidenum">
              <a:rPr lang="cs-CZ" smtClean="0"/>
              <a:pPr>
                <a:spcAft>
                  <a:spcPts val="600"/>
                </a:spcAft>
              </a:pPr>
              <a:t>25</a:t>
            </a:fld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AAA89CE-064A-B84A-58F8-667ADEE3B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 anchor="ctr">
            <a:normAutofit/>
          </a:bodyPr>
          <a:lstStyle/>
          <a:p>
            <a:r>
              <a:rPr lang="cs-CZ" dirty="0"/>
              <a:t>Kampaň „Nenech se ovlivnit“</a:t>
            </a:r>
          </a:p>
        </p:txBody>
      </p:sp>
      <p:pic>
        <p:nvPicPr>
          <p:cNvPr id="5" name="Online médium 4" title="Nenech se ovlivnit">
            <a:hlinkClick r:id="" action="ppaction://media"/>
            <a:extLst>
              <a:ext uri="{FF2B5EF4-FFF2-40B4-BE49-F238E27FC236}">
                <a16:creationId xmlns:a16="http://schemas.microsoft.com/office/drawing/2014/main" id="{CAE83B2C-9E35-AE9B-6FC4-710154769F3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9142412" y="3337523"/>
            <a:ext cx="3049588" cy="1723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452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A96693-B47F-B3FE-776A-6CBD656AC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DB675EA-A5CD-AB5D-A354-281E4F2BA4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20000" y="2160000"/>
            <a:ext cx="6161925" cy="4078068"/>
          </a:xfrm>
        </p:spPr>
        <p:txBody>
          <a:bodyPr>
            <a:normAutofit/>
          </a:bodyPr>
          <a:lstStyle/>
          <a:p>
            <a:r>
              <a:rPr lang="cs-CZ" dirty="0"/>
              <a:t>Alkohol zhoršuje pozornost, úsudek i reakční dobu a výrazně zvyšuje riziko nehody.</a:t>
            </a:r>
          </a:p>
          <a:p>
            <a:r>
              <a:rPr lang="cs-CZ" dirty="0"/>
              <a:t>V ČR platí nulová tolerance alkoholu za volantem.</a:t>
            </a:r>
          </a:p>
          <a:p>
            <a:r>
              <a:rPr lang="cs-CZ" b="1" dirty="0"/>
              <a:t>Bezpečný návrat znamená střízlivého řidiče, taxi, MHD nebo přespání.</a:t>
            </a:r>
          </a:p>
          <a:p>
            <a:pPr marL="0" indent="0">
              <a:buNone/>
            </a:pPr>
            <a:r>
              <a:rPr lang="cs-CZ" i="1" dirty="0"/>
              <a:t>Zdroj: </a:t>
            </a:r>
            <a:r>
              <a:rPr lang="cs-CZ" i="1" dirty="0">
                <a:hlinkClick r:id="rId2"/>
              </a:rPr>
              <a:t>napivosrozumem.cz</a:t>
            </a:r>
            <a:r>
              <a:rPr lang="cs-CZ" i="1" dirty="0"/>
              <a:t> (Plzeňský Prazdroj)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0E1CE9B-9F05-C99C-6EC3-1A2821F6A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55200" y="630000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CF5A12E-3DFE-4C3E-9036-7893F29C52C1}" type="slidenum">
              <a:rPr lang="cs-CZ" smtClean="0"/>
              <a:pPr>
                <a:spcAft>
                  <a:spcPts val="600"/>
                </a:spcAft>
              </a:pPr>
              <a:t>26</a:t>
            </a:fld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5B3FBD1-A968-F441-A693-72DC88EA4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 anchor="ctr">
            <a:normAutofit/>
          </a:bodyPr>
          <a:lstStyle/>
          <a:p>
            <a:r>
              <a:rPr lang="cs-CZ" dirty="0"/>
              <a:t>Projekt „Na pivo s rozumem“</a:t>
            </a:r>
          </a:p>
        </p:txBody>
      </p:sp>
      <p:pic>
        <p:nvPicPr>
          <p:cNvPr id="9" name="Obrázek 8">
            <a:hlinkClick r:id="rId2"/>
            <a:extLst>
              <a:ext uri="{FF2B5EF4-FFF2-40B4-BE49-F238E27FC236}">
                <a16:creationId xmlns:a16="http://schemas.microsoft.com/office/drawing/2014/main" id="{1D08269B-D880-F540-A0DD-EF89F9972F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8400" y="1690688"/>
            <a:ext cx="3436800" cy="4096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1597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8EAA0-5FEB-D5B7-A13E-0C46A599C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D4887C8-60B1-13DE-88D6-4FA192A813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20000" y="2160000"/>
            <a:ext cx="6161925" cy="4078068"/>
          </a:xfrm>
        </p:spPr>
        <p:txBody>
          <a:bodyPr>
            <a:normAutofit/>
          </a:bodyPr>
          <a:lstStyle/>
          <a:p>
            <a:r>
              <a:rPr lang="cs-CZ" b="1" dirty="0"/>
              <a:t>Podpora nulové tolerance alkoholu za volantem prostřednictvím nealkoholického piva.</a:t>
            </a:r>
          </a:p>
          <a:p>
            <a:r>
              <a:rPr lang="cs-CZ" dirty="0"/>
              <a:t>Osvěta probíhá při silničních kontrolách a letních akcích.</a:t>
            </a:r>
          </a:p>
          <a:p>
            <a:r>
              <a:rPr lang="cs-CZ" dirty="0"/>
              <a:t>Střízliví řidiči získávají nealkoholické pivo a </a:t>
            </a:r>
            <a:r>
              <a:rPr lang="cs-CZ" dirty="0" err="1"/>
              <a:t>alkoholtester</a:t>
            </a:r>
            <a:r>
              <a:rPr lang="cs-CZ" dirty="0"/>
              <a:t>.</a:t>
            </a:r>
          </a:p>
          <a:p>
            <a:pPr marL="0" indent="0">
              <a:buNone/>
            </a:pPr>
            <a:r>
              <a:rPr lang="cs-CZ" i="1" dirty="0"/>
              <a:t>Zdroj: </a:t>
            </a:r>
            <a:r>
              <a:rPr lang="cs-CZ" i="1" dirty="0">
                <a:hlinkClick r:id="rId2"/>
              </a:rPr>
              <a:t>rpnp.cz</a:t>
            </a:r>
            <a:r>
              <a:rPr lang="cs-CZ" i="1" dirty="0"/>
              <a:t> (Český svaz pivovarů a sladoven)</a:t>
            </a:r>
          </a:p>
          <a:p>
            <a:pPr marL="0" indent="0">
              <a:buNone/>
            </a:pPr>
            <a:r>
              <a:rPr lang="cs-CZ" b="1" dirty="0"/>
              <a:t>V roce 2025 se zapojilo 15 pivovarů </a:t>
            </a:r>
            <a:br>
              <a:rPr lang="cs-CZ" b="1" dirty="0"/>
            </a:br>
            <a:r>
              <a:rPr lang="cs-CZ" b="1" dirty="0"/>
              <a:t>a pivovarských společností (historicky nejvíc).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767ABCE-B790-6662-7958-22B92E006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55200" y="630000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CF5A12E-3DFE-4C3E-9036-7893F29C52C1}" type="slidenum">
              <a:rPr lang="cs-CZ" smtClean="0"/>
              <a:pPr>
                <a:spcAft>
                  <a:spcPts val="600"/>
                </a:spcAft>
              </a:pPr>
              <a:t>27</a:t>
            </a:fld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8609B05-18E1-35DC-E4A8-55EE47E56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 anchor="ctr">
            <a:normAutofit/>
          </a:bodyPr>
          <a:lstStyle/>
          <a:p>
            <a:r>
              <a:rPr lang="cs-CZ" dirty="0"/>
              <a:t>Projekt „Řídím, piju nealko pivo“</a:t>
            </a:r>
          </a:p>
        </p:txBody>
      </p:sp>
      <p:pic>
        <p:nvPicPr>
          <p:cNvPr id="5" name="Obrázek 4" descr="Obrázek 3">
            <a:hlinkClick r:id="rId3"/>
            <a:extLst>
              <a:ext uri="{FF2B5EF4-FFF2-40B4-BE49-F238E27FC236}">
                <a16:creationId xmlns:a16="http://schemas.microsoft.com/office/drawing/2014/main" id="{27471F62-1561-C584-BB4E-CC4DA69582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3690" y="1781851"/>
            <a:ext cx="3075960" cy="2306970"/>
          </a:xfrm>
          <a:prstGeom prst="rect">
            <a:avLst/>
          </a:prstGeom>
        </p:spPr>
      </p:pic>
      <p:pic>
        <p:nvPicPr>
          <p:cNvPr id="6" name="Obrázek 5" descr="Obrázek 4">
            <a:hlinkClick r:id="rId3"/>
            <a:extLst>
              <a:ext uri="{FF2B5EF4-FFF2-40B4-BE49-F238E27FC236}">
                <a16:creationId xmlns:a16="http://schemas.microsoft.com/office/drawing/2014/main" id="{4EC376AD-489A-5DDD-4CE4-59FB24AF98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3690" y="4324804"/>
            <a:ext cx="3075960" cy="1729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9447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77CF5-0E49-96E6-DA2E-ED4B96F75F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D00FE04-725A-8629-C812-1184CD5354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20000" y="2160000"/>
            <a:ext cx="6161925" cy="4078068"/>
          </a:xfrm>
        </p:spPr>
        <p:txBody>
          <a:bodyPr>
            <a:normAutofit/>
          </a:bodyPr>
          <a:lstStyle/>
          <a:p>
            <a:r>
              <a:rPr lang="cs-CZ" dirty="0"/>
              <a:t>Zaměřen na prevenci jízdy pod vlivem alkoholu, zejména u cyklistů.</a:t>
            </a:r>
          </a:p>
          <a:p>
            <a:r>
              <a:rPr lang="cs-CZ" dirty="0"/>
              <a:t>Kombinuje osvětu o pravidlech silničního provozu, virtuální realitu, výuková videa a kontaktní akce.</a:t>
            </a:r>
          </a:p>
          <a:p>
            <a:pPr marL="0" indent="0">
              <a:buNone/>
            </a:pPr>
            <a:r>
              <a:rPr lang="cs-CZ" i="1" dirty="0"/>
              <a:t>Zdroj: </a:t>
            </a:r>
            <a:r>
              <a:rPr lang="cs-CZ" i="1" dirty="0">
                <a:hlinkClick r:id="rId2"/>
              </a:rPr>
              <a:t>damrespekt.cz</a:t>
            </a:r>
            <a:r>
              <a:rPr lang="cs-CZ" i="1" dirty="0"/>
              <a:t> (KREUZIGER </a:t>
            </a:r>
            <a:r>
              <a:rPr lang="cs-CZ" i="1" dirty="0" err="1"/>
              <a:t>project</a:t>
            </a:r>
            <a:r>
              <a:rPr lang="cs-CZ" i="1" dirty="0"/>
              <a:t>)</a:t>
            </a:r>
          </a:p>
          <a:p>
            <a:pPr marL="0" indent="0">
              <a:buNone/>
            </a:pPr>
            <a:r>
              <a:rPr lang="cs-CZ" b="1" dirty="0"/>
              <a:t>Alkohol a řízení (včetně jízdy na kole) nepatří dohromady.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C2ACBE3-87C8-3414-E63F-381F0B07F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55200" y="630000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CF5A12E-3DFE-4C3E-9036-7893F29C52C1}" type="slidenum">
              <a:rPr lang="cs-CZ" smtClean="0"/>
              <a:pPr>
                <a:spcAft>
                  <a:spcPts val="600"/>
                </a:spcAft>
              </a:pPr>
              <a:t>28</a:t>
            </a:fld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42C9675-3706-A84F-3FEC-4578FE64D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 anchor="ctr">
            <a:normAutofit/>
          </a:bodyPr>
          <a:lstStyle/>
          <a:p>
            <a:r>
              <a:rPr lang="cs-CZ" dirty="0"/>
              <a:t>Projekt „Dám respekt. Dám nealko!“</a:t>
            </a:r>
          </a:p>
        </p:txBody>
      </p:sp>
      <p:pic>
        <p:nvPicPr>
          <p:cNvPr id="7" name="Obrázek 6" descr="Když tohle dělá alkohol s tvým mozkem v baru, co teprve na silnici? 🚗⚠️  #DamRespekt">
            <a:extLst>
              <a:ext uri="{FF2B5EF4-FFF2-40B4-BE49-F238E27FC236}">
                <a16:creationId xmlns:a16="http://schemas.microsoft.com/office/drawing/2014/main" id="{9C64D143-B0A0-B89F-EEA5-B7349B5AAD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0786" y="2134650"/>
            <a:ext cx="3227614" cy="4052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2752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7BC8DC-C1DB-F3D7-9CE3-E7894607E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608F9E8-0640-18A0-0BAC-D0A6EF542C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20000" y="2160000"/>
            <a:ext cx="7018800" cy="4078068"/>
          </a:xfrm>
        </p:spPr>
        <p:txBody>
          <a:bodyPr>
            <a:normAutofit/>
          </a:bodyPr>
          <a:lstStyle/>
          <a:p>
            <a:r>
              <a:rPr lang="cs-CZ" sz="1800" dirty="0"/>
              <a:t>Do kampaně se v roce 2026 zapojilo 2,0 milionu Čechů </a:t>
            </a:r>
            <a:br>
              <a:rPr lang="cs-CZ" sz="1800" dirty="0"/>
            </a:br>
            <a:r>
              <a:rPr lang="cs-CZ" sz="1800" dirty="0"/>
              <a:t>(27 % dospělé populace) – historicky nejvyšší účast.</a:t>
            </a:r>
          </a:p>
          <a:p>
            <a:r>
              <a:rPr lang="cs-CZ" sz="1800" dirty="0"/>
              <a:t>49 % účastníků označilo jako největší přínos finanční úsporu; dalšími přínosy byly lepší kondice a kvalitnější spánek.</a:t>
            </a:r>
          </a:p>
          <a:p>
            <a:r>
              <a:rPr lang="cs-CZ" sz="1800" dirty="0"/>
              <a:t>48 % registrovaných účastníků uvádí, že i po roce pije alkohol umírněněji.</a:t>
            </a:r>
          </a:p>
          <a:p>
            <a:pPr marL="0" indent="0">
              <a:buNone/>
            </a:pPr>
            <a:r>
              <a:rPr lang="cs-CZ" sz="1800" i="1" dirty="0"/>
              <a:t>Zdroj: </a:t>
            </a:r>
            <a:r>
              <a:rPr lang="cs-CZ" sz="1800" i="1" dirty="0">
                <a:hlinkClick r:id="rId2"/>
              </a:rPr>
              <a:t>ressolution.cz</a:t>
            </a:r>
            <a:r>
              <a:rPr lang="cs-CZ" sz="1800" i="1" dirty="0"/>
              <a:t> (</a:t>
            </a:r>
            <a:r>
              <a:rPr lang="cs-CZ" sz="1800" i="1" dirty="0" err="1"/>
              <a:t>ResSOLUTION</a:t>
            </a:r>
            <a:r>
              <a:rPr lang="cs-CZ" sz="1800" i="1" dirty="0"/>
              <a:t> Group)</a:t>
            </a:r>
          </a:p>
          <a:p>
            <a:pPr marL="0" indent="0">
              <a:buNone/>
            </a:pPr>
            <a:r>
              <a:rPr lang="cs-CZ" sz="1800" b="1" dirty="0"/>
              <a:t>Obdobný princip lze využívat v prevenci řízení pod vlivem alkoholu – podpora dobrovolné změny chování, uvědomění si rizik a posilování společenské normy „za volant jedině střízlivý“.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728F8BF-1D04-0701-5D5A-9D13D97E0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55200" y="630000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CF5A12E-3DFE-4C3E-9036-7893F29C52C1}" type="slidenum">
              <a:rPr lang="cs-CZ" smtClean="0"/>
              <a:pPr>
                <a:spcAft>
                  <a:spcPts val="600"/>
                </a:spcAft>
              </a:pPr>
              <a:t>29</a:t>
            </a:fld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2354FB9-763A-F57B-0055-1400C1F1F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 anchor="ctr">
            <a:normAutofit/>
          </a:bodyPr>
          <a:lstStyle/>
          <a:p>
            <a:r>
              <a:rPr lang="cs-CZ" dirty="0"/>
              <a:t>„</a:t>
            </a:r>
            <a:r>
              <a:rPr lang="cs-CZ" dirty="0" err="1"/>
              <a:t>Suchej</a:t>
            </a:r>
            <a:r>
              <a:rPr lang="cs-CZ" dirty="0"/>
              <a:t> únor“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A466D309-89D5-12C4-5D9A-F838C80D1E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9243" y="1156500"/>
            <a:ext cx="188196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2457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09E82-1351-CC14-90F7-EF93F49F9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61CE6AF-133F-8418-A4EC-0EA73733B9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20000" y="2160000"/>
            <a:ext cx="8964000" cy="4078068"/>
          </a:xfrm>
        </p:spPr>
        <p:txBody>
          <a:bodyPr>
            <a:normAutofit/>
          </a:bodyPr>
          <a:lstStyle/>
          <a:p>
            <a:r>
              <a:rPr lang="cs-CZ" sz="1800" b="1" dirty="0"/>
              <a:t>Podpora celostátních i regionálních kampaní zaměřených na alkohol, drogy, léky a únavu za volantem.</a:t>
            </a:r>
          </a:p>
          <a:p>
            <a:r>
              <a:rPr lang="cs-CZ" sz="1800" dirty="0"/>
              <a:t>Osvěta pro všechny účastníky silničního provozu, nejen pro řidiče.</a:t>
            </a:r>
          </a:p>
          <a:p>
            <a:r>
              <a:rPr lang="cs-CZ" sz="1800" dirty="0"/>
              <a:t>Tvorba výukových a metodických materiálů pro školy, preventivní programy a odbornou veřejnost.</a:t>
            </a:r>
          </a:p>
          <a:p>
            <a:r>
              <a:rPr lang="cs-CZ" sz="1800" dirty="0"/>
              <a:t>Prevence </a:t>
            </a:r>
            <a:r>
              <a:rPr lang="cs-CZ" sz="1800" dirty="0" err="1"/>
              <a:t>mikrospánku</a:t>
            </a:r>
            <a:r>
              <a:rPr lang="cs-CZ" sz="1800" dirty="0"/>
              <a:t> a propagace pravidelných přestávek během řízení.</a:t>
            </a:r>
          </a:p>
          <a:p>
            <a:r>
              <a:rPr lang="cs-CZ" sz="1800" dirty="0"/>
              <a:t>Cíl: zvyšovat povědomí o rizicích a podporovat bezpečné chování v silničním provozu.</a:t>
            </a:r>
          </a:p>
          <a:p>
            <a:pPr marL="0" indent="0">
              <a:buNone/>
            </a:pPr>
            <a:r>
              <a:rPr lang="cs-CZ" sz="1800" i="1" dirty="0"/>
              <a:t>Zdroj: </a:t>
            </a:r>
            <a:r>
              <a:rPr lang="cs-CZ" sz="1800" i="1" dirty="0">
                <a:hlinkClick r:id="rId2"/>
              </a:rPr>
              <a:t>fondzabranyskod.cz</a:t>
            </a:r>
            <a:r>
              <a:rPr lang="cs-CZ" sz="1800" i="1" dirty="0"/>
              <a:t> (Česká kancelář pojistitelů)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04AF0BE-3293-EAEC-561D-689D1568C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55200" y="630000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CF5A12E-3DFE-4C3E-9036-7893F29C52C1}" type="slidenum">
              <a:rPr lang="cs-CZ" smtClean="0"/>
              <a:pPr>
                <a:spcAft>
                  <a:spcPts val="600"/>
                </a:spcAft>
              </a:pPr>
              <a:t>30</a:t>
            </a:fld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F17ACC4-05F3-630C-31CC-3361208D1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 anchor="ctr">
            <a:normAutofit/>
          </a:bodyPr>
          <a:lstStyle/>
          <a:p>
            <a:r>
              <a:rPr lang="cs-CZ" dirty="0"/>
              <a:t>Podpora preventivních aktivit v roce 2027</a:t>
            </a:r>
          </a:p>
        </p:txBody>
      </p:sp>
    </p:spTree>
    <p:extLst>
      <p:ext uri="{BB962C8B-B14F-4D97-AF65-F5344CB8AC3E}">
        <p14:creationId xmlns:p14="http://schemas.microsoft.com/office/powerpoint/2010/main" val="4134430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539C9E56-F17E-F0DE-3ACC-6B44078753E3}"/>
              </a:ext>
            </a:extLst>
          </p:cNvPr>
          <p:cNvSpPr txBox="1">
            <a:spLocks/>
          </p:cNvSpPr>
          <p:nvPr/>
        </p:nvSpPr>
        <p:spPr>
          <a:xfrm>
            <a:off x="501396" y="238125"/>
            <a:ext cx="11394948" cy="9202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AU" sz="4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Cambria" panose="02040503050406030204" pitchFamily="18" charset="0"/>
            </a:endParaRP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DBE7FAA7-1737-74BE-3EB2-DB0CFA697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Hlavní závěry</a:t>
            </a:r>
          </a:p>
        </p:txBody>
      </p:sp>
      <p:sp>
        <p:nvSpPr>
          <p:cNvPr id="5" name="Zástupný symbol pro obsah 6">
            <a:extLst>
              <a:ext uri="{FF2B5EF4-FFF2-40B4-BE49-F238E27FC236}">
                <a16:creationId xmlns:a16="http://schemas.microsoft.com/office/drawing/2014/main" id="{5AC4B5F6-FF28-9732-D04C-97DF45F2F5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cs-CZ" b="1" dirty="0"/>
              <a:t>Alkohol zůstává významným faktorem dopravní nehodovosti</a:t>
            </a:r>
            <a:r>
              <a:rPr lang="cs-CZ" dirty="0"/>
              <a:t> a je samostatně sledovaným ukazatelem Strategie BESIP 2021-2030.</a:t>
            </a:r>
          </a:p>
          <a:p>
            <a:r>
              <a:rPr lang="cs-CZ" b="1" dirty="0"/>
              <a:t>Nulovou toleranci alkoholu podporuje většina veřejnosti</a:t>
            </a:r>
            <a:r>
              <a:rPr lang="cs-CZ" dirty="0"/>
              <a:t>, od roku 2024 byly výrazně zpřísněny sankce.</a:t>
            </a:r>
          </a:p>
          <a:p>
            <a:r>
              <a:rPr lang="cs-CZ" b="1" dirty="0"/>
              <a:t>Podíl mladých řidičů </a:t>
            </a:r>
            <a:r>
              <a:rPr lang="cs-CZ" dirty="0"/>
              <a:t>na přestupcích souvisejících s alkoholem dlouhodobě klesá.</a:t>
            </a:r>
          </a:p>
          <a:p>
            <a:r>
              <a:rPr lang="cs-CZ" dirty="0"/>
              <a:t>Výzkumy potvrzují, že </a:t>
            </a:r>
            <a:r>
              <a:rPr lang="cs-CZ" b="1" dirty="0"/>
              <a:t>alkohol výrazně zvyšuje rizikové chování </a:t>
            </a:r>
            <a:r>
              <a:rPr lang="cs-CZ" dirty="0"/>
              <a:t>a závažnost dopravních nehod.</a:t>
            </a:r>
          </a:p>
          <a:p>
            <a:r>
              <a:rPr lang="cs-CZ" b="1" dirty="0"/>
              <a:t>BESIP propojuje legislativu, výzkum a preventivní kampaně </a:t>
            </a:r>
            <a:r>
              <a:rPr lang="cs-CZ" dirty="0"/>
              <a:t>s cílem posilovat normu, že alkohol za volant ani řídítka nepatří.</a:t>
            </a:r>
          </a:p>
          <a:p>
            <a:r>
              <a:rPr lang="cs-CZ" b="1" dirty="0"/>
              <a:t>Další pokrok závisí na pokračující prevenci, kontrolách a meziresortní spolupráci.</a:t>
            </a:r>
          </a:p>
        </p:txBody>
      </p:sp>
    </p:spTree>
    <p:extLst>
      <p:ext uri="{BB962C8B-B14F-4D97-AF65-F5344CB8AC3E}">
        <p14:creationId xmlns:p14="http://schemas.microsoft.com/office/powerpoint/2010/main" val="32804928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127878-7249-41F4-8CBC-B5C81373AD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00000" y="2116183"/>
            <a:ext cx="5400000" cy="1916866"/>
          </a:xfrm>
        </p:spPr>
        <p:txBody>
          <a:bodyPr/>
          <a:lstStyle/>
          <a:p>
            <a:r>
              <a:rPr lang="cs-CZ" dirty="0"/>
              <a:t>Děkujeme</a:t>
            </a:r>
            <a:br>
              <a:rPr lang="cs-CZ" dirty="0"/>
            </a:br>
            <a:r>
              <a:rPr lang="cs-CZ" dirty="0"/>
              <a:t>za pozornost</a:t>
            </a:r>
          </a:p>
        </p:txBody>
      </p:sp>
      <p:sp>
        <p:nvSpPr>
          <p:cNvPr id="5" name="Zástupný symbol pro obsah 2">
            <a:extLst>
              <a:ext uri="{FF2B5EF4-FFF2-40B4-BE49-F238E27FC236}">
                <a16:creationId xmlns:a16="http://schemas.microsoft.com/office/drawing/2014/main" id="{78819B76-FCCF-20DD-93BA-079BCCC645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00000" y="4245429"/>
            <a:ext cx="5400000" cy="1968940"/>
          </a:xfrm>
        </p:spPr>
        <p:txBody>
          <a:bodyPr>
            <a:normAutofit lnSpcReduction="10000"/>
          </a:bodyPr>
          <a:lstStyle/>
          <a:p>
            <a:r>
              <a:rPr lang="cs-CZ" dirty="0"/>
              <a:t>Ing. Lukáš Kadula, MBA</a:t>
            </a:r>
          </a:p>
          <a:p>
            <a:r>
              <a:rPr lang="cs-CZ" dirty="0"/>
              <a:t>lukas.kadula@cdv.gov.cz</a:t>
            </a:r>
          </a:p>
          <a:p>
            <a:endParaRPr lang="cs-CZ" dirty="0"/>
          </a:p>
          <a:p>
            <a:r>
              <a:rPr lang="cs-CZ" dirty="0"/>
              <a:t>Mgr. Zuzana Ambrožová</a:t>
            </a:r>
          </a:p>
          <a:p>
            <a:r>
              <a:rPr lang="cs-CZ" dirty="0">
                <a:solidFill>
                  <a:schemeClr val="accent5"/>
                </a:solidFill>
              </a:rPr>
              <a:t>zuzana.ambrozova@md.gov.cz</a:t>
            </a:r>
          </a:p>
        </p:txBody>
      </p:sp>
    </p:spTree>
    <p:extLst>
      <p:ext uri="{BB962C8B-B14F-4D97-AF65-F5344CB8AC3E}">
        <p14:creationId xmlns:p14="http://schemas.microsoft.com/office/powerpoint/2010/main" val="2726387024"/>
      </p:ext>
    </p:extLst>
  </p:cSld>
  <p:clrMapOvr>
    <a:masterClrMapping/>
  </p:clrMapOvr>
</p:sld>
</file>

<file path=ppt/theme/theme1.xml><?xml version="1.0" encoding="utf-8"?>
<a:theme xmlns:a="http://schemas.openxmlformats.org/drawingml/2006/main" name="JVS PPT Dark">
  <a:themeElements>
    <a:clrScheme name="JVS barvy">
      <a:dk1>
        <a:srgbClr val="545860"/>
      </a:dk1>
      <a:lt1>
        <a:srgbClr val="FFFFFF"/>
      </a:lt1>
      <a:dk2>
        <a:srgbClr val="0C1838"/>
      </a:dk2>
      <a:lt2>
        <a:srgbClr val="A7A9B3"/>
      </a:lt2>
      <a:accent1>
        <a:srgbClr val="00459B"/>
      </a:accent1>
      <a:accent2>
        <a:srgbClr val="D70C0F"/>
      </a:accent2>
      <a:accent3>
        <a:srgbClr val="F7C1B9"/>
      </a:accent3>
      <a:accent4>
        <a:srgbClr val="690527"/>
      </a:accent4>
      <a:accent5>
        <a:srgbClr val="9DC8E9"/>
      </a:accent5>
      <a:accent6>
        <a:srgbClr val="878A95"/>
      </a:accent6>
      <a:hlink>
        <a:srgbClr val="008C99"/>
      </a:hlink>
      <a:folHlink>
        <a:srgbClr val="452E73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8000" indent="-288000" algn="l">
          <a:spcAft>
            <a:spcPts val="1000"/>
          </a:spcAft>
          <a:buClr>
            <a:schemeClr val="accent5"/>
          </a:buClr>
          <a:buSzPct val="90000"/>
          <a:buFont typeface="Wingdings" pitchFamily="2" charset="2"/>
          <a:buChar char="§"/>
          <a:defRPr sz="20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JVS PPS Light">
  <a:themeElements>
    <a:clrScheme name="JVS UOSS 1">
      <a:dk1>
        <a:srgbClr val="545860"/>
      </a:dk1>
      <a:lt1>
        <a:srgbClr val="FFFFFF"/>
      </a:lt1>
      <a:dk2>
        <a:srgbClr val="0C1838"/>
      </a:dk2>
      <a:lt2>
        <a:srgbClr val="A7A9B3"/>
      </a:lt2>
      <a:accent1>
        <a:srgbClr val="00459B"/>
      </a:accent1>
      <a:accent2>
        <a:srgbClr val="D70C0F"/>
      </a:accent2>
      <a:accent3>
        <a:srgbClr val="F7C1B9"/>
      </a:accent3>
      <a:accent4>
        <a:srgbClr val="690527"/>
      </a:accent4>
      <a:accent5>
        <a:srgbClr val="9DC8E9"/>
      </a:accent5>
      <a:accent6>
        <a:srgbClr val="878A95"/>
      </a:accent6>
      <a:hlink>
        <a:srgbClr val="008C99"/>
      </a:hlink>
      <a:folHlink>
        <a:srgbClr val="452E73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8000" indent="-288000" algn="l">
          <a:spcAft>
            <a:spcPts val="1000"/>
          </a:spcAft>
          <a:buClr>
            <a:schemeClr val="accent1"/>
          </a:buClr>
          <a:buSzPct val="90000"/>
          <a:buFont typeface="Wingdings" pitchFamily="2" charset="2"/>
          <a:buChar char="§"/>
          <a:defRPr sz="20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PersistId xmlns="2277912d-9486-427e-8771-074d29398b0d" xsi:nil="true"/>
    <_dlc_DocId xmlns="2277912d-9486-427e-8771-074d29398b0d" xsi:nil="true"/>
    <_dlc_DocIdUrl xmlns="2277912d-9486-427e-8771-074d29398b0d">
      <Url xsi:nil="true"/>
      <Description xsi:nil="true"/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6BFDC4E4214F74EA1F46E53A922CD63" ma:contentTypeVersion="8" ma:contentTypeDescription="Vytvoří nový dokument" ma:contentTypeScope="" ma:versionID="fca15ebfb45a84840779f357165fb05b">
  <xsd:schema xmlns:xsd="http://www.w3.org/2001/XMLSchema" xmlns:xs="http://www.w3.org/2001/XMLSchema" xmlns:p="http://schemas.microsoft.com/office/2006/metadata/properties" xmlns:ns2="2277912d-9486-427e-8771-074d29398b0d" targetNamespace="http://schemas.microsoft.com/office/2006/metadata/properties" ma:root="true" ma:fieldsID="7cb399c8b356b96102f271ec8bbdbde5" ns2:_="">
    <xsd:import namespace="2277912d-9486-427e-8771-074d29398b0d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77912d-9486-427e-8771-074d29398b0d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Hodnota ID dokumentu" ma:description="Hodnota ID dokumentu přiřazená této položce" ma:internalName="_dlc_DocId" ma:readOnly="false">
      <xsd:simpleType>
        <xsd:restriction base="dms:Text"/>
      </xsd:simpleType>
    </xsd:element>
    <xsd:element name="_dlc_DocIdUrl" ma:index="9" nillable="true" ma:displayName="ID dokumentu" ma:description="Trvalý odkaz na tento dokument" ma:format="Hyperlink" ma:hidden="true" ma:internalName="_dlc_DocIdUrl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false">
      <xsd:simpleType>
        <xsd:restriction base="dms:Boolean"/>
      </xsd:simple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D19C120-5274-443A-93A6-139E5591E124}">
  <ds:schemaRefs>
    <ds:schemaRef ds:uri="http://schemas.microsoft.com/office/2006/documentManagement/types"/>
    <ds:schemaRef ds:uri="2277912d-9486-427e-8771-074d29398b0d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CC91B0F1-BDD1-486A-BD8F-8AC4E1CC69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694A9D3-8D07-4DCF-B5EA-9377D9F3C5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277912d-9486-427e-8771-074d29398b0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1867</TotalTime>
  <Words>1978</Words>
  <Application>Microsoft Office PowerPoint</Application>
  <PresentationFormat>Širokoúhlá obrazovka</PresentationFormat>
  <Paragraphs>201</Paragraphs>
  <Slides>32</Slides>
  <Notes>2</Notes>
  <HiddenSlides>0</HiddenSlides>
  <MMClips>1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32</vt:i4>
      </vt:variant>
    </vt:vector>
  </HeadingPairs>
  <TitlesOfParts>
    <vt:vector size="36" baseType="lpstr">
      <vt:lpstr>Arial</vt:lpstr>
      <vt:lpstr>Wingdings</vt:lpstr>
      <vt:lpstr>JVS PPT Dark</vt:lpstr>
      <vt:lpstr>JVS PPS Light</vt:lpstr>
      <vt:lpstr>Vliv řízení pod vlivem alkoholu na plnění cílů Strategie BESIP 2021–2030 v České republice</vt:lpstr>
      <vt:lpstr>Obsah</vt:lpstr>
      <vt:lpstr>01 ČR v evropském srovnání</vt:lpstr>
      <vt:lpstr>ČR v evropském srovnání (2025)</vt:lpstr>
      <vt:lpstr>02 Strategie BESIP 2021-2030</vt:lpstr>
      <vt:lpstr>Strategie BESIP 2021-2030</vt:lpstr>
      <vt:lpstr>Strategie BESIP 2021-2030</vt:lpstr>
      <vt:lpstr>03 Alkohol</vt:lpstr>
      <vt:lpstr>Alkohol: Klíčový ukazatel Strategie</vt:lpstr>
      <vt:lpstr>Alkohol: Klíčový ukazatel Strategie</vt:lpstr>
      <vt:lpstr>Alkohol: Klíčový ukazatel Strategie</vt:lpstr>
      <vt:lpstr>Alkohol: plnění KPI v krajích</vt:lpstr>
      <vt:lpstr>Alkohol v akčních plánech Strategie</vt:lpstr>
      <vt:lpstr>04 Nový bodový systém</vt:lpstr>
      <vt:lpstr>Legislativní úprava</vt:lpstr>
      <vt:lpstr>Data z centrálního registru řidičů (CRŘ)</vt:lpstr>
      <vt:lpstr>Vývoj protiprávních jednání* v CRŘ</vt:lpstr>
      <vt:lpstr>05 Výzkumné aktivity</vt:lpstr>
      <vt:lpstr>Hloubková analýza dopravních nehod</vt:lpstr>
      <vt:lpstr>Hloubková analýza dopravních nehod</vt:lpstr>
      <vt:lpstr>E-Survey of Road Users' Attitudes (ESRA3)</vt:lpstr>
      <vt:lpstr>06 Preventivní aktivity</vt:lpstr>
      <vt:lpstr>Jak BESIP komunikuje prevenci alkoholu</vt:lpstr>
      <vt:lpstr>Projekt „Domluvme se!“</vt:lpstr>
      <vt:lpstr>Kampaň „Nenech se ovlivnit“</vt:lpstr>
      <vt:lpstr>Projekt „Na pivo s rozumem“</vt:lpstr>
      <vt:lpstr>Projekt „Řídím, piju nealko pivo“</vt:lpstr>
      <vt:lpstr>Projekt „Dám respekt. Dám nealko!“</vt:lpstr>
      <vt:lpstr>„Suchej únor“</vt:lpstr>
      <vt:lpstr>Podpora preventivních aktivit v roce 2027</vt:lpstr>
      <vt:lpstr>Hlavní závěry</vt:lpstr>
      <vt:lpstr>Děkujeme za pozornost</vt:lpstr>
    </vt:vector>
  </TitlesOfParts>
  <Manager/>
  <Company>Jednotný vizuální styl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subject/>
  <dc:creator>Karel Drašnar</dc:creator>
  <cp:keywords/>
  <dc:description/>
  <cp:lastModifiedBy>Lukáš Kadula</cp:lastModifiedBy>
  <cp:revision>56</cp:revision>
  <cp:lastPrinted>2025-10-24T08:31:40Z</cp:lastPrinted>
  <dcterms:created xsi:type="dcterms:W3CDTF">2025-01-29T13:36:29Z</dcterms:created>
  <dcterms:modified xsi:type="dcterms:W3CDTF">2026-06-26T07:29:37Z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0x010100D6BFDC4E4214F74EA1F46E53A922CD63</vt:lpwstr>
  </property>
  <property fmtid="{D5CDD505-2E9C-101B-9397-08002B2CF9AE}" pid="3" name="MediaServiceImageTags">
    <vt:lpwstr/>
  </property>
  <property fmtid="{D5CDD505-2E9C-101B-9397-08002B2CF9AE}" pid="4" name="MSIP_Label_b3564849-fbfc-4795-ad59-055bb350645f_Enabled">
    <vt:lpwstr>true</vt:lpwstr>
  </property>
  <property fmtid="{D5CDD505-2E9C-101B-9397-08002B2CF9AE}" pid="5" name="MSIP_Label_b3564849-fbfc-4795-ad59-055bb350645f_SetDate">
    <vt:lpwstr>2025-11-05T08:47:26Z</vt:lpwstr>
  </property>
  <property fmtid="{D5CDD505-2E9C-101B-9397-08002B2CF9AE}" pid="6" name="MSIP_Label_b3564849-fbfc-4795-ad59-055bb350645f_Method">
    <vt:lpwstr>Standard</vt:lpwstr>
  </property>
  <property fmtid="{D5CDD505-2E9C-101B-9397-08002B2CF9AE}" pid="7" name="MSIP_Label_b3564849-fbfc-4795-ad59-055bb350645f_Name">
    <vt:lpwstr>M102S01</vt:lpwstr>
  </property>
  <property fmtid="{D5CDD505-2E9C-101B-9397-08002B2CF9AE}" pid="8" name="MSIP_Label_b3564849-fbfc-4795-ad59-055bb350645f_SiteId">
    <vt:lpwstr>65154e19-ce31-44e2-97af-2480f4c17f95</vt:lpwstr>
  </property>
  <property fmtid="{D5CDD505-2E9C-101B-9397-08002B2CF9AE}" pid="9" name="MSIP_Label_b3564849-fbfc-4795-ad59-055bb350645f_ActionId">
    <vt:lpwstr>a46c3e65-4ee5-4762-a82b-3d1c88712a7f</vt:lpwstr>
  </property>
  <property fmtid="{D5CDD505-2E9C-101B-9397-08002B2CF9AE}" pid="10" name="MSIP_Label_b3564849-fbfc-4795-ad59-055bb350645f_ContentBits">
    <vt:lpwstr>0</vt:lpwstr>
  </property>
  <property fmtid="{D5CDD505-2E9C-101B-9397-08002B2CF9AE}" pid="11" name="MSIP_Label_b3564849-fbfc-4795-ad59-055bb350645f_Tag">
    <vt:lpwstr>10, 3, 0, 1</vt:lpwstr>
  </property>
  <property fmtid="{D5CDD505-2E9C-101B-9397-08002B2CF9AE}" pid="12" name="xd_ProgID">
    <vt:lpwstr/>
  </property>
  <property fmtid="{D5CDD505-2E9C-101B-9397-08002B2CF9AE}" pid="13" name="ComplianceAssetId">
    <vt:lpwstr/>
  </property>
  <property fmtid="{D5CDD505-2E9C-101B-9397-08002B2CF9AE}" pid="14" name="TemplateUrl">
    <vt:lpwstr/>
  </property>
  <property fmtid="{D5CDD505-2E9C-101B-9397-08002B2CF9AE}" pid="15" name="_ExtendedDescription">
    <vt:lpwstr/>
  </property>
  <property fmtid="{D5CDD505-2E9C-101B-9397-08002B2CF9AE}" pid="16" name="TriggerFlowInfo">
    <vt:lpwstr/>
  </property>
  <property fmtid="{D5CDD505-2E9C-101B-9397-08002B2CF9AE}" pid="17" name="xd_Signature">
    <vt:lpwstr/>
  </property>
</Properties>
</file>