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F55DB-49D1-074A-93D6-2B5C3ECF0D4D}" v="103" dt="2025-05-21T07:16:53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8"/>
    <p:restoredTop sz="94707"/>
  </p:normalViewPr>
  <p:slideViewPr>
    <p:cSldViewPr snapToGrid="0">
      <p:cViewPr varScale="1">
        <p:scale>
          <a:sx n="74" d="100"/>
          <a:sy n="74" d="100"/>
        </p:scale>
        <p:origin x="2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Olov Sjöström" userId="43c785f9-39dd-46f6-bf17-677500fdba64" providerId="ADAL" clId="{56BF55DB-49D1-074A-93D6-2B5C3ECF0D4D}"/>
    <pc:docChg chg="custSel modSld">
      <pc:chgData name="Lars Olov Sjöström" userId="43c785f9-39dd-46f6-bf17-677500fdba64" providerId="ADAL" clId="{56BF55DB-49D1-074A-93D6-2B5C3ECF0D4D}" dt="2025-05-21T07:19:44.244" v="82" actId="20577"/>
      <pc:docMkLst>
        <pc:docMk/>
      </pc:docMkLst>
      <pc:sldChg chg="modSp mod">
        <pc:chgData name="Lars Olov Sjöström" userId="43c785f9-39dd-46f6-bf17-677500fdba64" providerId="ADAL" clId="{56BF55DB-49D1-074A-93D6-2B5C3ECF0D4D}" dt="2025-05-21T07:11:23.501" v="0" actId="1076"/>
        <pc:sldMkLst>
          <pc:docMk/>
          <pc:sldMk cId="176505548" sldId="256"/>
        </pc:sldMkLst>
        <pc:picChg chg="mod">
          <ac:chgData name="Lars Olov Sjöström" userId="43c785f9-39dd-46f6-bf17-677500fdba64" providerId="ADAL" clId="{56BF55DB-49D1-074A-93D6-2B5C3ECF0D4D}" dt="2025-05-21T07:11:23.501" v="0" actId="1076"/>
          <ac:picMkLst>
            <pc:docMk/>
            <pc:sldMk cId="176505548" sldId="256"/>
            <ac:picMk id="7" creationId="{FC9F9EBB-AF90-A488-C086-15C0C78862B6}"/>
          </ac:picMkLst>
        </pc:picChg>
      </pc:sldChg>
      <pc:sldChg chg="addSp modSp mod">
        <pc:chgData name="Lars Olov Sjöström" userId="43c785f9-39dd-46f6-bf17-677500fdba64" providerId="ADAL" clId="{56BF55DB-49D1-074A-93D6-2B5C3ECF0D4D}" dt="2025-05-21T07:19:44.244" v="82" actId="20577"/>
        <pc:sldMkLst>
          <pc:docMk/>
          <pc:sldMk cId="547449085" sldId="259"/>
        </pc:sldMkLst>
        <pc:spChg chg="add mod">
          <ac:chgData name="Lars Olov Sjöström" userId="43c785f9-39dd-46f6-bf17-677500fdba64" providerId="ADAL" clId="{56BF55DB-49D1-074A-93D6-2B5C3ECF0D4D}" dt="2025-05-21T07:19:44.244" v="82" actId="20577"/>
          <ac:spMkLst>
            <pc:docMk/>
            <pc:sldMk cId="547449085" sldId="259"/>
            <ac:spMk id="2" creationId="{E5A911C3-82E2-31B3-92AA-47649BFCEECD}"/>
          </ac:spMkLst>
        </pc:spChg>
      </pc:sldChg>
      <pc:sldChg chg="modSp">
        <pc:chgData name="Lars Olov Sjöström" userId="43c785f9-39dd-46f6-bf17-677500fdba64" providerId="ADAL" clId="{56BF55DB-49D1-074A-93D6-2B5C3ECF0D4D}" dt="2025-05-21T07:14:14.327" v="8" actId="20577"/>
        <pc:sldMkLst>
          <pc:docMk/>
          <pc:sldMk cId="1422300138" sldId="261"/>
        </pc:sldMkLst>
        <pc:spChg chg="mod">
          <ac:chgData name="Lars Olov Sjöström" userId="43c785f9-39dd-46f6-bf17-677500fdba64" providerId="ADAL" clId="{56BF55DB-49D1-074A-93D6-2B5C3ECF0D4D}" dt="2025-05-21T07:14:14.327" v="8" actId="20577"/>
          <ac:spMkLst>
            <pc:docMk/>
            <pc:sldMk cId="1422300138" sldId="261"/>
            <ac:spMk id="3" creationId="{864F9385-0F4B-3C9D-4F2B-21F6F6ACFF4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949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73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7122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350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41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176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003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86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55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437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E115F83-E91E-1542-9C16-C1CFC003A0EB}" type="datetimeFigureOut">
              <a:rPr lang="sv-SE" smtClean="0"/>
              <a:t>2025-05-24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974D7C6-12B5-F046-9BD7-30107474DD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altLang="sv-SE" noProof="0"/>
              <a:t>Klicka här för att ändra mall för rubrikformat</a:t>
            </a:r>
            <a:endParaRPr lang="en-GB" altLang="sv-SE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562228-BF1A-D846-85A3-903F17468E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" y="2971800"/>
            <a:ext cx="8534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altLang="sv-SE" noProof="0"/>
              <a:t>Klicka här för att ändra mall för underrubrikformat</a:t>
            </a:r>
            <a:endParaRPr lang="en-GB" altLang="sv-SE" noProof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6E9C8CC-26DB-2D42-A1C8-A823223029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9AEE06E-A510-C648-87B5-780CDE0244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601513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Powerpoint_bg_2015.png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"/>
            <a:ext cx="12192000" cy="6155759"/>
          </a:xfrm>
          <a:prstGeom prst="rect">
            <a:avLst/>
          </a:prstGeom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73149" y="63477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8A9A5AB-DAD1-9A4A-BA55-DF13EEA60F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65217" y="6195076"/>
            <a:ext cx="2007195" cy="59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9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file:////Users/larsolovsjostrom/Library/Group%20Containers/UBF8T346G9.ms/WebArchiveCopyPasteTempFiles/com.microsoft.Word/drogtester220531.jp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file:////Users/larsolovsjostrom/Library/Group%20Containers/UBF8T346G9.ms/WebArchiveCopyPasteTempFiles/com.microsoft.Word/elev-i-bil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F74523-A9CF-F5DB-77EE-3A239A829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438507"/>
            <a:ext cx="10363200" cy="1444083"/>
          </a:xfrm>
        </p:spPr>
        <p:txBody>
          <a:bodyPr/>
          <a:lstStyle/>
          <a:p>
            <a:r>
              <a:rPr lang="en-GB" noProof="0" dirty="0">
                <a:solidFill>
                  <a:schemeClr val="bg1"/>
                </a:solidFill>
              </a:rPr>
              <a:t>Tackling Drug driving in Sweden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CE1E89-6027-5F92-1DCA-9C3B75627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4848" y="3228278"/>
            <a:ext cx="7173951" cy="1752600"/>
          </a:xfrm>
        </p:spPr>
        <p:txBody>
          <a:bodyPr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Lars Olov Sjöström</a:t>
            </a:r>
          </a:p>
          <a:p>
            <a:pPr algn="ctr"/>
            <a:r>
              <a:rPr lang="sv-SE" dirty="0">
                <a:solidFill>
                  <a:schemeClr val="bg1"/>
                </a:solidFill>
              </a:rPr>
              <a:t>MHF Sweden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6F517F-80D7-63A9-D561-C93CD5240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94" y="276005"/>
            <a:ext cx="2634800" cy="86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CF542847-DEF0-0E95-4A7E-55173815A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019" y="3228278"/>
            <a:ext cx="1946123" cy="2539690"/>
          </a:xfrm>
          <a:prstGeom prst="rect">
            <a:avLst/>
          </a:prstGeom>
        </p:spPr>
      </p:pic>
      <p:pic>
        <p:nvPicPr>
          <p:cNvPr id="6" name="Bildobjekt 5" descr="En bild som visar glasögon, leksak, inomhus, sax&#10;&#10;AI-genererat innehåll kan vara felaktigt.">
            <a:extLst>
              <a:ext uri="{FF2B5EF4-FFF2-40B4-BE49-F238E27FC236}">
                <a16:creationId xmlns:a16="http://schemas.microsoft.com/office/drawing/2014/main" id="{4BFE65FC-562C-D92E-5200-4855F5954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4194" y="3228278"/>
            <a:ext cx="3810000" cy="1905000"/>
          </a:xfrm>
          <a:prstGeom prst="rect">
            <a:avLst/>
          </a:prstGeom>
        </p:spPr>
      </p:pic>
      <p:pic>
        <p:nvPicPr>
          <p:cNvPr id="7" name="Bildobjekt 6" descr="En bild som visar Teckensnitt, logotyp, Grafik, design&#10;&#10;AI-genererat innehåll kan vara felaktigt.">
            <a:extLst>
              <a:ext uri="{FF2B5EF4-FFF2-40B4-BE49-F238E27FC236}">
                <a16:creationId xmlns:a16="http://schemas.microsoft.com/office/drawing/2014/main" id="{FC9F9EBB-AF90-A488-C086-15C0C7886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9142" y="276005"/>
            <a:ext cx="863124" cy="86312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B1959D3A-AB09-5B43-8486-283F27063BE6}"/>
              </a:ext>
            </a:extLst>
          </p:cNvPr>
          <p:cNvSpPr txBox="1"/>
          <p:nvPr/>
        </p:nvSpPr>
        <p:spPr>
          <a:xfrm>
            <a:off x="613317" y="276005"/>
            <a:ext cx="243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bg1"/>
                </a:solidFill>
              </a:rPr>
              <a:t>Helsinki 27 May 2025</a:t>
            </a:r>
          </a:p>
        </p:txBody>
      </p:sp>
    </p:spTree>
    <p:extLst>
      <p:ext uri="{BB962C8B-B14F-4D97-AF65-F5344CB8AC3E}">
        <p14:creationId xmlns:p14="http://schemas.microsoft.com/office/powerpoint/2010/main" val="176505548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A182FF-6073-3D47-5519-36B73FEF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80438"/>
          </a:xfrm>
        </p:spPr>
        <p:txBody>
          <a:bodyPr/>
          <a:lstStyle/>
          <a:p>
            <a:r>
              <a:rPr lang="en-GB" noProof="0" dirty="0">
                <a:solidFill>
                  <a:schemeClr val="bg1"/>
                </a:solidFill>
              </a:rPr>
              <a:t>The Drug Driving problem in Sweden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31C923-6E48-AB8F-3FE1-56005F211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231172"/>
          </a:xfrm>
        </p:spPr>
        <p:txBody>
          <a:bodyPr/>
          <a:lstStyle/>
          <a:p>
            <a:pPr marL="0" indent="0" algn="ctr">
              <a:buNone/>
            </a:pPr>
            <a:r>
              <a:rPr lang="en-GB" noProof="0" dirty="0">
                <a:solidFill>
                  <a:schemeClr val="bg1"/>
                </a:solidFill>
              </a:rPr>
              <a:t>A new report - </a:t>
            </a:r>
            <a:r>
              <a:rPr lang="en-GB" i="1" noProof="0" dirty="0">
                <a:solidFill>
                  <a:schemeClr val="bg1"/>
                </a:solidFill>
              </a:rPr>
              <a:t>Alcohol and drugs in fatal traffic accidents (2024)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The Swedish National Board of Forensic Medicine, on behalf of the Public Health Agency, has analysed the presence of alcohol and drugs in traffic-related deaths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The study covers the period 2012–2022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Drugs alone were identified in 23 percent, alcohol alone in 11 percent, and both alcohol and drugs in 5 percent.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r>
              <a:rPr lang="en-GB" sz="2400" dirty="0">
                <a:solidFill>
                  <a:schemeClr val="bg1"/>
                </a:solidFill>
              </a:rPr>
              <a:t>Opioids were more common among older drivers, while cannabis was most common among younger drivers. 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bg1"/>
                </a:solidFill>
              </a:rPr>
              <a:t>Reference: </a:t>
            </a:r>
            <a:r>
              <a:rPr lang="sv-SE" sz="1800" noProof="0" dirty="0">
                <a:solidFill>
                  <a:schemeClr val="bg1"/>
                </a:solidFill>
              </a:rPr>
              <a:t>Folkhälsomyndigheten, Faktablad: </a:t>
            </a:r>
            <a:r>
              <a:rPr lang="sv-SE" sz="1800" i="1" noProof="0" dirty="0">
                <a:solidFill>
                  <a:schemeClr val="bg1"/>
                </a:solidFill>
              </a:rPr>
              <a:t>Alkohol och narkotika vid dödliga olyckor i trafiken, </a:t>
            </a:r>
            <a:r>
              <a:rPr lang="sv-SE" sz="1800" noProof="0" dirty="0">
                <a:solidFill>
                  <a:schemeClr val="bg1"/>
                </a:solidFill>
              </a:rPr>
              <a:t>Östersund 2024</a:t>
            </a:r>
            <a:endParaRPr lang="en-GB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1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EDA803-8490-132D-6C3C-40E4900EC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/>
                </a:solidFill>
              </a:rPr>
              <a:t>Preventive measures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6F97FA-7104-6BC0-0902-2C127B88C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417639"/>
            <a:ext cx="5384800" cy="4708525"/>
          </a:xfrm>
        </p:spPr>
        <p:txBody>
          <a:bodyPr/>
          <a:lstStyle/>
          <a:p>
            <a:pPr marL="0" indent="0">
              <a:buNone/>
            </a:pPr>
            <a:r>
              <a:rPr lang="en-GB" u="sng" noProof="0" dirty="0">
                <a:solidFill>
                  <a:schemeClr val="bg1"/>
                </a:solidFill>
              </a:rPr>
              <a:t>Swedish Action Plan for safe road traffic - 33 measures for sober driving for the period 2022–2025</a:t>
            </a:r>
          </a:p>
          <a:p>
            <a:pPr marL="0" indent="0">
              <a:buNone/>
            </a:pPr>
            <a:endParaRPr lang="en-GB" u="sng" noProof="0" dirty="0">
              <a:solidFill>
                <a:schemeClr val="bg1"/>
              </a:solidFill>
            </a:endParaRPr>
          </a:p>
          <a:p>
            <a:r>
              <a:rPr lang="en-GB" sz="2000" noProof="0" dirty="0">
                <a:solidFill>
                  <a:schemeClr val="bg1"/>
                </a:solidFill>
              </a:rPr>
              <a:t>Sobriety support technology</a:t>
            </a:r>
          </a:p>
          <a:p>
            <a:r>
              <a:rPr lang="en-GB" sz="2000" noProof="0" dirty="0">
                <a:solidFill>
                  <a:schemeClr val="bg1"/>
                </a:solidFill>
              </a:rPr>
              <a:t>Monitoring and control</a:t>
            </a:r>
          </a:p>
          <a:p>
            <a:r>
              <a:rPr lang="en-GB" sz="2000" noProof="0" dirty="0">
                <a:solidFill>
                  <a:schemeClr val="bg1"/>
                </a:solidFill>
              </a:rPr>
              <a:t>Knowledge-improvement measures and influencing behaviour</a:t>
            </a:r>
          </a:p>
          <a:p>
            <a:r>
              <a:rPr lang="en-GB" sz="2000" noProof="0" dirty="0">
                <a:solidFill>
                  <a:schemeClr val="bg1"/>
                </a:solidFill>
              </a:rPr>
              <a:t>Collaboration between stakeholders</a:t>
            </a:r>
          </a:p>
          <a:p>
            <a:r>
              <a:rPr lang="en-GB" sz="2000" noProof="0" dirty="0">
                <a:solidFill>
                  <a:schemeClr val="bg1"/>
                </a:solidFill>
              </a:rPr>
              <a:t>Investigation and research.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D70D2B18-8861-DD7D-AEAB-3C8B5CD263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934744" y="1600200"/>
            <a:ext cx="1509109" cy="2254348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AC60E47F-9285-6588-3A1F-F532405D3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4962" y="1600200"/>
            <a:ext cx="968229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2055" name="Bildobjekt 1" descr="elev-i-bil">
            <a:extLst>
              <a:ext uri="{FF2B5EF4-FFF2-40B4-BE49-F238E27FC236}">
                <a16:creationId xmlns:a16="http://schemas.microsoft.com/office/drawing/2014/main" id="{5C437EE3-6E14-438C-643A-CBFB14DC7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89" y="1600200"/>
            <a:ext cx="2485910" cy="166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F4D3D318-6B56-27E8-A487-F5E3CB120628}"/>
              </a:ext>
            </a:extLst>
          </p:cNvPr>
          <p:cNvSpPr txBox="1"/>
          <p:nvPr/>
        </p:nvSpPr>
        <p:spPr>
          <a:xfrm>
            <a:off x="18920459" y="8038385"/>
            <a:ext cx="2988429" cy="2597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1" name="Bildobjekt 10" descr="En bild som visar person, inomhus, klädsel, vägg&#10;&#10;AI-genererat innehåll kan vara felaktigt.">
            <a:extLst>
              <a:ext uri="{FF2B5EF4-FFF2-40B4-BE49-F238E27FC236}">
                <a16:creationId xmlns:a16="http://schemas.microsoft.com/office/drawing/2014/main" id="{DE30A62F-67E2-0E49-54AC-909BCC743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589" y="4005373"/>
            <a:ext cx="2649465" cy="1725096"/>
          </a:xfrm>
          <a:prstGeom prst="rect">
            <a:avLst/>
          </a:prstGeom>
        </p:spPr>
      </p:pic>
      <p:sp>
        <p:nvSpPr>
          <p:cNvPr id="14" name="Rectangle 14">
            <a:extLst>
              <a:ext uri="{FF2B5EF4-FFF2-40B4-BE49-F238E27FC236}">
                <a16:creationId xmlns:a16="http://schemas.microsoft.com/office/drawing/2014/main" id="{421CB350-4174-A521-6443-A068016DD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1624" y="4019191"/>
            <a:ext cx="146565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2061" name="Bildobjekt 2" descr="En bild som visar fordon, bil, person, Landfordon&#10;&#10;AI-genererat innehåll kan vara felaktigt.">
            <a:extLst>
              <a:ext uri="{FF2B5EF4-FFF2-40B4-BE49-F238E27FC236}">
                <a16:creationId xmlns:a16="http://schemas.microsoft.com/office/drawing/2014/main" id="{57045C57-9BEF-E961-DDB5-41B3CBF86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4744" y="4005373"/>
            <a:ext cx="3090798" cy="172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9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2583C3-CAFA-EC3C-052B-0CF66EF6A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17820"/>
          </a:xfrm>
        </p:spPr>
        <p:txBody>
          <a:bodyPr/>
          <a:lstStyle/>
          <a:p>
            <a:r>
              <a:rPr lang="en-GB" sz="3600" noProof="0" dirty="0">
                <a:solidFill>
                  <a:schemeClr val="bg1"/>
                </a:solidFill>
              </a:rPr>
              <a:t>Efforts against drug driving in Sweden - some examples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4F9385-0F4B-3C9D-4F2B-21F6F6ACF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26273"/>
            <a:ext cx="10972800" cy="4999891"/>
          </a:xfrm>
        </p:spPr>
        <p:txBody>
          <a:bodyPr/>
          <a:lstStyle/>
          <a:p>
            <a:r>
              <a:rPr lang="en-GB" sz="1800" noProof="0" dirty="0">
                <a:solidFill>
                  <a:schemeClr val="bg1"/>
                </a:solidFill>
              </a:rPr>
              <a:t>At every control contact with a driver of a motor vehicle, </a:t>
            </a:r>
            <a:r>
              <a:rPr lang="en-GB" sz="1800" b="1" noProof="0" dirty="0">
                <a:solidFill>
                  <a:schemeClr val="bg1"/>
                </a:solidFill>
              </a:rPr>
              <a:t>the police </a:t>
            </a:r>
            <a:r>
              <a:rPr lang="en-GB" sz="1800" noProof="0" dirty="0">
                <a:solidFill>
                  <a:schemeClr val="bg1"/>
                </a:solidFill>
              </a:rPr>
              <a:t>will perform an alcohol breath test and assess any symptoms of drug influence in the driver.  </a:t>
            </a:r>
          </a:p>
          <a:p>
            <a:r>
              <a:rPr lang="en-GB" sz="1800" dirty="0">
                <a:solidFill>
                  <a:schemeClr val="bg1"/>
                </a:solidFill>
              </a:rPr>
              <a:t>The Swedish Transport Agency (STA) works to promote sober driving by requiring that driving license holders not have alcohol or drug-related problems. If the requirements are not met, the authority revokes the driving license.</a:t>
            </a:r>
          </a:p>
          <a:p>
            <a:r>
              <a:rPr lang="en-GB" sz="1800" noProof="0" dirty="0">
                <a:solidFill>
                  <a:schemeClr val="bg1"/>
                </a:solidFill>
              </a:rPr>
              <a:t>All doctors have a responsibility to report to the STA if a patient does not meet the medical requirements for a driver's license, for example due to certain medical conditions or drug abuse.  </a:t>
            </a:r>
          </a:p>
          <a:p>
            <a:r>
              <a:rPr lang="en-GB" sz="1800" noProof="0" dirty="0">
                <a:solidFill>
                  <a:schemeClr val="bg1"/>
                </a:solidFill>
              </a:rPr>
              <a:t>MHF is working for better tools for responsible authorities to check drivers under the influence of drugs and wants to introduce on-site drug tests in road traffic. MHF leads the work on standardization of on-site drug tests through a committee within the Swedish Institute for Standards (SIS) </a:t>
            </a:r>
          </a:p>
          <a:p>
            <a:r>
              <a:rPr lang="en-GB" sz="1800" noProof="0" dirty="0">
                <a:solidFill>
                  <a:schemeClr val="bg1"/>
                </a:solidFill>
              </a:rPr>
              <a:t>The Swedish Transport Administration carries out information and awareness-raising measures for citizens and road users, in order to achieve a reduced proportion of alcohol and drugs in road traffic. </a:t>
            </a:r>
          </a:p>
          <a:p>
            <a:r>
              <a:rPr lang="en-GB" sz="1800" noProof="0" dirty="0">
                <a:solidFill>
                  <a:schemeClr val="bg1"/>
                </a:solidFill>
              </a:rPr>
              <a:t>Every year, the Swedish Transport Administration invites external actors to a knowledge-raising webinar about Sober Traffic. </a:t>
            </a:r>
          </a:p>
          <a:p>
            <a:r>
              <a:rPr lang="en-GB" sz="1800" noProof="0" dirty="0">
                <a:solidFill>
                  <a:schemeClr val="bg1"/>
                </a:solidFill>
              </a:rPr>
              <a:t>MHF works to ensure that traffic sobriety is given increased priority within public health work.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endParaRPr lang="en-GB" sz="18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0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4444956-4FE7-4500-1452-66DD53BF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noProof="0" dirty="0">
                <a:solidFill>
                  <a:schemeClr val="bg1"/>
                </a:solidFill>
              </a:rPr>
              <a:t>A survey of risk perception of driving under the influence of Cannabis in Norway and Sweden (2022) 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7E4C74F-6888-3768-6AF5-5480E2A443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noProof="0" dirty="0">
                <a:solidFill>
                  <a:schemeClr val="bg1"/>
                </a:solidFill>
              </a:rPr>
              <a:t>Conclusions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The level of knowledge is low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Norwegians estimate lower risks at DUIC than the Swedes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More information is needed for the public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More research on risk level of DUIC necessary</a:t>
            </a:r>
          </a:p>
          <a:p>
            <a:r>
              <a:rPr lang="en-GB" sz="2400" noProof="0" dirty="0">
                <a:solidFill>
                  <a:schemeClr val="bg1"/>
                </a:solidFill>
              </a:rPr>
              <a:t>DUIC and the effect on traffic safety should also be a topic in the current legalization debate</a:t>
            </a:r>
          </a:p>
          <a:p>
            <a:pPr marL="0" indent="0">
              <a:buNone/>
            </a:pPr>
            <a:endParaRPr lang="sv-SE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7" name="Bilde 15">
            <a:extLst>
              <a:ext uri="{FF2B5EF4-FFF2-40B4-BE49-F238E27FC236}">
                <a16:creationId xmlns:a16="http://schemas.microsoft.com/office/drawing/2014/main" id="{0DD6CEFA-6C93-3F9E-EAEE-31D6D7D00C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5" y="1600201"/>
            <a:ext cx="1028115" cy="102270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40FCE5C-36E8-412E-972F-01C2F9D7E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92" y="1600201"/>
            <a:ext cx="979707" cy="979707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98FA9BF-5D20-4568-6851-8A0A60629CA1}"/>
              </a:ext>
            </a:extLst>
          </p:cNvPr>
          <p:cNvSpPr txBox="1"/>
          <p:nvPr/>
        </p:nvSpPr>
        <p:spPr>
          <a:xfrm>
            <a:off x="787205" y="2805467"/>
            <a:ext cx="44881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bg1"/>
                </a:solidFill>
              </a:rPr>
              <a:t>500 respondents in each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bg1"/>
                </a:solidFill>
              </a:rPr>
              <a:t>Age 16 – 35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bg1"/>
                </a:solidFill>
              </a:rPr>
              <a:t>Survey carried out through e-mail and web link to an electronic questionnaire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The purpose: To get an overall idea of how younger people relate to cannabis and driving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noProof="0" dirty="0">
              <a:solidFill>
                <a:schemeClr val="bg1"/>
              </a:solidFill>
            </a:endParaRPr>
          </a:p>
          <a:p>
            <a:endParaRPr lang="en-GB" noProof="0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18D5481-DF55-44BD-66A6-BF50733902E4}"/>
              </a:ext>
            </a:extLst>
          </p:cNvPr>
          <p:cNvSpPr txBox="1"/>
          <p:nvPr/>
        </p:nvSpPr>
        <p:spPr>
          <a:xfrm>
            <a:off x="3263705" y="1588333"/>
            <a:ext cx="1139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Ipsos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5A911C3-82E2-31B3-92AA-47649BFCEECD}"/>
              </a:ext>
            </a:extLst>
          </p:cNvPr>
          <p:cNvSpPr txBox="1"/>
          <p:nvPr/>
        </p:nvSpPr>
        <p:spPr>
          <a:xfrm>
            <a:off x="1182029" y="6222380"/>
            <a:ext cx="8463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Reference</a:t>
            </a:r>
            <a:r>
              <a:rPr lang="sv-SE" dirty="0"/>
              <a:t>: Trender cannabis och trafik – en skandinavisk attitydundersökning, Sjöström &amp; </a:t>
            </a:r>
            <a:r>
              <a:rPr lang="sv-SE" dirty="0" err="1"/>
              <a:t>Fjellvang</a:t>
            </a:r>
            <a:r>
              <a:rPr lang="sv-SE" dirty="0"/>
              <a:t> </a:t>
            </a:r>
            <a:r>
              <a:rPr lang="sv-SE" dirty="0" err="1"/>
              <a:t>Kristoffersen</a:t>
            </a:r>
            <a:r>
              <a:rPr lang="sv-SE" dirty="0"/>
              <a:t> 2022 (MHF and MA </a:t>
            </a:r>
            <a:r>
              <a:rPr lang="sv-SE" dirty="0" err="1"/>
              <a:t>Rusfri</a:t>
            </a:r>
            <a:r>
              <a:rPr lang="sv-SE" dirty="0"/>
              <a:t> </a:t>
            </a:r>
            <a:r>
              <a:rPr lang="sv-SE" dirty="0" err="1"/>
              <a:t>trafikk</a:t>
            </a:r>
            <a:r>
              <a:rPr lang="sv-S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744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939456-2724-450C-1C6D-612BB085F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700" y="274639"/>
            <a:ext cx="6235700" cy="1143000"/>
          </a:xfrm>
        </p:spPr>
        <p:txBody>
          <a:bodyPr/>
          <a:lstStyle/>
          <a:p>
            <a:r>
              <a:rPr lang="en-GB" sz="3600" noProof="0" dirty="0">
                <a:solidFill>
                  <a:schemeClr val="bg1"/>
                </a:solidFill>
              </a:rPr>
              <a:t>Rapid Tests for Drug analysis – a new Swedish Standard Series</a:t>
            </a:r>
          </a:p>
        </p:txBody>
      </p:sp>
      <p:pic>
        <p:nvPicPr>
          <p:cNvPr id="6" name="Platshållare för innehåll 5" descr="En bild som visar text, Teckensnitt, logotyp, Grafik&#10;&#10;AI-genererat innehåll kan vara felaktigt.">
            <a:extLst>
              <a:ext uri="{FF2B5EF4-FFF2-40B4-BE49-F238E27FC236}">
                <a16:creationId xmlns:a16="http://schemas.microsoft.com/office/drawing/2014/main" id="{A73D457D-110C-91D6-DFAD-851D8BB751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9336" y="350839"/>
            <a:ext cx="4089400" cy="990600"/>
          </a:xfr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A51D8CE-E8A6-7BD1-B2A1-11FCD5097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463043"/>
            <a:ext cx="5384800" cy="4712674"/>
          </a:xfrm>
        </p:spPr>
        <p:txBody>
          <a:bodyPr/>
          <a:lstStyle/>
          <a:p>
            <a:r>
              <a:rPr lang="en-GB" sz="2200" noProof="0" dirty="0">
                <a:solidFill>
                  <a:schemeClr val="bg1"/>
                </a:solidFill>
              </a:rPr>
              <a:t>SIS/TS 70-1: Guidelines for Rapid Drug Testing – Part 1: Procurement, Implementation and Use – </a:t>
            </a:r>
            <a:r>
              <a:rPr lang="en-GB" sz="2200" b="1" noProof="0" dirty="0">
                <a:solidFill>
                  <a:schemeClr val="bg1"/>
                </a:solidFill>
              </a:rPr>
              <a:t>Published</a:t>
            </a:r>
          </a:p>
          <a:p>
            <a:r>
              <a:rPr lang="en-GB" sz="2200" noProof="0" dirty="0">
                <a:solidFill>
                  <a:schemeClr val="bg1"/>
                </a:solidFill>
              </a:rPr>
              <a:t>SIS/TS 70-2: Guidelines for Rapid Drug Testing – Part 2: Saliva Testing – Forthcoming (</a:t>
            </a:r>
            <a:r>
              <a:rPr lang="en-GB" sz="2200" noProof="0" dirty="0" err="1">
                <a:solidFill>
                  <a:schemeClr val="bg1"/>
                </a:solidFill>
              </a:rPr>
              <a:t>prel</a:t>
            </a:r>
            <a:r>
              <a:rPr lang="en-GB" sz="2200" noProof="0" dirty="0">
                <a:solidFill>
                  <a:schemeClr val="bg1"/>
                </a:solidFill>
              </a:rPr>
              <a:t>. Aug. 2025)</a:t>
            </a:r>
          </a:p>
          <a:p>
            <a:r>
              <a:rPr lang="en-GB" sz="2200" noProof="0" dirty="0">
                <a:solidFill>
                  <a:schemeClr val="bg1"/>
                </a:solidFill>
              </a:rPr>
              <a:t>SIS/TS 70-3: Guidelines for Rapid Drug Testing – Part 3: Urine Testing – Forthcoming</a:t>
            </a:r>
          </a:p>
          <a:p>
            <a:r>
              <a:rPr lang="en-GB" sz="2200" dirty="0">
                <a:solidFill>
                  <a:schemeClr val="bg1"/>
                </a:solidFill>
              </a:rPr>
              <a:t>There is a great need for standardization for on-site drug tests at European level</a:t>
            </a:r>
            <a:endParaRPr lang="en-GB" sz="2200" noProof="0" dirty="0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DFB469B-58BD-F5E6-71A6-0B3DEDB359BB}"/>
              </a:ext>
            </a:extLst>
          </p:cNvPr>
          <p:cNvSpPr txBox="1"/>
          <p:nvPr/>
        </p:nvSpPr>
        <p:spPr>
          <a:xfrm>
            <a:off x="849336" y="1540414"/>
            <a:ext cx="486214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>
                <a:solidFill>
                  <a:schemeClr val="bg1"/>
                </a:solidFill>
              </a:rPr>
              <a:t>The purpose of the standardization work is to increase safety, quality and reduce costs for 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>
                <a:solidFill>
                  <a:schemeClr val="bg1"/>
                </a:solidFill>
              </a:rPr>
              <a:t>On-site drug tests are increasingly used in workplaces and by various authorities (Police, Prison and Probation Service, Treatment </a:t>
            </a:r>
            <a:r>
              <a:rPr lang="en-GB" sz="2200" noProof="0" dirty="0" err="1">
                <a:solidFill>
                  <a:schemeClr val="bg1"/>
                </a:solidFill>
              </a:rPr>
              <a:t>Centers</a:t>
            </a:r>
            <a:r>
              <a:rPr lang="en-GB" sz="2200" noProof="0" dirty="0">
                <a:solidFill>
                  <a:schemeClr val="bg1"/>
                </a:solidFill>
              </a:rPr>
              <a:t> for substance abuse)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>
                <a:solidFill>
                  <a:schemeClr val="bg1"/>
                </a:solidFill>
              </a:rPr>
              <a:t>On-site drug tests are important tools for the police’s sobriety tests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Today there are no technical standards for on-site drug testing equipment in Europe</a:t>
            </a:r>
            <a:endParaRPr lang="en-GB" sz="2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2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E144DF-4B7D-7618-EB04-B584552A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/>
                </a:solidFill>
              </a:rPr>
              <a:t>Thank you for your attention!</a:t>
            </a:r>
          </a:p>
        </p:txBody>
      </p:sp>
      <p:pic>
        <p:nvPicPr>
          <p:cNvPr id="4" name="Platshållare för innehåll 3" descr="En bild som visar Människoansikte, person, klädsel, växt&#10;&#10;AI-genererat innehåll kan vara felaktigt.">
            <a:extLst>
              <a:ext uri="{FF2B5EF4-FFF2-40B4-BE49-F238E27FC236}">
                <a16:creationId xmlns:a16="http://schemas.microsoft.com/office/drawing/2014/main" id="{7CEF3A24-F35F-B654-BB91-1B8C5A84E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7" r="28170" b="9895"/>
          <a:stretch/>
        </p:blipFill>
        <p:spPr>
          <a:xfrm>
            <a:off x="4397696" y="1600200"/>
            <a:ext cx="3396608" cy="4525963"/>
          </a:xfrm>
          <a:prstGeom prst="ellipse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29A4B9D-BC11-309C-1077-94D68EA7A3AE}"/>
              </a:ext>
            </a:extLst>
          </p:cNvPr>
          <p:cNvSpPr txBox="1"/>
          <p:nvPr/>
        </p:nvSpPr>
        <p:spPr>
          <a:xfrm>
            <a:off x="8389257" y="3715657"/>
            <a:ext cx="3294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Contact:</a:t>
            </a:r>
          </a:p>
          <a:p>
            <a:r>
              <a:rPr lang="sv-SE" dirty="0">
                <a:solidFill>
                  <a:schemeClr val="bg1"/>
                </a:solidFill>
              </a:rPr>
              <a:t>Email: lars.olov.sjostrom@mhf.se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en-GB" noProof="0" dirty="0">
                <a:solidFill>
                  <a:schemeClr val="bg1"/>
                </a:solidFill>
              </a:rPr>
              <a:t>Phone: +4670 9291723</a:t>
            </a:r>
          </a:p>
        </p:txBody>
      </p:sp>
    </p:spTree>
    <p:extLst>
      <p:ext uri="{BB962C8B-B14F-4D97-AF65-F5344CB8AC3E}">
        <p14:creationId xmlns:p14="http://schemas.microsoft.com/office/powerpoint/2010/main" val="2557820316"/>
      </p:ext>
    </p:extLst>
  </p:cSld>
  <p:clrMapOvr>
    <a:masterClrMapping/>
  </p:clrMapOvr>
</p:sld>
</file>

<file path=ppt/theme/theme1.xml><?xml version="1.0" encoding="utf-8"?>
<a:theme xmlns:a="http://schemas.openxmlformats.org/drawingml/2006/main" name="MHF blå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MHF mall" id="{3192A500-87C4-DD4A-85CF-D6140E2F9544}" vid="{2134E2F8-C115-724D-BA06-F233B2ECC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MHF blå Powerpoint</Template>
  <TotalTime>358</TotalTime>
  <Words>687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MHF blå Powerpoint</vt:lpstr>
      <vt:lpstr>Tackling Drug driving in Sweden</vt:lpstr>
      <vt:lpstr>The Drug Driving problem in Sweden</vt:lpstr>
      <vt:lpstr>Preventive measures</vt:lpstr>
      <vt:lpstr>Efforts against drug driving in Sweden - some examples</vt:lpstr>
      <vt:lpstr>A survey of risk perception of driving under the influence of Cannabis in Norway and Sweden (2022) </vt:lpstr>
      <vt:lpstr>Rapid Tests for Drug analysis – a new Swedish Standard Series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Tackling Drug driving in Sweden</dc:title>
  <dc:creator>Lars Olov Sjöström</dc:creator>
  <cp:lastModifiedBy>etsc2612@outlook.com</cp:lastModifiedBy>
  <cp:revision>2</cp:revision>
  <dcterms:created xsi:type="dcterms:W3CDTF">2025-03-30T11:19:13Z</dcterms:created>
  <dcterms:modified xsi:type="dcterms:W3CDTF">2025-05-24T14:49:00Z</dcterms:modified>
</cp:coreProperties>
</file>