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301" r:id="rId2"/>
    <p:sldId id="315" r:id="rId3"/>
    <p:sldId id="322" r:id="rId4"/>
    <p:sldId id="363" r:id="rId5"/>
    <p:sldId id="406" r:id="rId6"/>
    <p:sldId id="440" r:id="rId7"/>
    <p:sldId id="456" r:id="rId8"/>
    <p:sldId id="477" r:id="rId9"/>
    <p:sldId id="489" r:id="rId10"/>
  </p:sldIdLst>
  <p:sldSz cx="18288000" cy="10287000"/>
  <p:notesSz cx="18288000" cy="10287000"/>
  <p:embeddedFontLst>
    <p:embeddedFont>
      <p:font typeface="Poppins SemiBold" charset="0"/>
      <p:regular r:id="rId11"/>
    </p:embeddedFont>
    <p:embeddedFont>
      <p:font typeface="IBM Plex Sans" charset="0"/>
      <p:regular r:id="rId12"/>
    </p:embeddedFont>
    <p:embeddedFont>
      <p:font typeface="Poppins Light" charset="0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Calibri Light" pitchFamily="34" charset="0"/>
      <p:regular r:id="rId18"/>
      <p:italic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-138" y="-85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3475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3859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8955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39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8139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2081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0675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7094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888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33315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27699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8CEAE-9ACF-4870-96B2-2FDD755B4008}" type="datetimeFigureOut">
              <a:rPr lang="en-IN" smtClean="0"/>
              <a:pPr/>
              <a:t>31-10-2025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4AC96-115D-4CF4-9B0B-0F2A89887B5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77808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63" Type="http://schemas.openxmlformats.org/officeDocument/2006/relationships/image" Target="../media/image25.bin"/><Relationship Id="rId68" Type="http://schemas.openxmlformats.org/officeDocument/2006/relationships/image" Target="../media/image11.png"/><Relationship Id="rId7" Type="http://schemas.openxmlformats.org/officeDocument/2006/relationships/image" Target="../media/image16.png"/><Relationship Id="rId6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66" Type="http://schemas.openxmlformats.org/officeDocument/2006/relationships/image" Target="../media/image27.bin"/><Relationship Id="rId5" Type="http://schemas.openxmlformats.org/officeDocument/2006/relationships/image" Target="../media/image14.png"/><Relationship Id="rId61" Type="http://schemas.openxmlformats.org/officeDocument/2006/relationships/image" Target="../media/image20.png"/><Relationship Id="rId10" Type="http://schemas.openxmlformats.org/officeDocument/2006/relationships/image" Target="../media/image19.png"/><Relationship Id="rId60" Type="http://schemas.openxmlformats.org/officeDocument/2006/relationships/image" Target="../media/image23.bin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6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98" Type="http://schemas.openxmlformats.org/officeDocument/2006/relationships/image" Target="../media/image20.png"/><Relationship Id="rId3" Type="http://schemas.openxmlformats.org/officeDocument/2006/relationships/image" Target="../media/image12.png"/><Relationship Id="rId97" Type="http://schemas.openxmlformats.org/officeDocument/2006/relationships/image" Target="../media/image42.bin"/><Relationship Id="rId104" Type="http://schemas.openxmlformats.org/officeDocument/2006/relationships/image" Target="../media/image22.png"/><Relationship Id="rId7" Type="http://schemas.openxmlformats.org/officeDocument/2006/relationships/image" Target="../media/image16.png"/><Relationship Id="rId103" Type="http://schemas.openxmlformats.org/officeDocument/2006/relationships/image" Target="../media/image46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101" Type="http://schemas.openxmlformats.org/officeDocument/2006/relationships/image" Target="../media/image25.png"/><Relationship Id="rId4" Type="http://schemas.openxmlformats.org/officeDocument/2006/relationships/image" Target="../media/image23.png"/><Relationship Id="rId9" Type="http://schemas.openxmlformats.org/officeDocument/2006/relationships/image" Target="../media/image24.png"/><Relationship Id="rId100" Type="http://schemas.openxmlformats.org/officeDocument/2006/relationships/image" Target="../media/image44.bin"/><Relationship Id="rId105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21" Type="http://schemas.openxmlformats.org/officeDocument/2006/relationships/image" Target="../media/image29.png"/><Relationship Id="rId142" Type="http://schemas.openxmlformats.org/officeDocument/2006/relationships/image" Target="../media/image11.png"/><Relationship Id="rId3" Type="http://schemas.openxmlformats.org/officeDocument/2006/relationships/image" Target="../media/image12.png"/><Relationship Id="rId120" Type="http://schemas.openxmlformats.org/officeDocument/2006/relationships/image" Target="../media/image54.bin"/><Relationship Id="rId141" Type="http://schemas.openxmlformats.org/officeDocument/2006/relationships/image" Target="../media/image22.png"/><Relationship Id="rId7" Type="http://schemas.openxmlformats.org/officeDocument/2006/relationships/image" Target="../media/image28.png"/><Relationship Id="rId129" Type="http://schemas.openxmlformats.org/officeDocument/2006/relationships/image" Target="../media/image59.bin"/><Relationship Id="rId2" Type="http://schemas.openxmlformats.org/officeDocument/2006/relationships/image" Target="../media/image1.png"/><Relationship Id="rId140" Type="http://schemas.openxmlformats.org/officeDocument/2006/relationships/image" Target="../media/image6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122" Type="http://schemas.openxmlformats.org/officeDocument/2006/relationships/image" Target="../media/image30.png"/><Relationship Id="rId130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163" Type="http://schemas.openxmlformats.org/officeDocument/2006/relationships/image" Target="../media/image37.png"/><Relationship Id="rId171" Type="http://schemas.openxmlformats.org/officeDocument/2006/relationships/image" Target="../media/image81.bin"/><Relationship Id="rId3" Type="http://schemas.openxmlformats.org/officeDocument/2006/relationships/image" Target="../media/image32.png"/><Relationship Id="rId167" Type="http://schemas.openxmlformats.org/officeDocument/2006/relationships/image" Target="../media/image38.png"/><Relationship Id="rId162" Type="http://schemas.openxmlformats.org/officeDocument/2006/relationships/image" Target="../media/image36.png"/><Relationship Id="rId2" Type="http://schemas.openxmlformats.org/officeDocument/2006/relationships/image" Target="../media/image1.png"/><Relationship Id="rId161" Type="http://schemas.openxmlformats.org/officeDocument/2006/relationships/image" Target="../media/image75.bin"/><Relationship Id="rId166" Type="http://schemas.openxmlformats.org/officeDocument/2006/relationships/image" Target="../media/image7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168" Type="http://schemas.openxmlformats.org/officeDocument/2006/relationships/image" Target="../media/image39.png"/><Relationship Id="rId17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219" Type="http://schemas.openxmlformats.org/officeDocument/2006/relationships/image" Target="../media/image49.png"/><Relationship Id="rId3" Type="http://schemas.openxmlformats.org/officeDocument/2006/relationships/image" Target="../media/image44.png"/><Relationship Id="rId222" Type="http://schemas.openxmlformats.org/officeDocument/2006/relationships/image" Target="../media/image11.png"/><Relationship Id="rId213" Type="http://schemas.openxmlformats.org/officeDocument/2006/relationships/image" Target="../media/image47.png"/><Relationship Id="rId218" Type="http://schemas.openxmlformats.org/officeDocument/2006/relationships/image" Target="../media/image103.bin"/><Relationship Id="rId2" Type="http://schemas.openxmlformats.org/officeDocument/2006/relationships/image" Target="../media/image1.png"/><Relationship Id="rId221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99.bin"/><Relationship Id="rId220" Type="http://schemas.openxmlformats.org/officeDocument/2006/relationships/image" Target="../media/image50.png"/><Relationship Id="rId5" Type="http://schemas.openxmlformats.org/officeDocument/2006/relationships/image" Target="../media/image46.png"/><Relationship Id="rId216" Type="http://schemas.openxmlformats.org/officeDocument/2006/relationships/image" Target="../media/image48.png"/><Relationship Id="rId4" Type="http://schemas.openxmlformats.org/officeDocument/2006/relationships/image" Target="../media/image45.png"/><Relationship Id="rId215" Type="http://schemas.openxmlformats.org/officeDocument/2006/relationships/image" Target="../media/image10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03" name="coverimage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9582893" y="762000"/>
            <a:ext cx="8705106" cy="8763000"/>
          </a:xfrm>
          <a:prstGeom prst="rect">
            <a:avLst/>
          </a:prstGeom>
        </p:spPr>
      </p:pic>
      <p:pic>
        <p:nvPicPr>
          <p:cNvPr id="304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9582150" y="762000"/>
            <a:ext cx="2619375" cy="8763000"/>
          </a:xfrm>
          <a:prstGeom prst="rect">
            <a:avLst/>
          </a:prstGeom>
        </p:spPr>
      </p:pic>
      <p:sp>
        <p:nvSpPr>
          <p:cNvPr id="305" name="Presenter Name-405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828800" y="8701088"/>
            <a:ext cx="7024688" cy="4286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spc="-21" dirty="0">
                <a:solidFill>
                  <a:srgbClr val="FFFFFF">
                    <a:alpha val="100000"/>
                  </a:srgbClr>
                </a:solidFill>
                <a:latin typeface="Poppins SemiBold" panose="00000700000000000000" pitchFamily="2" charset="0"/>
              </a:rPr>
              <a:t>ΣΩΤΗΡΙΟΣ ΚΑΛΤΑΜΠΑΝΗΣ</a:t>
            </a:r>
          </a:p>
        </p:txBody>
      </p:sp>
      <p:sp>
        <p:nvSpPr>
          <p:cNvPr id="306" name="Presenter Designation-477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828800" y="9120188"/>
            <a:ext cx="7024688" cy="3619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80000"/>
                  </a:srgbClr>
                </a:solidFill>
                <a:latin typeface="IBM Plex Sans" panose="00000700000000000000" pitchFamily="2" charset="0"/>
              </a:rPr>
              <a:t>Ταξίαρχος</a:t>
            </a:r>
          </a:p>
        </p:txBody>
      </p:sp>
      <p:pic>
        <p:nvPicPr>
          <p:cNvPr id="307" name="sgPresentorImageNode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762000" y="8648700"/>
            <a:ext cx="876300" cy="876300"/>
          </a:xfrm>
          <a:prstGeom prst="rect">
            <a:avLst/>
          </a:prstGeom>
        </p:spPr>
      </p:pic>
      <p:sp>
        <p:nvSpPr>
          <p:cNvPr id="308" name="Title 3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762000"/>
            <a:ext cx="8091488" cy="35337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6858"/>
              </a:lnSpc>
            </a:pPr>
            <a:r>
              <a:rPr lang="en-US" sz="5400" spc="-54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Η Δράση της Ελληνικής Αστυνομίας κατά της Οδήγησης υπό Επήρεια Αλκοόλ</a:t>
            </a:r>
          </a:p>
        </p:txBody>
      </p:sp>
      <p:sp>
        <p:nvSpPr>
          <p:cNvPr id="309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4399598"/>
            <a:ext cx="8091488" cy="7524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Βασικές δράσεις, τεχνολογικά εργαλεία και συνεργασίες για πρόληψη και καταστολή</a:t>
            </a:r>
          </a:p>
        </p:txBody>
      </p:sp>
      <p:sp>
        <p:nvSpPr>
          <p:cNvPr id="310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7365016"/>
            <a:ext cx="8091488" cy="3810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Ημερίδα "Safe &amp; Sober" - 3 Νοεμβρίου 2025</a:t>
            </a:r>
          </a:p>
        </p:txBody>
      </p:sp>
      <p:pic>
        <p:nvPicPr>
          <p:cNvPr id="311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4182277" y="0"/>
            <a:ext cx="4105722" cy="2630835"/>
          </a:xfrm>
          <a:prstGeom prst="rect">
            <a:avLst/>
          </a:prstGeom>
        </p:spPr>
      </p:pic>
      <p:pic>
        <p:nvPicPr>
          <p:cNvPr id="312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15747654" y="0"/>
            <a:ext cx="2540347" cy="3916859"/>
          </a:xfrm>
          <a:prstGeom prst="rect">
            <a:avLst/>
          </a:prstGeom>
        </p:spPr>
      </p:pic>
      <p:pic>
        <p:nvPicPr>
          <p:cNvPr id="313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/>
          </a:blip>
          <a:stretch/>
        </p:blipFill>
        <p:spPr>
          <a:xfrm>
            <a:off x="11484921" y="5239197"/>
            <a:ext cx="4124325" cy="5047803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p14="http://schemas.microsoft.com/office/powerpoint/2010/main" val="3648047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17" name="d52364bf-0f9b-46c6-9977-4d7d9dee7b0f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762000" y="2438400"/>
            <a:ext cx="16764000" cy="7086600"/>
          </a:xfrm>
          <a:prstGeom prst="rect">
            <a:avLst/>
          </a:prstGeom>
        </p:spPr>
      </p:pic>
      <p:sp>
        <p:nvSpPr>
          <p:cNvPr id="318" name="Title 3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33450" y="735806"/>
            <a:ext cx="16797338" cy="9429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6858"/>
              </a:lnSpc>
            </a:pPr>
            <a:r>
              <a:rPr lang="en-US" sz="5400" spc="-54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Στατιστικά Ατυχημάτων στην Ελλάδα</a:t>
            </a:r>
          </a:p>
        </p:txBody>
      </p:sp>
      <p:pic>
        <p:nvPicPr>
          <p:cNvPr id="319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14935943" y="9076334"/>
            <a:ext cx="3352057" cy="1210666"/>
          </a:xfrm>
          <a:prstGeom prst="rect">
            <a:avLst/>
          </a:prstGeom>
        </p:spPr>
      </p:pic>
      <p:pic>
        <p:nvPicPr>
          <p:cNvPr id="320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16336718" y="7410599"/>
            <a:ext cx="1951286" cy="2876401"/>
          </a:xfrm>
          <a:prstGeom prst="rect">
            <a:avLst/>
          </a:prstGeom>
        </p:spPr>
      </p:pic>
      <p:pic>
        <p:nvPicPr>
          <p:cNvPr id="7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p14="http://schemas.microsoft.com/office/powerpoint/2010/main" val="364804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24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12764986" y="5239197"/>
            <a:ext cx="4124325" cy="5047803"/>
          </a:xfrm>
          <a:prstGeom prst="rect">
            <a:avLst/>
          </a:prstGeom>
        </p:spPr>
      </p:pic>
      <p:pic>
        <p:nvPicPr>
          <p:cNvPr id="325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0" y="1524000"/>
            <a:ext cx="5562600" cy="7200900"/>
          </a:xfrm>
          <a:prstGeom prst="rect">
            <a:avLst/>
          </a:prstGeom>
        </p:spPr>
      </p:pic>
      <p:pic>
        <p:nvPicPr>
          <p:cNvPr id="326" name="::befor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3390900" y="1524000"/>
            <a:ext cx="2171700" cy="7200900"/>
          </a:xfrm>
          <a:prstGeom prst="rect">
            <a:avLst/>
          </a:prstGeom>
        </p:spPr>
      </p:pic>
      <p:sp>
        <p:nvSpPr>
          <p:cNvPr id="327" name="Enter Y Axis Label-49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 rot="-5400000">
            <a:off x="3467100" y="4762500"/>
            <a:ext cx="8224838" cy="3619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772"/>
              </a:lnSpc>
            </a:pPr>
            <a:r>
              <a:rPr lang="en-US" sz="1800" spc="-18" dirty="0">
                <a:solidFill>
                  <a:srgbClr val="F1F1F1">
                    <a:alpha val="100000"/>
                  </a:srgbClr>
                </a:solidFill>
                <a:latin typeface="Poppins SemiBold" panose="00000700000000000000" pitchFamily="2" charset="0"/>
              </a:rPr>
              <a:t>Αριθμός/Ποσοστό</a:t>
            </a:r>
          </a:p>
        </p:txBody>
      </p:sp>
      <p:sp>
        <p:nvSpPr>
          <p:cNvPr id="328" name="-48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48600" y="1114425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84</a:t>
            </a:r>
          </a:p>
        </p:txBody>
      </p:sp>
      <p:sp>
        <p:nvSpPr>
          <p:cNvPr id="329" name="-47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48600" y="2928938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63</a:t>
            </a:r>
          </a:p>
        </p:txBody>
      </p:sp>
      <p:sp>
        <p:nvSpPr>
          <p:cNvPr id="330" name="-45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48600" y="4743450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42</a:t>
            </a:r>
          </a:p>
        </p:txBody>
      </p:sp>
      <p:sp>
        <p:nvSpPr>
          <p:cNvPr id="331" name="-40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48600" y="6557962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21</a:t>
            </a:r>
          </a:p>
        </p:txBody>
      </p:sp>
      <p:pic>
        <p:nvPicPr>
          <p:cNvPr id="332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8420100" y="1219200"/>
            <a:ext cx="66675" cy="7258050"/>
          </a:xfrm>
          <a:prstGeom prst="rect">
            <a:avLst/>
          </a:prstGeom>
        </p:spPr>
      </p:pic>
      <p:pic>
        <p:nvPicPr>
          <p:cNvPr id="333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8305800" y="1219200"/>
            <a:ext cx="114300" cy="28575"/>
          </a:xfrm>
          <a:prstGeom prst="rect">
            <a:avLst/>
          </a:prstGeom>
        </p:spPr>
      </p:pic>
      <p:pic>
        <p:nvPicPr>
          <p:cNvPr id="334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8305800" y="3038475"/>
            <a:ext cx="114300" cy="28575"/>
          </a:xfrm>
          <a:prstGeom prst="rect">
            <a:avLst/>
          </a:prstGeom>
        </p:spPr>
      </p:pic>
      <p:pic>
        <p:nvPicPr>
          <p:cNvPr id="335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8305800" y="4848225"/>
            <a:ext cx="114300" cy="28575"/>
          </a:xfrm>
          <a:prstGeom prst="rect">
            <a:avLst/>
          </a:prstGeom>
        </p:spPr>
      </p:pic>
      <p:pic>
        <p:nvPicPr>
          <p:cNvPr id="336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8305800" y="6667500"/>
            <a:ext cx="114300" cy="28575"/>
          </a:xfrm>
          <a:prstGeom prst="rect">
            <a:avLst/>
          </a:prstGeom>
        </p:spPr>
      </p:pic>
      <p:pic>
        <p:nvPicPr>
          <p:cNvPr id="337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/>
          </a:blip>
          <a:stretch/>
        </p:blipFill>
        <p:spPr>
          <a:xfrm>
            <a:off x="11453812" y="8477250"/>
            <a:ext cx="28575" cy="114300"/>
          </a:xfrm>
          <a:prstGeom prst="rect">
            <a:avLst/>
          </a:prstGeom>
        </p:spPr>
      </p:pic>
      <p:pic>
        <p:nvPicPr>
          <p:cNvPr id="338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/>
          </a:blip>
          <a:stretch/>
        </p:blipFill>
        <p:spPr>
          <a:xfrm>
            <a:off x="8420100" y="8472488"/>
            <a:ext cx="6048375" cy="28575"/>
          </a:xfrm>
          <a:prstGeom prst="rect">
            <a:avLst/>
          </a:prstGeom>
        </p:spPr>
      </p:pic>
      <p:sp>
        <p:nvSpPr>
          <p:cNvPr id="339" name="Enter X Axis Label-45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106846" y="8991600"/>
            <a:ext cx="928688" cy="3524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1800" spc="-18" dirty="0">
                <a:solidFill>
                  <a:srgbClr val="F1F1F1">
                    <a:alpha val="100000"/>
                  </a:srgbClr>
                </a:solidFill>
                <a:latin typeface="Poppins SemiBold" panose="00000700000000000000" pitchFamily="2" charset="0"/>
              </a:rPr>
              <a:t>Περίοδος</a:t>
            </a:r>
          </a:p>
        </p:txBody>
      </p:sp>
      <p:pic>
        <p:nvPicPr>
          <p:cNvPr id="340" name="SVG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/>
            <a:extLst>
              <a:ext uri="{33EE0D2C-3C9C-428F-BD4D-EEF92601E436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60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4853285" y="3867150"/>
            <a:ext cx="266700" cy="266700"/>
          </a:xfrm>
          <a:prstGeom prst="rect">
            <a:avLst/>
          </a:prstGeom>
        </p:spPr>
      </p:pic>
      <p:sp>
        <p:nvSpPr>
          <p:cNvPr id="341" name="Enter Label-48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5234284" y="3371850"/>
            <a:ext cx="1608373" cy="1282402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Ποσοστό θανατηφόρων τροχαίων με αλκοόλ (%)</a:t>
            </a:r>
          </a:p>
        </p:txBody>
      </p:sp>
      <p:pic>
        <p:nvPicPr>
          <p:cNvPr id="342" name="SVG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1" cstate="print">
            <a:alphaModFix/>
            <a:extLst>
              <a:ext uri="{DDDFC1F8-E513-493E-B73C-7101BBA141E4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63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4853285" y="5353050"/>
            <a:ext cx="266700" cy="266700"/>
          </a:xfrm>
          <a:prstGeom prst="rect">
            <a:avLst/>
          </a:prstGeom>
        </p:spPr>
      </p:pic>
      <p:sp>
        <p:nvSpPr>
          <p:cNvPr id="343" name="Enter Label-46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5234284" y="4857750"/>
            <a:ext cx="1682115" cy="1282402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Αριθμός θανατηφόρων τροχαίων με αλκοόλ</a:t>
            </a:r>
          </a:p>
        </p:txBody>
      </p:sp>
      <p:pic>
        <p:nvPicPr>
          <p:cNvPr id="344" name="series-comm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4" cstate="print">
            <a:alphaModFix/>
            <a:extLst>
              <a:ext uri="{0BFF0129-585E-40F5-B20A-728A48828D54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66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8471535" y="762000"/>
            <a:ext cx="6096000" cy="7915275"/>
          </a:xfrm>
          <a:prstGeom prst="rect">
            <a:avLst/>
          </a:prstGeom>
        </p:spPr>
      </p:pic>
      <p:sp>
        <p:nvSpPr>
          <p:cNvPr id="345" name="Enter Label-49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471535" y="8639175"/>
            <a:ext cx="3081338" cy="3238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2023</a:t>
            </a:r>
          </a:p>
        </p:txBody>
      </p:sp>
      <p:sp>
        <p:nvSpPr>
          <p:cNvPr id="346" name="-42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778174" y="6805803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47" name="-479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778174" y="6805803"/>
            <a:ext cx="4714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14.2</a:t>
            </a:r>
          </a:p>
        </p:txBody>
      </p:sp>
      <p:sp>
        <p:nvSpPr>
          <p:cNvPr id="348" name="-428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0212610" y="6805803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49" name="-47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869710" y="947547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50" name="-44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869710" y="947547"/>
            <a:ext cx="2809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82</a:t>
            </a:r>
          </a:p>
        </p:txBody>
      </p:sp>
      <p:sp>
        <p:nvSpPr>
          <p:cNvPr id="351" name="-41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0121265" y="947547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52" name="Enter Label-449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1519535" y="8639175"/>
            <a:ext cx="3081338" cy="3238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2024</a:t>
            </a:r>
          </a:p>
        </p:txBody>
      </p:sp>
      <p:sp>
        <p:nvSpPr>
          <p:cNvPr id="353" name="-48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826174" y="6866382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54" name="-435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826174" y="6866382"/>
            <a:ext cx="4714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13.5</a:t>
            </a:r>
          </a:p>
        </p:txBody>
      </p:sp>
      <p:sp>
        <p:nvSpPr>
          <p:cNvPr id="355" name="-48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260610" y="6866382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56" name="-47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917710" y="774668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57" name="-42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917710" y="774668"/>
            <a:ext cx="2809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84</a:t>
            </a:r>
          </a:p>
        </p:txBody>
      </p:sp>
      <p:sp>
        <p:nvSpPr>
          <p:cNvPr id="358" name="-44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169265" y="774668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pic>
        <p:nvPicPr>
          <p:cNvPr id="359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7" cstate="print">
            <a:alphaModFix/>
          </a:blip>
          <a:stretch/>
        </p:blipFill>
        <p:spPr>
          <a:xfrm>
            <a:off x="2439591" y="0"/>
            <a:ext cx="4657725" cy="3916859"/>
          </a:xfrm>
          <a:prstGeom prst="rect">
            <a:avLst/>
          </a:prstGeom>
        </p:spPr>
      </p:pic>
      <p:sp>
        <p:nvSpPr>
          <p:cNvPr id="360" name="Title 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00100" y="4049078"/>
            <a:ext cx="3195638" cy="14763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2E2E2E">
                    <a:alpha val="100000"/>
                  </a:srgbClr>
                </a:solidFill>
                <a:latin typeface="Poppins Light" panose="00000700000000000000" pitchFamily="2" charset="0"/>
              </a:rPr>
              <a:t>Το Πρόβλημα σε Αριθμούς</a:t>
            </a:r>
          </a:p>
        </p:txBody>
      </p:sp>
      <p:sp>
        <p:nvSpPr>
          <p:cNvPr id="361" name="Sub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00100" y="5638800"/>
            <a:ext cx="3195638" cy="5334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146"/>
              </a:lnSpc>
            </a:pPr>
            <a:r>
              <a:rPr lang="en-US" sz="1350" dirty="0">
                <a:solidFill>
                  <a:srgbClr val="2E2E2E">
                    <a:alpha val="100000"/>
                  </a:srgbClr>
                </a:solidFill>
                <a:latin typeface="IBM Plex Sans" panose="00000700000000000000" pitchFamily="2" charset="0"/>
              </a:rPr>
              <a:t>Η Σκληρή Πραγματικότητα της Ασφάλτου και η Επίδραση του Αλκοόλ</a:t>
            </a:r>
          </a:p>
        </p:txBody>
      </p:sp>
      <p:pic>
        <p:nvPicPr>
          <p:cNvPr id="41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68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a14="http://schemas.microsoft.com/office/drawing/2010/main" xmlns:p14="http://schemas.microsoft.com/office/powerpoint/2010/main" val="364804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65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12764986" y="5239197"/>
            <a:ext cx="4124325" cy="5047803"/>
          </a:xfrm>
          <a:prstGeom prst="rect">
            <a:avLst/>
          </a:prstGeom>
        </p:spPr>
      </p:pic>
      <p:pic>
        <p:nvPicPr>
          <p:cNvPr id="366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0" y="1524000"/>
            <a:ext cx="5524500" cy="7200900"/>
          </a:xfrm>
          <a:prstGeom prst="rect">
            <a:avLst/>
          </a:prstGeom>
        </p:spPr>
      </p:pic>
      <p:pic>
        <p:nvPicPr>
          <p:cNvPr id="367" name="::befor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3352800" y="1524000"/>
            <a:ext cx="2171700" cy="7200900"/>
          </a:xfrm>
          <a:prstGeom prst="rect">
            <a:avLst/>
          </a:prstGeom>
        </p:spPr>
      </p:pic>
      <p:sp>
        <p:nvSpPr>
          <p:cNvPr id="368" name="Enter Y Axis Label-40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 rot="-5400000">
            <a:off x="2552700" y="4762500"/>
            <a:ext cx="8224838" cy="3619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772"/>
              </a:lnSpc>
            </a:pPr>
            <a:r>
              <a:rPr lang="en-US" sz="1800" spc="-18" dirty="0">
                <a:solidFill>
                  <a:srgbClr val="F1F1F1">
                    <a:alpha val="100000"/>
                  </a:srgbClr>
                </a:solidFill>
                <a:latin typeface="Poppins SemiBold" panose="00000700000000000000" pitchFamily="2" charset="0"/>
              </a:rPr>
              <a:t>Αριθμός/Ποσοστό</a:t>
            </a:r>
          </a:p>
        </p:txBody>
      </p:sp>
      <p:sp>
        <p:nvSpPr>
          <p:cNvPr id="369" name="-45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6934200" y="1114425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34</a:t>
            </a:r>
          </a:p>
        </p:txBody>
      </p:sp>
      <p:sp>
        <p:nvSpPr>
          <p:cNvPr id="370" name="-45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6934200" y="2928938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26</a:t>
            </a:r>
          </a:p>
        </p:txBody>
      </p:sp>
      <p:sp>
        <p:nvSpPr>
          <p:cNvPr id="371" name="-47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6934200" y="4743450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17</a:t>
            </a:r>
          </a:p>
        </p:txBody>
      </p:sp>
      <p:sp>
        <p:nvSpPr>
          <p:cNvPr id="372" name="-40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6934200" y="6557962"/>
            <a:ext cx="300038" cy="1828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en-US" sz="1350" dirty="0">
                <a:solidFill>
                  <a:srgbClr val="F1F1F1">
                    <a:alpha val="100000"/>
                  </a:srgbClr>
                </a:solidFill>
                <a:latin typeface="IBM Plex Sans" panose="00000700000000000000" pitchFamily="2" charset="0"/>
              </a:rPr>
              <a:t>9</a:t>
            </a:r>
          </a:p>
        </p:txBody>
      </p:sp>
      <p:pic>
        <p:nvPicPr>
          <p:cNvPr id="373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7505700" y="1219200"/>
            <a:ext cx="66675" cy="7258050"/>
          </a:xfrm>
          <a:prstGeom prst="rect">
            <a:avLst/>
          </a:prstGeom>
        </p:spPr>
      </p:pic>
      <p:pic>
        <p:nvPicPr>
          <p:cNvPr id="374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7391400" y="1219200"/>
            <a:ext cx="114300" cy="28575"/>
          </a:xfrm>
          <a:prstGeom prst="rect">
            <a:avLst/>
          </a:prstGeom>
        </p:spPr>
      </p:pic>
      <p:pic>
        <p:nvPicPr>
          <p:cNvPr id="375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7391400" y="3038475"/>
            <a:ext cx="114300" cy="28575"/>
          </a:xfrm>
          <a:prstGeom prst="rect">
            <a:avLst/>
          </a:prstGeom>
        </p:spPr>
      </p:pic>
      <p:pic>
        <p:nvPicPr>
          <p:cNvPr id="376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7391400" y="4848225"/>
            <a:ext cx="114300" cy="28575"/>
          </a:xfrm>
          <a:prstGeom prst="rect">
            <a:avLst/>
          </a:prstGeom>
        </p:spPr>
      </p:pic>
      <p:pic>
        <p:nvPicPr>
          <p:cNvPr id="377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</a:blip>
          <a:stretch/>
        </p:blipFill>
        <p:spPr>
          <a:xfrm>
            <a:off x="7391400" y="6667500"/>
            <a:ext cx="114300" cy="28575"/>
          </a:xfrm>
          <a:prstGeom prst="rect">
            <a:avLst/>
          </a:prstGeom>
        </p:spPr>
      </p:pic>
      <p:pic>
        <p:nvPicPr>
          <p:cNvPr id="378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/>
          </a:blip>
          <a:stretch/>
        </p:blipFill>
        <p:spPr>
          <a:xfrm>
            <a:off x="10129838" y="8477250"/>
            <a:ext cx="28575" cy="114300"/>
          </a:xfrm>
          <a:prstGeom prst="rect">
            <a:avLst/>
          </a:prstGeom>
        </p:spPr>
      </p:pic>
      <p:pic>
        <p:nvPicPr>
          <p:cNvPr id="379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/>
          </a:blip>
          <a:stretch/>
        </p:blipFill>
        <p:spPr>
          <a:xfrm>
            <a:off x="12773025" y="8477250"/>
            <a:ext cx="28575" cy="114300"/>
          </a:xfrm>
          <a:prstGeom prst="rect">
            <a:avLst/>
          </a:prstGeom>
        </p:spPr>
      </p:pic>
      <p:pic>
        <p:nvPicPr>
          <p:cNvPr id="380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/>
          </a:blip>
          <a:stretch/>
        </p:blipFill>
        <p:spPr>
          <a:xfrm>
            <a:off x="7505700" y="8472488"/>
            <a:ext cx="7877175" cy="28575"/>
          </a:xfrm>
          <a:prstGeom prst="rect">
            <a:avLst/>
          </a:prstGeom>
        </p:spPr>
      </p:pic>
      <p:sp>
        <p:nvSpPr>
          <p:cNvPr id="381" name="Enter X Axis Label-44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087796" y="8991600"/>
            <a:ext cx="928688" cy="3524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1800" spc="-18" dirty="0">
                <a:solidFill>
                  <a:srgbClr val="F1F1F1">
                    <a:alpha val="100000"/>
                  </a:srgbClr>
                </a:solidFill>
                <a:latin typeface="Poppins SemiBold" panose="00000700000000000000" pitchFamily="2" charset="0"/>
              </a:rPr>
              <a:t>Περίοδος</a:t>
            </a:r>
          </a:p>
        </p:txBody>
      </p:sp>
      <p:pic>
        <p:nvPicPr>
          <p:cNvPr id="382" name="SVG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/>
            <a:extLst>
              <a:ext uri="{3A11FAA4-0579-4E52-BBA4-3DBE2525DCBC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97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5737300" y="3867150"/>
            <a:ext cx="266700" cy="266700"/>
          </a:xfrm>
          <a:prstGeom prst="rect">
            <a:avLst/>
          </a:prstGeom>
        </p:spPr>
      </p:pic>
      <p:sp>
        <p:nvSpPr>
          <p:cNvPr id="383" name="Enter Label-449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6118300" y="3371850"/>
            <a:ext cx="1385888" cy="12668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Ποσοστό θανατηφόρων τροχαίων με αλκοόλ (%)</a:t>
            </a:r>
          </a:p>
        </p:txBody>
      </p:sp>
      <p:pic>
        <p:nvPicPr>
          <p:cNvPr id="384" name="SVG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98" cstate="print">
            <a:alphaModFix/>
            <a:extLst>
              <a:ext uri="{4B19ADB6-392C-4FBB-9A6D-48927043B473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00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5737300" y="5353050"/>
            <a:ext cx="266700" cy="266700"/>
          </a:xfrm>
          <a:prstGeom prst="rect">
            <a:avLst/>
          </a:prstGeom>
        </p:spPr>
      </p:pic>
      <p:sp>
        <p:nvSpPr>
          <p:cNvPr id="385" name="Enter Label-49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6118300" y="4857750"/>
            <a:ext cx="1385888" cy="12668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Αριθμός θανατηφόρων τροχαίων με αλκοόλ</a:t>
            </a:r>
          </a:p>
        </p:txBody>
      </p:sp>
      <p:pic>
        <p:nvPicPr>
          <p:cNvPr id="386" name="series-comm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01" cstate="print">
            <a:alphaModFix/>
            <a:extLst>
              <a:ext uri="{9AE609AC-6C8C-4041-ADB1-6C45226381C8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03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7526750" y="762000"/>
            <a:ext cx="7924800" cy="7915275"/>
          </a:xfrm>
          <a:prstGeom prst="rect">
            <a:avLst/>
          </a:prstGeom>
        </p:spPr>
      </p:pic>
      <p:sp>
        <p:nvSpPr>
          <p:cNvPr id="387" name="Enter Label-45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526750" y="8639175"/>
            <a:ext cx="2671762" cy="3238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6 μηνο 2023</a:t>
            </a:r>
          </a:p>
        </p:txBody>
      </p:sp>
      <p:sp>
        <p:nvSpPr>
          <p:cNvPr id="388" name="-455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630222" y="5385816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89" name="-45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630222" y="5385816"/>
            <a:ext cx="4714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12.4</a:t>
            </a:r>
          </a:p>
        </p:txBody>
      </p:sp>
      <p:sp>
        <p:nvSpPr>
          <p:cNvPr id="390" name="-46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064657" y="5385816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91" name="-46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721757" y="988219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92" name="-475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721757" y="988219"/>
            <a:ext cx="2809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33</a:t>
            </a:r>
          </a:p>
        </p:txBody>
      </p:sp>
      <p:sp>
        <p:nvSpPr>
          <p:cNvPr id="393" name="-48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973312" y="988219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94" name="Enter Label-409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0168318" y="8639175"/>
            <a:ext cx="2671762" cy="3238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6 μηνο 2024</a:t>
            </a:r>
          </a:p>
        </p:txBody>
      </p:sp>
      <p:sp>
        <p:nvSpPr>
          <p:cNvPr id="395" name="Enter Label-445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809982" y="8639175"/>
            <a:ext cx="2671762" cy="3238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6 μηνο 2025</a:t>
            </a:r>
          </a:p>
        </p:txBody>
      </p:sp>
      <p:sp>
        <p:nvSpPr>
          <p:cNvPr id="396" name="-459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913453" y="5641943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97" name="-40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913453" y="5641943"/>
            <a:ext cx="4714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11.2</a:t>
            </a:r>
          </a:p>
        </p:txBody>
      </p:sp>
      <p:sp>
        <p:nvSpPr>
          <p:cNvPr id="398" name="-498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4347793" y="5641943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399" name="-445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4004893" y="2482691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sp>
        <p:nvSpPr>
          <p:cNvPr id="400" name="-48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4004893" y="2482691"/>
            <a:ext cx="28098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-US" sz="165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26</a:t>
            </a:r>
          </a:p>
        </p:txBody>
      </p:sp>
      <p:sp>
        <p:nvSpPr>
          <p:cNvPr id="401" name="-46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4256544" y="2482691"/>
            <a:ext cx="33338" cy="285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ctr">
              <a:lnSpc>
                <a:spcPts val="2475"/>
              </a:lnSpc>
            </a:pPr>
            <a:endParaRPr/>
          </a:p>
        </p:txBody>
      </p:sp>
      <p:pic>
        <p:nvPicPr>
          <p:cNvPr id="402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04" cstate="print">
            <a:alphaModFix/>
          </a:blip>
          <a:stretch/>
        </p:blipFill>
        <p:spPr>
          <a:xfrm>
            <a:off x="2439591" y="0"/>
            <a:ext cx="4657725" cy="3916859"/>
          </a:xfrm>
          <a:prstGeom prst="rect">
            <a:avLst/>
          </a:prstGeom>
        </p:spPr>
      </p:pic>
      <p:sp>
        <p:nvSpPr>
          <p:cNvPr id="403" name="Title 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00100" y="4076700"/>
            <a:ext cx="3157538" cy="14763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2E2E2E">
                    <a:alpha val="100000"/>
                  </a:srgbClr>
                </a:solidFill>
                <a:latin typeface="Poppins Light" panose="00000700000000000000" pitchFamily="2" charset="0"/>
              </a:rPr>
              <a:t>Το Πρόβλημα σε Αριθμούς</a:t>
            </a:r>
          </a:p>
        </p:txBody>
      </p:sp>
      <p:sp>
        <p:nvSpPr>
          <p:cNvPr id="404" name="Sub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00100" y="5638800"/>
            <a:ext cx="3157538" cy="4953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1958"/>
              </a:lnSpc>
            </a:pPr>
            <a:r>
              <a:rPr lang="en-US" sz="1350" dirty="0">
                <a:solidFill>
                  <a:srgbClr val="2E2E2E">
                    <a:alpha val="100000"/>
                  </a:srgbClr>
                </a:solidFill>
                <a:latin typeface="IBM Plex Sans" panose="00000700000000000000" pitchFamily="2" charset="0"/>
              </a:rPr>
              <a:t>Η Σκληρή Πραγματικότητα της Ασφάλτου και η Επίδραση του Αλκοόλ</a:t>
            </a:r>
          </a:p>
        </p:txBody>
      </p:sp>
      <p:pic>
        <p:nvPicPr>
          <p:cNvPr id="43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105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a14="http://schemas.microsoft.com/office/drawing/2010/main" xmlns:p14="http://schemas.microsoft.com/office/powerpoint/2010/main" val="364804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08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12764986" y="5239197"/>
            <a:ext cx="4124325" cy="5047803"/>
          </a:xfrm>
          <a:prstGeom prst="rect">
            <a:avLst/>
          </a:prstGeom>
        </p:spPr>
      </p:pic>
      <p:pic>
        <p:nvPicPr>
          <p:cNvPr id="409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0" y="1524000"/>
            <a:ext cx="7010400" cy="7200900"/>
          </a:xfrm>
          <a:prstGeom prst="rect">
            <a:avLst/>
          </a:prstGeom>
        </p:spPr>
      </p:pic>
      <p:pic>
        <p:nvPicPr>
          <p:cNvPr id="410" name="::befor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4838700" y="1524000"/>
            <a:ext cx="2171700" cy="7200900"/>
          </a:xfrm>
          <a:prstGeom prst="rect">
            <a:avLst/>
          </a:prstGeom>
        </p:spPr>
      </p:pic>
      <p:pic>
        <p:nvPicPr>
          <p:cNvPr id="411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6154400" y="2453926"/>
            <a:ext cx="1371600" cy="1371600"/>
          </a:xfrm>
          <a:prstGeom prst="rect">
            <a:avLst/>
          </a:prstGeom>
        </p:spPr>
      </p:pic>
      <p:pic>
        <p:nvPicPr>
          <p:cNvPr id="412" name="iconNode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  <a:extLst>
              <a:ext uri="{DD62EFE0-9151-463E-B09C-8760860B5A9D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20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6497300" y="2796826"/>
            <a:ext cx="685800" cy="685800"/>
          </a:xfrm>
          <a:prstGeom prst="rect">
            <a:avLst/>
          </a:prstGeom>
        </p:spPr>
      </p:pic>
      <p:sp>
        <p:nvSpPr>
          <p:cNvPr id="413" name="Primary Heading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10500" y="2570131"/>
            <a:ext cx="8215312" cy="4095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spc="-21" dirty="0">
                <a:solidFill>
                  <a:srgbClr val="FFFFFF">
                    <a:alpha val="100000"/>
                  </a:srgbClr>
                </a:solidFill>
                <a:latin typeface="Poppins SemiBold" panose="00000700000000000000" pitchFamily="2" charset="0"/>
              </a:rPr>
              <a:t>Πυλώνας 1: </a:t>
            </a:r>
            <a:r>
              <a:rPr lang="en-US" sz="2100" b="1" spc="-21" dirty="0">
                <a:solidFill>
                  <a:srgbClr val="FFFFFF"/>
                </a:solidFill>
                <a:latin typeface="Poppins SemiBold" panose="00000700000000000000" pitchFamily="2" charset="0"/>
              </a:rPr>
              <a:t>ΠΡΟΛΗΨΗ</a:t>
            </a:r>
          </a:p>
        </p:txBody>
      </p:sp>
      <p:sp>
        <p:nvSpPr>
          <p:cNvPr id="414" name="Description of a primary heading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3046381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Εμφανής αστυνομική παρουσία σε σημεία και ώρες αιχμής.</a:t>
            </a:r>
          </a:p>
        </p:txBody>
      </p:sp>
      <p:pic>
        <p:nvPicPr>
          <p:cNvPr id="415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3178969"/>
            <a:ext cx="66229" cy="66229"/>
          </a:xfrm>
          <a:prstGeom prst="rect">
            <a:avLst/>
          </a:prstGeom>
        </p:spPr>
      </p:pic>
      <p:sp>
        <p:nvSpPr>
          <p:cNvPr id="416" name="Description of a primary heading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3377851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Ενημερωτικές καμπάνιες σε συνεργασία με φορείς (Ι.Ο.ΑΣ.).</a:t>
            </a:r>
          </a:p>
        </p:txBody>
      </p:sp>
      <p:pic>
        <p:nvPicPr>
          <p:cNvPr id="417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3510439"/>
            <a:ext cx="66229" cy="66229"/>
          </a:xfrm>
          <a:prstGeom prst="rect">
            <a:avLst/>
          </a:prstGeom>
        </p:spPr>
      </p:pic>
      <p:pic>
        <p:nvPicPr>
          <p:cNvPr id="418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6154400" y="4408265"/>
            <a:ext cx="1371600" cy="1371600"/>
          </a:xfrm>
          <a:prstGeom prst="rect">
            <a:avLst/>
          </a:prstGeom>
        </p:spPr>
      </p:pic>
      <p:pic>
        <p:nvPicPr>
          <p:cNvPr id="419" name="iconNode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2" cstate="print">
            <a:alphaModFix/>
            <a:extLst>
              <a:ext uri="{D4E94664-0DF9-4EF5-82DD-CB07068EF1C2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29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6497300" y="4751165"/>
            <a:ext cx="685800" cy="685800"/>
          </a:xfrm>
          <a:prstGeom prst="rect">
            <a:avLst/>
          </a:prstGeom>
        </p:spPr>
      </p:pic>
      <p:sp>
        <p:nvSpPr>
          <p:cNvPr id="420" name="Primary Heading-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10500" y="4358926"/>
            <a:ext cx="8215312" cy="4095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spc="-21" dirty="0">
                <a:solidFill>
                  <a:srgbClr val="FFFFFF">
                    <a:alpha val="100000"/>
                  </a:srgbClr>
                </a:solidFill>
                <a:latin typeface="Poppins SemiBold" panose="00000700000000000000" pitchFamily="2" charset="0"/>
              </a:rPr>
              <a:t>Πυλώνας 2: </a:t>
            </a:r>
            <a:r>
              <a:rPr lang="en-US" sz="2100" b="1" spc="-21" dirty="0">
                <a:solidFill>
                  <a:srgbClr val="FFFFFF"/>
                </a:solidFill>
                <a:latin typeface="Poppins SemiBold" panose="00000700000000000000" pitchFamily="2" charset="0"/>
              </a:rPr>
              <a:t>ΚΑΤΑΣΤΟΛΗ</a:t>
            </a:r>
          </a:p>
        </p:txBody>
      </p:sp>
      <p:sp>
        <p:nvSpPr>
          <p:cNvPr id="421" name="Description of a primary heading-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4835176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Στοχευμένοι και αιφνιδιαστικοί έλεγχοι (αλκοτέστ).</a:t>
            </a:r>
          </a:p>
        </p:txBody>
      </p:sp>
      <p:pic>
        <p:nvPicPr>
          <p:cNvPr id="422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4967764"/>
            <a:ext cx="66229" cy="66229"/>
          </a:xfrm>
          <a:prstGeom prst="rect">
            <a:avLst/>
          </a:prstGeom>
        </p:spPr>
      </p:pic>
      <p:sp>
        <p:nvSpPr>
          <p:cNvPr id="423" name="Description of a primary heading-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5166550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Αξιοποίηση στατιστικών δεδομένων για τον εντοπισμό "hotspots".</a:t>
            </a:r>
          </a:p>
        </p:txBody>
      </p:sp>
      <p:pic>
        <p:nvPicPr>
          <p:cNvPr id="424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5299138"/>
            <a:ext cx="66229" cy="66229"/>
          </a:xfrm>
          <a:prstGeom prst="rect">
            <a:avLst/>
          </a:prstGeom>
        </p:spPr>
      </p:pic>
      <p:sp>
        <p:nvSpPr>
          <p:cNvPr id="425" name="Description of a primary heading-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5497925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Πρακτική καθολικού ελέγχου όλων των οχημάτων.</a:t>
            </a:r>
          </a:p>
        </p:txBody>
      </p:sp>
      <p:pic>
        <p:nvPicPr>
          <p:cNvPr id="426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5630513"/>
            <a:ext cx="66229" cy="66229"/>
          </a:xfrm>
          <a:prstGeom prst="rect">
            <a:avLst/>
          </a:prstGeom>
        </p:spPr>
      </p:pic>
      <p:pic>
        <p:nvPicPr>
          <p:cNvPr id="427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6154400" y="6412135"/>
            <a:ext cx="1371600" cy="1371600"/>
          </a:xfrm>
          <a:prstGeom prst="rect">
            <a:avLst/>
          </a:prstGeom>
        </p:spPr>
      </p:pic>
      <p:pic>
        <p:nvPicPr>
          <p:cNvPr id="428" name="iconNode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30" cstate="print">
            <a:alphaModFix/>
            <a:extLst>
              <a:ext uri="{9E80EADB-5CA8-4698-B4B4-7DCA15AAA12D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40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6497300" y="6755035"/>
            <a:ext cx="685800" cy="685800"/>
          </a:xfrm>
          <a:prstGeom prst="rect">
            <a:avLst/>
          </a:prstGeom>
        </p:spPr>
      </p:pic>
      <p:sp>
        <p:nvSpPr>
          <p:cNvPr id="429" name="Primary Heading-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10500" y="6362700"/>
            <a:ext cx="8215312" cy="4095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spc="-21" dirty="0">
                <a:solidFill>
                  <a:srgbClr val="FFFFFF">
                    <a:alpha val="100000"/>
                  </a:srgbClr>
                </a:solidFill>
                <a:latin typeface="Poppins SemiBold" panose="00000700000000000000" pitchFamily="2" charset="0"/>
              </a:rPr>
              <a:t>Πυλώνας 3: </a:t>
            </a:r>
            <a:r>
              <a:rPr lang="en-US" sz="2100" b="1" spc="-21" dirty="0">
                <a:solidFill>
                  <a:srgbClr val="FFFFFF"/>
                </a:solidFill>
                <a:latin typeface="Poppins SemiBold" panose="00000700000000000000" pitchFamily="2" charset="0"/>
              </a:rPr>
              <a:t>ΣΥΝΕΡΓΑΣΙΑ</a:t>
            </a:r>
          </a:p>
        </p:txBody>
      </p:sp>
      <p:sp>
        <p:nvSpPr>
          <p:cNvPr id="430" name="Description of a primary heading-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6838950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Με Δικαστικές Αρχές.</a:t>
            </a:r>
          </a:p>
        </p:txBody>
      </p:sp>
      <p:pic>
        <p:nvPicPr>
          <p:cNvPr id="431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6971538"/>
            <a:ext cx="66229" cy="66229"/>
          </a:xfrm>
          <a:prstGeom prst="rect">
            <a:avLst/>
          </a:prstGeom>
        </p:spPr>
      </p:pic>
      <p:sp>
        <p:nvSpPr>
          <p:cNvPr id="432" name="Description of a primary heading-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7170325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Με το Υπουργείο Υποδομών &amp; Μεταφορών.</a:t>
            </a:r>
          </a:p>
        </p:txBody>
      </p:sp>
      <p:pic>
        <p:nvPicPr>
          <p:cNvPr id="433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7302913"/>
            <a:ext cx="66229" cy="66229"/>
          </a:xfrm>
          <a:prstGeom prst="rect">
            <a:avLst/>
          </a:prstGeom>
        </p:spPr>
      </p:pic>
      <p:sp>
        <p:nvSpPr>
          <p:cNvPr id="434" name="Description of a primary heading-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7501700"/>
            <a:ext cx="804957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Λοιποί φορείς και Υπηρεσίες, εμπλεκόμενοι στην Οδική Ασφάλεια</a:t>
            </a:r>
          </a:p>
        </p:txBody>
      </p:sp>
      <p:pic>
        <p:nvPicPr>
          <p:cNvPr id="435" name="::aft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alphaModFix/>
          </a:blip>
          <a:stretch/>
        </p:blipFill>
        <p:spPr>
          <a:xfrm>
            <a:off x="7810500" y="7634288"/>
            <a:ext cx="66229" cy="66229"/>
          </a:xfrm>
          <a:prstGeom prst="rect">
            <a:avLst/>
          </a:prstGeom>
        </p:spPr>
      </p:pic>
      <p:pic>
        <p:nvPicPr>
          <p:cNvPr id="436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41" cstate="print">
            <a:alphaModFix/>
          </a:blip>
          <a:stretch/>
        </p:blipFill>
        <p:spPr>
          <a:xfrm>
            <a:off x="2439591" y="0"/>
            <a:ext cx="4657725" cy="3916859"/>
          </a:xfrm>
          <a:prstGeom prst="rect">
            <a:avLst/>
          </a:prstGeom>
        </p:spPr>
      </p:pic>
      <p:sp>
        <p:nvSpPr>
          <p:cNvPr id="437" name="Title 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00100" y="4000500"/>
            <a:ext cx="4643438" cy="14763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2E2E2E">
                    <a:alpha val="100000"/>
                  </a:srgbClr>
                </a:solidFill>
                <a:latin typeface="Poppins Light" panose="00000700000000000000" pitchFamily="2" charset="0"/>
              </a:rPr>
              <a:t>Ο Επιχειρησιακός Μας Σχεδιασμός</a:t>
            </a:r>
          </a:p>
        </p:txBody>
      </p:sp>
      <p:sp>
        <p:nvSpPr>
          <p:cNvPr id="438" name="Sub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800100" y="5562600"/>
            <a:ext cx="4643438" cy="666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2E2E2E">
                    <a:alpha val="100000"/>
                  </a:srgbClr>
                </a:solidFill>
                <a:latin typeface="IBM Plex Sans" panose="00000700000000000000" pitchFamily="2" charset="0"/>
              </a:rPr>
              <a:t>Τρεις Πυλώνες Δράσης για Ασφάλεια και Συνεργασία</a:t>
            </a:r>
          </a:p>
        </p:txBody>
      </p:sp>
      <p:pic>
        <p:nvPicPr>
          <p:cNvPr id="34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142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a14="http://schemas.microsoft.com/office/drawing/2010/main" xmlns:p14="http://schemas.microsoft.com/office/powerpoint/2010/main" val="364804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42" name="6d76fd49-fb29-4778-8006-6a2be8064f68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43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60000"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6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44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7810500" y="762000"/>
            <a:ext cx="9715500" cy="2924175"/>
          </a:xfrm>
          <a:prstGeom prst="rect">
            <a:avLst/>
          </a:prstGeom>
        </p:spPr>
      </p:pic>
      <p:pic>
        <p:nvPicPr>
          <p:cNvPr id="445" name="iconNode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  <a:extLst>
              <a:ext uri="{89EE0DA2-AB95-4DDC-A055-898219E7F18A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61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8191500" y="1801844"/>
            <a:ext cx="841153" cy="841153"/>
          </a:xfrm>
          <a:prstGeom prst="rect">
            <a:avLst/>
          </a:prstGeom>
        </p:spPr>
      </p:pic>
      <p:sp>
        <p:nvSpPr>
          <p:cNvPr id="446" name="Primary Heading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299353" y="2056638"/>
            <a:ext cx="5872162" cy="308674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002060"/>
                </a:solidFill>
                <a:latin typeface="IBM Plex Sans" panose="00000700000000000000" pitchFamily="2" charset="0"/>
              </a:rPr>
              <a:t>Διαρκής αναβάθμιση και διακρίβωση των συσκευών μας</a:t>
            </a:r>
          </a:p>
        </p:txBody>
      </p:sp>
      <p:pic>
        <p:nvPicPr>
          <p:cNvPr id="447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62" cstate="print">
            <a:alphaModFix/>
          </a:blip>
          <a:stretch/>
        </p:blipFill>
        <p:spPr>
          <a:xfrm>
            <a:off x="7810500" y="3682900"/>
            <a:ext cx="9715500" cy="2924175"/>
          </a:xfrm>
          <a:prstGeom prst="rect">
            <a:avLst/>
          </a:prstGeom>
        </p:spPr>
      </p:pic>
      <p:pic>
        <p:nvPicPr>
          <p:cNvPr id="448" name="iconNode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63" cstate="print">
            <a:alphaModFix/>
            <a:extLst>
              <a:ext uri="{BCC4A0AA-B03A-4C7D-92C6-E6A19513E2FD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66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8191500" y="4722781"/>
            <a:ext cx="841153" cy="841153"/>
          </a:xfrm>
          <a:prstGeom prst="rect">
            <a:avLst/>
          </a:prstGeom>
        </p:spPr>
      </p:pic>
      <p:sp>
        <p:nvSpPr>
          <p:cNvPr id="449" name="Primary Heading-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299353" y="4977574"/>
            <a:ext cx="5319712" cy="308674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002060"/>
                </a:solidFill>
                <a:latin typeface="IBM Plex Sans" panose="00000700000000000000" pitchFamily="2" charset="0"/>
              </a:rPr>
              <a:t>Εκπαίδευση του προσωπικού στις νέες τεχνολογίες</a:t>
            </a:r>
          </a:p>
        </p:txBody>
      </p:sp>
      <p:pic>
        <p:nvPicPr>
          <p:cNvPr id="450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67" cstate="print">
            <a:alphaModFix/>
          </a:blip>
          <a:stretch/>
        </p:blipFill>
        <p:spPr>
          <a:xfrm>
            <a:off x="7810500" y="6603950"/>
            <a:ext cx="9715500" cy="2924175"/>
          </a:xfrm>
          <a:prstGeom prst="rect">
            <a:avLst/>
          </a:prstGeom>
        </p:spPr>
      </p:pic>
      <p:pic>
        <p:nvPicPr>
          <p:cNvPr id="451" name="iconNode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168" cstate="print">
            <a:alphaModFix/>
            <a:extLst>
              <a:ext uri="{DE4C88BD-D29F-4CFB-9591-C7CA057DC7B4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171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8191500" y="7567422"/>
            <a:ext cx="841153" cy="841153"/>
          </a:xfrm>
          <a:prstGeom prst="rect">
            <a:avLst/>
          </a:prstGeom>
        </p:spPr>
      </p:pic>
      <p:sp>
        <p:nvSpPr>
          <p:cNvPr id="452" name="Primary Heading-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299353" y="7567422"/>
            <a:ext cx="7881938" cy="10001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002060"/>
                </a:solidFill>
                <a:latin typeface="IBM Plex Sans" panose="00000700000000000000" pitchFamily="2" charset="0"/>
              </a:rPr>
              <a:t>Το επόμενο βήμα: Διερεύνηση και υποστήριξη τεχνολογιών όπως οι «Συσκευές ανίχνευσης αλκοόλ με σύστημα ακινητοποίησης οχήματος» (Alcohol Interlocks)</a:t>
            </a:r>
          </a:p>
        </p:txBody>
      </p:sp>
      <p:sp>
        <p:nvSpPr>
          <p:cNvPr id="453" name="Title 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4000500"/>
            <a:ext cx="5481638" cy="14763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Τεχνολογία στην Υπηρεσία της Τροχαίας</a:t>
            </a:r>
          </a:p>
        </p:txBody>
      </p:sp>
      <p:sp>
        <p:nvSpPr>
          <p:cNvPr id="454" name="Sub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5562600"/>
            <a:ext cx="5481638" cy="666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Εκσυγχρονισμός και Υιοθέτηση Καινοτόμων Εργαλείων</a:t>
            </a:r>
          </a:p>
        </p:txBody>
      </p:sp>
      <p:pic>
        <p:nvPicPr>
          <p:cNvPr id="17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172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a14="http://schemas.microsoft.com/office/drawing/2010/main" xmlns:p14="http://schemas.microsoft.com/office/powerpoint/2010/main" val="364804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58" name="49005c00-74e7-410d-81d0-54972eae6fb7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59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60000"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1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60" name="Primary Heading-0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810500" y="3228975"/>
            <a:ext cx="4624388" cy="4095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spc="-21" dirty="0">
                <a:solidFill>
                  <a:srgbClr val="FFFFFF">
                    <a:alpha val="100000"/>
                  </a:srgbClr>
                </a:solidFill>
                <a:latin typeface="Poppins SemiBold" panose="00000700000000000000" pitchFamily="2" charset="0"/>
              </a:rPr>
              <a:t>Οφέλη από την πλευρά της Αστυνομίας</a:t>
            </a:r>
          </a:p>
        </p:txBody>
      </p:sp>
      <p:sp>
        <p:nvSpPr>
          <p:cNvPr id="461" name="Description of a primary heading-0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3743325"/>
            <a:ext cx="4458652" cy="6762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Εργαλείο </a:t>
            </a:r>
            <a:r>
              <a:rPr lang="en-US" sz="1800" b="1" dirty="0">
                <a:solidFill>
                  <a:srgbClr val="FFFFFF"/>
                </a:solidFill>
                <a:latin typeface="IBM Plex Sans" panose="00000700000000000000" pitchFamily="2" charset="0"/>
              </a:rPr>
              <a:t>Πρόληψης Υποτροπής</a:t>
            </a:r>
            <a:r>
              <a:rPr lang="en-US" sz="1800" dirty="0">
                <a:solidFill>
                  <a:srgbClr val="FFFFFF"/>
                </a:solidFill>
                <a:latin typeface="IBM Plex Sans" panose="00000700000000000000" pitchFamily="2" charset="0"/>
              </a:rPr>
              <a:t> σε οδηγούς που έχουν παραβεί τον νόμο</a:t>
            </a:r>
          </a:p>
        </p:txBody>
      </p:sp>
      <p:pic>
        <p:nvPicPr>
          <p:cNvPr id="462" name="::after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7810500" y="3875913"/>
            <a:ext cx="66229" cy="66229"/>
          </a:xfrm>
          <a:prstGeom prst="rect">
            <a:avLst/>
          </a:prstGeom>
        </p:spPr>
      </p:pic>
      <p:sp>
        <p:nvSpPr>
          <p:cNvPr id="463" name="Description of a primary heading-0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4406074"/>
            <a:ext cx="4458652" cy="16668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Διασφάλιση της </a:t>
            </a:r>
            <a:r>
              <a:rPr lang="en-US" sz="1800" b="1" dirty="0">
                <a:solidFill>
                  <a:srgbClr val="FFFFFF"/>
                </a:solidFill>
                <a:latin typeface="IBM Plex Sans" panose="00000700000000000000" pitchFamily="2" charset="0"/>
              </a:rPr>
              <a:t>Συμμόρφωσης</a:t>
            </a:r>
            <a:r>
              <a:rPr lang="en-US" sz="1800" dirty="0">
                <a:solidFill>
                  <a:srgbClr val="FFFFFF"/>
                </a:solidFill>
                <a:latin typeface="IBM Plex Sans" panose="00000700000000000000" pitchFamily="2" charset="0"/>
              </a:rPr>
              <a:t>: Εγγυάται ότι ο παραβάτης δεν οδηγεί ξανά υπό την επήρεια αλκοόλ, κάτι που οι παραδοσιακές ποινές όπως η αφαίρεση άδειας δεν εξασφαλίζουν πλήρως</a:t>
            </a:r>
          </a:p>
        </p:txBody>
      </p:sp>
      <p:pic>
        <p:nvPicPr>
          <p:cNvPr id="464" name="::after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7810500" y="4538662"/>
            <a:ext cx="66229" cy="66229"/>
          </a:xfrm>
          <a:prstGeom prst="rect">
            <a:avLst/>
          </a:prstGeom>
        </p:spPr>
      </p:pic>
      <p:sp>
        <p:nvSpPr>
          <p:cNvPr id="465" name="Description of a primary heading-0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976235" y="6063044"/>
            <a:ext cx="4458652" cy="10001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b="1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Αποσυμφόρηση των Ελέγχων</a:t>
            </a:r>
            <a:r>
              <a:rPr lang="en-US" sz="1800" dirty="0">
                <a:solidFill>
                  <a:srgbClr val="FFFFFF"/>
                </a:solidFill>
                <a:latin typeface="IBM Plex Sans" panose="00000700000000000000" pitchFamily="2" charset="0"/>
              </a:rPr>
              <a:t>, επιτρέποντας την εστίαση των δυνάμεων σε άλλες επικίνδυνες παραβάσεις</a:t>
            </a:r>
          </a:p>
        </p:txBody>
      </p:sp>
      <p:pic>
        <p:nvPicPr>
          <p:cNvPr id="466" name="::after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7810500" y="6195632"/>
            <a:ext cx="66229" cy="66229"/>
          </a:xfrm>
          <a:prstGeom prst="rect">
            <a:avLst/>
          </a:prstGeom>
        </p:spPr>
      </p:pic>
      <p:sp>
        <p:nvSpPr>
          <p:cNvPr id="467" name="Primary Heading-1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934950" y="3228975"/>
            <a:ext cx="4624388" cy="4095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spc="-21" dirty="0">
                <a:solidFill>
                  <a:srgbClr val="FFFFFF">
                    <a:alpha val="100000"/>
                  </a:srgbClr>
                </a:solidFill>
                <a:latin typeface="Poppins SemiBold" panose="00000700000000000000" pitchFamily="2" charset="0"/>
              </a:rPr>
              <a:t>Προϋποθέσεις για την Εφαρμογή</a:t>
            </a:r>
          </a:p>
        </p:txBody>
      </p:sp>
      <p:sp>
        <p:nvSpPr>
          <p:cNvPr id="468" name="Description of a primary heading-1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100685" y="3743325"/>
            <a:ext cx="4458652" cy="6762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Υπαρξη σαφούς και ολοκληρωμένου </a:t>
            </a:r>
            <a:r>
              <a:rPr lang="en-US" sz="1800" b="1" dirty="0">
                <a:solidFill>
                  <a:srgbClr val="FFFFFF"/>
                </a:solidFill>
                <a:latin typeface="IBM Plex Sans" panose="00000700000000000000" pitchFamily="2" charset="0"/>
              </a:rPr>
              <a:t>νομοθετικού πλαισίου</a:t>
            </a:r>
          </a:p>
        </p:txBody>
      </p:sp>
      <p:pic>
        <p:nvPicPr>
          <p:cNvPr id="469" name="::after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2934950" y="3875913"/>
            <a:ext cx="66229" cy="66229"/>
          </a:xfrm>
          <a:prstGeom prst="rect">
            <a:avLst/>
          </a:prstGeom>
        </p:spPr>
      </p:pic>
      <p:sp>
        <p:nvSpPr>
          <p:cNvPr id="470" name="Description of a primary heading-1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100685" y="4406074"/>
            <a:ext cx="4458652" cy="6762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Ορισμός διαδικασιών για </a:t>
            </a:r>
            <a:r>
              <a:rPr lang="en-US" sz="1800" b="1" dirty="0">
                <a:solidFill>
                  <a:srgbClr val="FFFFFF"/>
                </a:solidFill>
                <a:latin typeface="IBM Plex Sans" panose="00000700000000000000" pitchFamily="2" charset="0"/>
              </a:rPr>
              <a:t>πιστοποίηση και εγκατάσταση</a:t>
            </a:r>
            <a:r>
              <a:rPr lang="en-US" sz="1800" dirty="0">
                <a:solidFill>
                  <a:srgbClr val="FFFFFF"/>
                </a:solidFill>
                <a:latin typeface="IBM Plex Sans" panose="00000700000000000000" pitchFamily="2" charset="0"/>
              </a:rPr>
              <a:t> των alcohol interlocks</a:t>
            </a:r>
          </a:p>
        </p:txBody>
      </p:sp>
      <p:pic>
        <p:nvPicPr>
          <p:cNvPr id="471" name="::after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2934950" y="4538662"/>
            <a:ext cx="66229" cy="66229"/>
          </a:xfrm>
          <a:prstGeom prst="rect">
            <a:avLst/>
          </a:prstGeom>
        </p:spPr>
      </p:pic>
      <p:sp>
        <p:nvSpPr>
          <p:cNvPr id="472" name="Description of a primary heading-1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3100685" y="5068919"/>
            <a:ext cx="4458652" cy="6762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Αποτελεσματική </a:t>
            </a:r>
            <a:r>
              <a:rPr lang="en-US" sz="1800" b="1" dirty="0">
                <a:solidFill>
                  <a:srgbClr val="FFFFFF"/>
                </a:solidFill>
                <a:latin typeface="IBM Plex Sans" panose="00000700000000000000" pitchFamily="2" charset="0"/>
              </a:rPr>
              <a:t>συνεργασία με τα αρμόδια Υπουργεία</a:t>
            </a:r>
            <a:r>
              <a:rPr lang="en-US" sz="1800" dirty="0">
                <a:solidFill>
                  <a:srgbClr val="FFFFFF"/>
                </a:solidFill>
                <a:latin typeface="IBM Plex Sans" panose="00000700000000000000" pitchFamily="2" charset="0"/>
              </a:rPr>
              <a:t> για ομαλή υλοποίηση</a:t>
            </a:r>
          </a:p>
        </p:txBody>
      </p:sp>
      <p:pic>
        <p:nvPicPr>
          <p:cNvPr id="473" name="::after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</a:blip>
          <a:stretch/>
        </p:blipFill>
        <p:spPr>
          <a:xfrm>
            <a:off x="12934950" y="5201507"/>
            <a:ext cx="66229" cy="66229"/>
          </a:xfrm>
          <a:prstGeom prst="rect">
            <a:avLst/>
          </a:prstGeom>
        </p:spPr>
      </p:pic>
      <p:sp>
        <p:nvSpPr>
          <p:cNvPr id="474" name="Title 3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3629978"/>
            <a:ext cx="5481638" cy="22002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Η Πρόκληση των «Alcohol Interlocks» στην Αστυνομία</a:t>
            </a:r>
          </a:p>
        </p:txBody>
      </p:sp>
      <p:sp>
        <p:nvSpPr>
          <p:cNvPr id="475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5943600"/>
            <a:ext cx="5481638" cy="666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Πρόληψη και Εφαρμογή με Πλήρη Εγγύηση Συμμόρφωσης</a:t>
            </a:r>
          </a:p>
        </p:txBody>
      </p:sp>
      <p:pic>
        <p:nvPicPr>
          <p:cNvPr id="22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p14="http://schemas.microsoft.com/office/powerpoint/2010/main" val="364804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79" name="b7898fef-c4dc-4eab-acd6-63441caaac7b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80" name="Primary Heading-0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5867400" y="2675382"/>
            <a:ext cx="6548438" cy="7524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Συνεργασία με Υπουργείο Υποδομών &amp; Μεταφορών: Ενσωμάτωση νέων τεχνολογιών στον Κ.Ο.Κ.</a:t>
            </a:r>
          </a:p>
        </p:txBody>
      </p:sp>
      <p:sp>
        <p:nvSpPr>
          <p:cNvPr id="481" name="Primary Heading-1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5867400" y="3950113"/>
            <a:ext cx="6548438" cy="7524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Συνεργασία με Υπουργείο Υγείας: Κοινές καμπάνιες ευαισθητοποίησης για τις συνέπειες του αλκοόλ</a:t>
            </a:r>
          </a:p>
        </p:txBody>
      </p:sp>
      <p:sp>
        <p:nvSpPr>
          <p:cNvPr id="482" name="Primary Heading-2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5867400" y="5224844"/>
            <a:ext cx="6548438" cy="11239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Συνεργασία με Ι.Ο.ΑΣ. &amp; ETSC: Αντληση τεχνογνωσίας, δεδομένων και καλών πρακτικών από Ελλάδα και Ευρώπη</a:t>
            </a:r>
          </a:p>
        </p:txBody>
      </p:sp>
      <p:sp>
        <p:nvSpPr>
          <p:cNvPr id="483" name="Primary Heading-3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5867400" y="6870287"/>
            <a:ext cx="6548438" cy="7524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Κάλεσμα: Ενίσχυση της διαλειτουργικότητας όλων των φορέων για έναν κοινό σκοπό</a:t>
            </a:r>
          </a:p>
        </p:txBody>
      </p:sp>
      <p:sp>
        <p:nvSpPr>
          <p:cNvPr id="484" name="Title 3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4000500"/>
            <a:ext cx="4338638" cy="147637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Συνέργειες &amp; Επόμενα Βήματα</a:t>
            </a:r>
          </a:p>
        </p:txBody>
      </p:sp>
      <p:pic>
        <p:nvPicPr>
          <p:cNvPr id="485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0" y="9123959"/>
            <a:ext cx="1333310" cy="1163041"/>
          </a:xfrm>
          <a:prstGeom prst="rect">
            <a:avLst/>
          </a:prstGeom>
        </p:spPr>
      </p:pic>
      <p:pic>
        <p:nvPicPr>
          <p:cNvPr id="486" name="Rect">
            <a:extLst>
              <a:ext uri="{FF2B5EF4-FFF2-40B4-BE49-F238E27FC236}">
                <a16:creationId xmlns="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</a:blip>
          <a:stretch/>
        </p:blipFill>
        <p:spPr>
          <a:xfrm>
            <a:off x="0" y="8747819"/>
            <a:ext cx="947738" cy="1539181"/>
          </a:xfrm>
          <a:prstGeom prst="rect">
            <a:avLst/>
          </a:prstGeom>
        </p:spPr>
      </p:pic>
      <p:sp>
        <p:nvSpPr>
          <p:cNvPr id="48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762000" y="5562600"/>
            <a:ext cx="4338638" cy="66675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Ο κοινός δρόμος προς την επιτυχία μέσω συνεργασιών και συντονισμένης δράσης</a:t>
            </a:r>
          </a:p>
        </p:txBody>
      </p:sp>
      <p:pic>
        <p:nvPicPr>
          <p:cNvPr id="12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p14="http://schemas.microsoft.com/office/powerpoint/2010/main" val="3648047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91" name="imageNode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alphaModFix/>
          </a:blip>
          <a:stretch/>
        </p:blipFill>
        <p:spPr>
          <a:xfrm>
            <a:off x="762000" y="4057650"/>
            <a:ext cx="2857500" cy="3810000"/>
          </a:xfrm>
          <a:prstGeom prst="rect">
            <a:avLst/>
          </a:prstGeom>
        </p:spPr>
      </p:pic>
      <p:pic>
        <p:nvPicPr>
          <p:cNvPr id="492" name="iconNode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</a:blip>
          <a:stretch/>
        </p:blipFill>
        <p:spPr>
          <a:xfrm>
            <a:off x="3924300" y="4057650"/>
            <a:ext cx="381000" cy="381000"/>
          </a:xfrm>
          <a:prstGeom prst="rect">
            <a:avLst/>
          </a:prstGeom>
        </p:spPr>
      </p:pic>
      <p:sp>
        <p:nvSpPr>
          <p:cNvPr id="493" name="Inspiring quote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3924300" y="4629150"/>
            <a:ext cx="8643938" cy="14954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919"/>
              </a:lnSpc>
            </a:pPr>
            <a:r>
              <a:rPr lang="en-US" sz="21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Κάθε έλεγχος που κάνουμε, κάθε παράβαση που βεβαιώνουμε, είναι μια προσπάθεια να μην υπάρξει ένα ακόμη θύμα στην άσφαλτο. Η δέσμευσή μας για την προστασία της ανθρώπινης ζωής είναι αδιαπραγμάτευτη.</a:t>
            </a:r>
          </a:p>
        </p:txBody>
      </p:sp>
      <p:sp>
        <p:nvSpPr>
          <p:cNvPr id="494" name="Author name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3924300" y="7042594"/>
            <a:ext cx="4005262" cy="5048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700" spc="-27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Σωτήριος ΚΑΛΤΑΜΠΑΝΗΣ</a:t>
            </a:r>
          </a:p>
        </p:txBody>
      </p:sp>
      <p:sp>
        <p:nvSpPr>
          <p:cNvPr id="495" name="Author designation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3924300" y="7536275"/>
            <a:ext cx="4005262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Ταξίαρχος</a:t>
            </a:r>
          </a:p>
        </p:txBody>
      </p:sp>
      <p:pic>
        <p:nvPicPr>
          <p:cNvPr id="496" name="iconNode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39BB54E1-44BD-46AC-9957-8EB7BB95D938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212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5956566" y="4877752"/>
            <a:ext cx="274225" cy="274225"/>
          </a:xfrm>
          <a:prstGeom prst="rect">
            <a:avLst/>
          </a:prstGeom>
        </p:spPr>
      </p:pic>
      <p:sp>
        <p:nvSpPr>
          <p:cNvPr id="497" name="Primary Heading-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992100" y="4867275"/>
            <a:ext cx="2843212" cy="304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lang="en-US" sz="15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Ευχαριστώ για την προσοχή σας.</a:t>
            </a:r>
          </a:p>
        </p:txBody>
      </p:sp>
      <p:pic>
        <p:nvPicPr>
          <p:cNvPr id="498" name="iconNode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13" cstate="print">
            <a:alphaModFix/>
            <a:extLst>
              <a:ext uri="{AFFF01B8-A7BB-4F95-A883-36BAF666526C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215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5956566" y="5844540"/>
            <a:ext cx="274225" cy="274225"/>
          </a:xfrm>
          <a:prstGeom prst="rect">
            <a:avLst/>
          </a:prstGeom>
        </p:spPr>
      </p:pic>
      <p:sp>
        <p:nvSpPr>
          <p:cNvPr id="499" name="Primary Heading-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992100" y="5391150"/>
            <a:ext cx="2843212" cy="1190625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lang="en-US" sz="15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Σωτήριος ΚΑΛΤΑΜΠΑΝΗΣ</a:t>
            </a:r>
            <a:r>
              <a:rPr lang="en-US" sz="1500" dirty="0">
                <a:solidFill>
                  <a:srgbClr val="FFFFFF"/>
                </a:solidFill>
                <a:latin typeface="IBM Plex Sans" panose="00000700000000000000" pitchFamily="2" charset="0"/>
              </a:rPr>
              <a:t>ΤαξίαρχοςΔΙΕΥΘΥΝΣΗ ΤΡΟΧΑΙΑΣ ΑΤΤΙΚΗΣΔΙΕΥΘΥΝΤΗΣ</a:t>
            </a:r>
          </a:p>
        </p:txBody>
      </p:sp>
      <p:pic>
        <p:nvPicPr>
          <p:cNvPr id="500" name="iconNode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16" cstate="print">
            <a:alphaModFix/>
            <a:extLst>
              <a:ext uri="{6C8F2B7A-E819-41F7-85FD-1D274DFF272B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Id218"/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5956566" y="6811328"/>
            <a:ext cx="274225" cy="274225"/>
          </a:xfrm>
          <a:prstGeom prst="rect">
            <a:avLst/>
          </a:prstGeom>
        </p:spPr>
      </p:pic>
      <p:sp>
        <p:nvSpPr>
          <p:cNvPr id="501" name="Primary Heading-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12992100" y="6800850"/>
            <a:ext cx="2843212" cy="3048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lang="en-US" sz="1500" dirty="0">
                <a:solidFill>
                  <a:srgbClr val="FFFFFF">
                    <a:alpha val="100000"/>
                  </a:srgbClr>
                </a:solidFill>
                <a:latin typeface="IBM Plex Sans" panose="00000700000000000000" pitchFamily="2" charset="0"/>
              </a:rPr>
              <a:t>Email: ypasptrox@astynomia.gr</a:t>
            </a:r>
          </a:p>
        </p:txBody>
      </p:sp>
      <p:sp>
        <p:nvSpPr>
          <p:cNvPr id="502" name="Title 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71550" y="729615"/>
            <a:ext cx="14397038" cy="7620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200" spc="-42" dirty="0">
                <a:solidFill>
                  <a:srgbClr val="FFFFFF">
                    <a:alpha val="100000"/>
                  </a:srgbClr>
                </a:solidFill>
                <a:latin typeface="Poppins Light" panose="00000700000000000000" pitchFamily="2" charset="0"/>
              </a:rPr>
              <a:t>Η Δέσμευσή Μας για την Προστασία της Ζωής</a:t>
            </a:r>
          </a:p>
        </p:txBody>
      </p:sp>
      <p:pic>
        <p:nvPicPr>
          <p:cNvPr id="503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19" cstate="print">
            <a:alphaModFix/>
          </a:blip>
          <a:stretch/>
        </p:blipFill>
        <p:spPr>
          <a:xfrm>
            <a:off x="15453417" y="0"/>
            <a:ext cx="2834581" cy="1256556"/>
          </a:xfrm>
          <a:prstGeom prst="rect">
            <a:avLst/>
          </a:prstGeom>
        </p:spPr>
      </p:pic>
      <p:pic>
        <p:nvPicPr>
          <p:cNvPr id="504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20" cstate="print">
            <a:alphaModFix/>
          </a:blip>
          <a:stretch/>
        </p:blipFill>
        <p:spPr>
          <a:xfrm>
            <a:off x="16479145" y="0"/>
            <a:ext cx="1808857" cy="1968550"/>
          </a:xfrm>
          <a:prstGeom prst="rect">
            <a:avLst/>
          </a:prstGeom>
        </p:spPr>
      </p:pic>
      <p:pic>
        <p:nvPicPr>
          <p:cNvPr id="505" name="Rect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8642F66-C0BB-4949-9A9C-024B120A5D52}"/>
              </a:ext>
            </a:extLst>
          </p:cNvPr>
          <p:cNvPicPr>
            <a:picLocks noChangeAspect="1"/>
          </p:cNvPicPr>
          <p:nvPr/>
        </p:nvPicPr>
        <p:blipFill rotWithShape="1">
          <a:blip r:embed="rId221" cstate="print">
            <a:alphaModFix/>
          </a:blip>
          <a:stretch/>
        </p:blipFill>
        <p:spPr>
          <a:xfrm>
            <a:off x="1398984" y="5239197"/>
            <a:ext cx="4124325" cy="5047803"/>
          </a:xfrm>
          <a:prstGeom prst="rect">
            <a:avLst/>
          </a:prstGeom>
        </p:spPr>
      </p:pic>
      <p:sp>
        <p:nvSpPr>
          <p:cNvPr id="506" name="Sub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111B4A49-B930-4A89-A1CD-6CA2B3D95AED}"/>
              </a:ext>
            </a:extLst>
          </p:cNvPr>
          <p:cNvSpPr txBox="1"/>
          <p:nvPr/>
        </p:nvSpPr>
        <p:spPr>
          <a:xfrm>
            <a:off x="971550" y="1600200"/>
            <a:ext cx="14397038" cy="342900"/>
          </a:xfrm>
          <a:prstGeom prst="rect">
            <a:avLst/>
          </a:prstGeom>
          <a:noFill/>
        </p:spPr>
        <p:txBody>
          <a:bodyPr vertOverflow="clip" horzOverflow="clip" wrap="square"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 dirty="0">
                <a:solidFill>
                  <a:srgbClr val="F1F1F1">
                    <a:alpha val="70000"/>
                  </a:srgbClr>
                </a:solidFill>
                <a:latin typeface="IBM Plex Sans" panose="00000700000000000000" pitchFamily="2" charset="0"/>
              </a:rPr>
              <a:t>Η αδιαπραγμάτευτη προσπάθειά μας για μηδενικά θύματα στην άσφαλτο</a:t>
            </a:r>
          </a:p>
        </p:txBody>
      </p:sp>
      <p:pic>
        <p:nvPicPr>
          <p:cNvPr id="19" name="Picture 4" descr="C:\Users\Admin\Downloads\Greek_police_logo.png"/>
          <p:cNvPicPr>
            <a:picLocks noChangeAspect="1" noChangeArrowheads="1"/>
          </p:cNvPicPr>
          <p:nvPr/>
        </p:nvPicPr>
        <p:blipFill>
          <a:blip r:embed="rId222" cstate="print"/>
          <a:srcRect/>
          <a:stretch>
            <a:fillRect/>
          </a:stretch>
        </p:blipFill>
        <p:spPr bwMode="auto">
          <a:xfrm>
            <a:off x="179512" y="188640"/>
            <a:ext cx="79375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a14="http://schemas.microsoft.com/office/drawing/2010/main" xmlns:p14="http://schemas.microsoft.com/office/powerpoint/2010/main" val="3648047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489</Words>
  <Application>Microsoft Office PowerPoint</Application>
  <PresentationFormat>Προσαρμογή</PresentationFormat>
  <Paragraphs>81</Paragraphs>
  <Slides>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6" baseType="lpstr">
      <vt:lpstr>Arial</vt:lpstr>
      <vt:lpstr>Poppins SemiBold</vt:lpstr>
      <vt:lpstr>IBM Plex Sans</vt:lpstr>
      <vt:lpstr>Poppins Light</vt:lpstr>
      <vt:lpstr>Calibri</vt:lpstr>
      <vt:lpstr>Calibri Light</vt:lpstr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Exporter Version: 2.6.0.0, docId: 23468260, orderId: 10017394</dc:title>
  <dc:creator>Presentations.AI Exporter</dc:creator>
  <cp:lastModifiedBy>258993</cp:lastModifiedBy>
  <cp:revision>3</cp:revision>
  <dcterms:created xsi:type="dcterms:W3CDTF">2025-10-31T12:04:37Z</dcterms:created>
  <dcterms:modified xsi:type="dcterms:W3CDTF">2025-10-31T12:51:30Z</dcterms:modified>
</cp:coreProperties>
</file>