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2"/>
  </p:notesMasterIdLst>
  <p:handoutMasterIdLst>
    <p:handoutMasterId r:id="rId13"/>
  </p:handoutMasterIdLst>
  <p:sldIdLst>
    <p:sldId id="267" r:id="rId2"/>
    <p:sldId id="257" r:id="rId3"/>
    <p:sldId id="831" r:id="rId4"/>
    <p:sldId id="293" r:id="rId5"/>
    <p:sldId id="295" r:id="rId6"/>
    <p:sldId id="296" r:id="rId7"/>
    <p:sldId id="823" r:id="rId8"/>
    <p:sldId id="828" r:id="rId9"/>
    <p:sldId id="830" r:id="rId10"/>
    <p:sldId id="28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D88"/>
    <a:srgbClr val="257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7474" autoAdjust="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60" y="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CD15655-2B46-CFD7-20CD-C11F6F1E6F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6AD11E1-FA00-18F6-7E01-9DFE63A30C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41CD133-15F0-4157-E671-A5322394FE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2830A-219E-45DD-963B-3C6AFF459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063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EAAC5-9B15-4FCE-8558-6ADEBE4C778B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737F5-3825-469B-9CB8-9A3EC76CF8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894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21406-6D3B-0BF7-98F1-2DD509F04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2D53C18-1917-1F45-766A-03128C4E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9E36D44-123E-705B-961D-000F16E7A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C34D4F1-EC25-212F-2889-613ED56F9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737F5-3825-469B-9CB8-9A3EC76CF8B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8637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0D5FD-5FAE-BC41-40C5-353017EDE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282D950-9C4D-42A8-6492-35F46152D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76C4476-334A-3408-8074-C77B8D73E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8AE568-ECC7-53A0-BFAB-25D7A889B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737F5-3825-469B-9CB8-9A3EC76CF8B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2171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2734-236F-1417-CD4E-123CDEEF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43609BB-811A-FED8-9F0A-96E72F9A4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33029A7-5889-5FCB-781F-DEEBEB4FC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ADA9A6C-BD02-DB16-15BD-BE5B17CD3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737F5-3825-469B-9CB8-9A3EC76CF8B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569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48FBEA8-7B27-A1A6-A7AB-29522B9181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4" y="2592463"/>
            <a:ext cx="12191166" cy="1673074"/>
          </a:xfrm>
          <a:prstGeom prst="rect">
            <a:avLst/>
          </a:prstGeom>
        </p:spPr>
      </p:pic>
      <p:sp>
        <p:nvSpPr>
          <p:cNvPr id="6" name="Zástupný text 5">
            <a:extLst>
              <a:ext uri="{FF2B5EF4-FFF2-40B4-BE49-F238E27FC236}">
                <a16:creationId xmlns:a16="http://schemas.microsoft.com/office/drawing/2014/main" id="{7364BE9B-4A1B-02E7-3954-2CBB376A0C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57" y="4446322"/>
            <a:ext cx="5904953" cy="211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257DC0"/>
                </a:solidFill>
              </a:defRPr>
            </a:lvl1pPr>
          </a:lstStyle>
          <a:p>
            <a:r>
              <a:rPr lang="cs-CZ" sz="4400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Centrum dopravního výzkumu, v. v. i.</a:t>
            </a:r>
          </a:p>
          <a:p>
            <a:r>
              <a:rPr lang="cs-CZ" dirty="0"/>
              <a:t>datum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26731DD0-4B9E-9C3F-7DB6-1E5151550C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834" y="2732957"/>
            <a:ext cx="12192000" cy="769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Název prezentace</a:t>
            </a:r>
          </a:p>
        </p:txBody>
      </p:sp>
      <p:sp>
        <p:nvSpPr>
          <p:cNvPr id="13" name="Zástupný text 12">
            <a:extLst>
              <a:ext uri="{FF2B5EF4-FFF2-40B4-BE49-F238E27FC236}">
                <a16:creationId xmlns:a16="http://schemas.microsoft.com/office/drawing/2014/main" id="{2A8D96C9-B0B0-DF64-3EE9-79924B774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588" y="3643313"/>
            <a:ext cx="12192001" cy="4556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Podnázev prezentace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B8E3032C-700E-2D9B-73E1-F31D0FBF5F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5041" y="171071"/>
            <a:ext cx="2870092" cy="919696"/>
          </a:xfrm>
          <a:prstGeom prst="rect">
            <a:avLst/>
          </a:prstGeom>
        </p:spPr>
      </p:pic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8571B4FE-FA4E-B80A-97AF-D7627D4681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5842" y="0"/>
            <a:ext cx="2282566" cy="16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4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593D7A95-5EB8-72D9-8538-574C2A7EC2ED}"/>
              </a:ext>
            </a:extLst>
          </p:cNvPr>
          <p:cNvSpPr/>
          <p:nvPr userDrawn="1"/>
        </p:nvSpPr>
        <p:spPr>
          <a:xfrm>
            <a:off x="-1588" y="2381250"/>
            <a:ext cx="12193588" cy="1924050"/>
          </a:xfrm>
          <a:prstGeom prst="rect">
            <a:avLst/>
          </a:prstGeom>
          <a:solidFill>
            <a:srgbClr val="0D4D88"/>
          </a:solidFill>
          <a:ln>
            <a:solidFill>
              <a:srgbClr val="0D4D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7364BE9B-4A1B-02E7-3954-2CBB376A0C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957" y="4446322"/>
            <a:ext cx="5904953" cy="211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257DC0"/>
                </a:solidFill>
              </a:defRPr>
            </a:lvl1pPr>
          </a:lstStyle>
          <a:p>
            <a:r>
              <a:rPr lang="cs-CZ" sz="4400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Centrum dopravního výzkumu, v. v. i.</a:t>
            </a:r>
          </a:p>
          <a:p>
            <a:r>
              <a:rPr lang="cs-CZ" dirty="0"/>
              <a:t>datum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26731DD0-4B9E-9C3F-7DB6-1E5151550C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834" y="2732957"/>
            <a:ext cx="12192000" cy="769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Název prezentace</a:t>
            </a:r>
          </a:p>
        </p:txBody>
      </p:sp>
      <p:sp>
        <p:nvSpPr>
          <p:cNvPr id="13" name="Zástupný text 12">
            <a:extLst>
              <a:ext uri="{FF2B5EF4-FFF2-40B4-BE49-F238E27FC236}">
                <a16:creationId xmlns:a16="http://schemas.microsoft.com/office/drawing/2014/main" id="{2A8D96C9-B0B0-DF64-3EE9-79924B774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588" y="3643313"/>
            <a:ext cx="12192001" cy="4556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Podnázev prezentace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706F31DA-24F0-F0AD-5AE6-C0729ECFC1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5041" y="171071"/>
            <a:ext cx="2870092" cy="919696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320E164C-AF0A-96B4-A9F1-5AB4B5804A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5842" y="0"/>
            <a:ext cx="2282566" cy="16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1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D693AA-7CD5-2FB2-D029-2D2965C75A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3584264"/>
            <a:ext cx="12193668" cy="4866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Podnázev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247AAC9-65E0-0C90-63F4-1DF3402BE2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97251"/>
            <a:ext cx="12192000" cy="813729"/>
          </a:xfrm>
          <a:prstGeom prst="rect">
            <a:avLst/>
          </a:prstGeom>
        </p:spPr>
        <p:txBody>
          <a:bodyPr/>
          <a:lstStyle>
            <a:lvl1pPr algn="ctr">
              <a:defRPr sz="5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112ADF2B-34AF-2422-5A3C-122DD62A73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840" y="4442982"/>
            <a:ext cx="5904953" cy="211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257DC0"/>
                </a:solidFill>
              </a:defRPr>
            </a:lvl1pPr>
          </a:lstStyle>
          <a:p>
            <a:r>
              <a:rPr lang="cs-CZ" sz="4400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Centrum dopravního výzkumu, v. v. i.</a:t>
            </a:r>
          </a:p>
          <a:p>
            <a:r>
              <a:rPr lang="cs-CZ" dirty="0"/>
              <a:t>datum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96264E71-1E31-9C3D-4D21-BF948F8ED8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5041" y="171071"/>
            <a:ext cx="2870092" cy="919696"/>
          </a:xfrm>
          <a:prstGeom prst="rect">
            <a:avLst/>
          </a:prstGeom>
        </p:spPr>
      </p:pic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7FE2114F-3894-8267-6457-9A6DB0897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5842" y="0"/>
            <a:ext cx="2282566" cy="16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bloha, exteriér&#10;&#10;Popis byl vytvořen automaticky">
            <a:extLst>
              <a:ext uri="{FF2B5EF4-FFF2-40B4-BE49-F238E27FC236}">
                <a16:creationId xmlns:a16="http://schemas.microsoft.com/office/drawing/2014/main" id="{0D92897E-9380-0A95-912A-AFCF0B517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Obrázek 9">
            <a:extLst>
              <a:ext uri="{FF2B5EF4-FFF2-40B4-BE49-F238E27FC236}">
                <a16:creationId xmlns:a16="http://schemas.microsoft.com/office/drawing/2014/main" id="{DC88ED23-4780-487E-107D-F11BC5FB4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726" y="298280"/>
            <a:ext cx="2827279" cy="61040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A7C7D53-5C91-639C-441F-4D17DB114F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1740" y="298280"/>
            <a:ext cx="838207" cy="113001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83742E4-57BA-303B-509C-B01DDF704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" y="3061795"/>
            <a:ext cx="12191166" cy="750614"/>
          </a:xfrm>
          <a:prstGeom prst="rect">
            <a:avLst/>
          </a:prstGeom>
        </p:spPr>
        <p:txBody>
          <a:bodyPr anchor="b"/>
          <a:lstStyle>
            <a:lvl1pPr algn="ctr">
              <a:defRPr sz="5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A1A9366A-F4CD-F7EE-FEE1-003F62BE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726" y="4419277"/>
            <a:ext cx="4943600" cy="1905962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cs-CZ" sz="3200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Centrum dopravního výzkumu, v. v. i.</a:t>
            </a:r>
          </a:p>
          <a:p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66048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trom&#10;&#10;Popis byl vytvořen automaticky">
            <a:extLst>
              <a:ext uri="{FF2B5EF4-FFF2-40B4-BE49-F238E27FC236}">
                <a16:creationId xmlns:a16="http://schemas.microsoft.com/office/drawing/2014/main" id="{9EE63FE6-5BD6-315C-32E9-C0651840E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Obrázek 9">
            <a:extLst>
              <a:ext uri="{FF2B5EF4-FFF2-40B4-BE49-F238E27FC236}">
                <a16:creationId xmlns:a16="http://schemas.microsoft.com/office/drawing/2014/main" id="{DC88ED23-4780-487E-107D-F11BC5FB4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726" y="298280"/>
            <a:ext cx="2827279" cy="61040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A7C7D53-5C91-639C-441F-4D17DB114F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1740" y="298280"/>
            <a:ext cx="838207" cy="113001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83742E4-57BA-303B-509C-B01DDF704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" y="3061795"/>
            <a:ext cx="12191166" cy="750614"/>
          </a:xfrm>
          <a:prstGeom prst="rect">
            <a:avLst/>
          </a:prstGeom>
        </p:spPr>
        <p:txBody>
          <a:bodyPr anchor="b"/>
          <a:lstStyle>
            <a:lvl1pPr algn="ctr">
              <a:defRPr sz="5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cs-CZ" dirty="0"/>
              <a:t>Centrum dopravního výzkumu, v. v. i.</a:t>
            </a:r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A1A9366A-F4CD-F7EE-FEE1-003F62BE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726" y="4419277"/>
            <a:ext cx="4943600" cy="1905962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cs-CZ" sz="3200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Centrum dopravního výzkumu, v. v. i.</a:t>
            </a:r>
          </a:p>
          <a:p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2208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 descr="Obsah obrázku exteriér, tráva, obloha, vlak&#10;&#10;Popis byl vytvořen automaticky">
            <a:extLst>
              <a:ext uri="{FF2B5EF4-FFF2-40B4-BE49-F238E27FC236}">
                <a16:creationId xmlns:a16="http://schemas.microsoft.com/office/drawing/2014/main" id="{344A638C-B697-13B6-4456-FD21B77F5D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2B56AA66-2C59-3FC1-0D56-24DD815019A5}"/>
              </a:ext>
            </a:extLst>
          </p:cNvPr>
          <p:cNvSpPr txBox="1">
            <a:spLocks/>
          </p:cNvSpPr>
          <p:nvPr userDrawn="1"/>
        </p:nvSpPr>
        <p:spPr>
          <a:xfrm>
            <a:off x="834" y="1264800"/>
            <a:ext cx="12191166" cy="750614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 dirty="0">
                <a:solidFill>
                  <a:srgbClr val="0D4D88"/>
                </a:solidFill>
              </a:rPr>
              <a:t>Nadpis prezentace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2663E689-F5E3-4820-DB2C-AFA0C0C7C2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5041" y="171071"/>
            <a:ext cx="2870092" cy="919696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F4014609-1490-B7D0-56D8-37805907F0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5842" y="0"/>
            <a:ext cx="2282566" cy="16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6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C5E1FFAF-F424-4EFC-3CDF-8CB5878E2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F8FDEB8-330C-B141-0F6E-9C08B7CBB8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6972" y="1182688"/>
            <a:ext cx="11146878" cy="3979862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rgbClr val="0D4D88"/>
                </a:solidFill>
              </a:defRPr>
            </a:lvl1pPr>
            <a:lvl2pPr>
              <a:defRPr b="1">
                <a:solidFill>
                  <a:srgbClr val="257DC0"/>
                </a:solidFill>
              </a:defRPr>
            </a:lvl2pPr>
            <a:lvl3pPr>
              <a:defRPr b="1">
                <a:solidFill>
                  <a:srgbClr val="0D4D88"/>
                </a:solidFill>
              </a:defRPr>
            </a:lvl3pPr>
            <a:lvl4pPr>
              <a:defRPr b="1"/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EA740735-7D3F-2AB1-88A5-0E12D4ED2C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6972" y="318083"/>
            <a:ext cx="2039676" cy="65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5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FDD57BDC-1BED-1F16-D67A-462AAD1ACB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3426" y="2533544"/>
            <a:ext cx="2667000" cy="2743200"/>
          </a:xfrm>
          <a:prstGeom prst="rect">
            <a:avLst/>
          </a:prstGeom>
        </p:spPr>
      </p:pic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63BF9331-96C6-89D6-A042-165742750B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8671" y="2550796"/>
            <a:ext cx="2667000" cy="2743200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8D8AAC1E-E400-0679-D1ED-766255879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1169" y="2550796"/>
            <a:ext cx="2667000" cy="2743200"/>
          </a:xfrm>
          <a:prstGeom prst="rect">
            <a:avLst/>
          </a:prstGeom>
        </p:spPr>
      </p:pic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072C7AC5-A057-3C7F-314E-434234DBC3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53666" y="2542170"/>
            <a:ext cx="2667000" cy="2743200"/>
          </a:xfrm>
          <a:prstGeom prst="rect">
            <a:avLst/>
          </a:prstGeom>
        </p:spPr>
      </p:pic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08DB1DAB-C3E6-3848-CFBB-56AD7F4BA0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7538" y="2550796"/>
            <a:ext cx="2667000" cy="2743200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404DDC33-FDEF-C2D4-7C43-00AE70122F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569C3CF-633A-85C9-2F25-273E8B23D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40125" y="1820863"/>
            <a:ext cx="5186363" cy="552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00" b="1">
                <a:solidFill>
                  <a:srgbClr val="0D4D88"/>
                </a:solidFill>
              </a:defRPr>
            </a:lvl1pPr>
          </a:lstStyle>
          <a:p>
            <a:pPr lvl="0"/>
            <a:r>
              <a:rPr lang="cs-CZ" dirty="0"/>
              <a:t>NAŠE PORTFOLIO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50D18742-F3B6-FDFB-D18E-19EC371D0F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6972" y="318083"/>
            <a:ext cx="2039676" cy="65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4BAF1B-D196-A487-9EE4-82208B11EF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804" y="992188"/>
            <a:ext cx="3932237" cy="487292"/>
          </a:xfrm>
          <a:prstGeom prst="rect">
            <a:avLst/>
          </a:prstGeom>
        </p:spPr>
        <p:txBody>
          <a:bodyPr/>
          <a:lstStyle>
            <a:lvl1pPr marL="228600" indent="-228600" algn="l">
              <a:buFont typeface="Wingdings" panose="05000000000000000000" pitchFamily="2" charset="2"/>
              <a:buChar char="§"/>
              <a:defRPr sz="3400" b="1">
                <a:solidFill>
                  <a:srgbClr val="0D4D88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="1">
                <a:solidFill>
                  <a:srgbClr val="257DC0"/>
                </a:solidFill>
              </a:defRPr>
            </a:lvl2pPr>
            <a:lvl3pPr>
              <a:defRPr sz="2400" b="1">
                <a:solidFill>
                  <a:schemeClr val="tx1"/>
                </a:solidFill>
              </a:defRPr>
            </a:lvl3pPr>
            <a:lvl4pPr>
              <a:defRPr sz="18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3FB6F19-57E7-5B35-4CA3-9172A60400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52804" y="1980343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spcAft>
                <a:spcPts val="0"/>
              </a:spcAft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accusantium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doloremque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laudantium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totam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aperiam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eaque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quae</a:t>
            </a:r>
            <a:r>
              <a:rPr lang="cs-CZ" dirty="0">
                <a:latin typeface="Calibri"/>
                <a:ea typeface="Open Sans"/>
                <a:cs typeface="Open Sans"/>
              </a:rPr>
              <a:t> ab </a:t>
            </a:r>
            <a:r>
              <a:rPr lang="cs-CZ" dirty="0" err="1">
                <a:latin typeface="Calibri"/>
                <a:ea typeface="Open Sans"/>
                <a:cs typeface="Open Sans"/>
              </a:rPr>
              <a:t>illo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inventore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veritatis</a:t>
            </a:r>
            <a:r>
              <a:rPr lang="cs-CZ" dirty="0">
                <a:latin typeface="Calibri"/>
                <a:ea typeface="Open Sans"/>
                <a:cs typeface="Open Sans"/>
              </a:rPr>
              <a:t> et quasi </a:t>
            </a:r>
            <a:r>
              <a:rPr lang="cs-CZ" dirty="0" err="1">
                <a:latin typeface="Calibri"/>
                <a:ea typeface="Open Sans"/>
                <a:cs typeface="Open Sans"/>
              </a:rPr>
              <a:t>architecto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beatae</a:t>
            </a:r>
            <a:r>
              <a:rPr lang="cs-CZ" dirty="0">
                <a:latin typeface="Calibri"/>
                <a:ea typeface="Open Sans"/>
                <a:cs typeface="Open Sans"/>
              </a:rPr>
              <a:t> vitae </a:t>
            </a:r>
            <a:r>
              <a:rPr lang="cs-CZ" dirty="0" err="1">
                <a:latin typeface="Calibri"/>
                <a:ea typeface="Open Sans"/>
                <a:cs typeface="Open Sans"/>
              </a:rPr>
              <a:t>dicta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sunt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explicabo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libero</a:t>
            </a:r>
            <a:r>
              <a:rPr lang="cs-CZ" sz="1800" dirty="0">
                <a:latin typeface="Calibri"/>
                <a:ea typeface="Open Sans"/>
                <a:cs typeface="Open Sans"/>
              </a:rPr>
              <a:t>.</a:t>
            </a:r>
            <a:endParaRPr lang="cs-CZ" sz="1800" dirty="0">
              <a:latin typeface="Calibri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CC58497-D670-7AB2-AD93-1F9EA80450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55FE4B42-74FC-EE92-F34D-D8F66DC877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86399" y="992188"/>
            <a:ext cx="6408738" cy="4884737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3181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4BAF1B-D196-A487-9EE4-82208B11EF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804" y="992188"/>
            <a:ext cx="3932237" cy="487292"/>
          </a:xfrm>
          <a:prstGeom prst="rect">
            <a:avLst/>
          </a:prstGeom>
        </p:spPr>
        <p:txBody>
          <a:bodyPr/>
          <a:lstStyle>
            <a:lvl1pPr marL="228600" indent="-228600" algn="l">
              <a:buFont typeface="Wingdings" panose="05000000000000000000" pitchFamily="2" charset="2"/>
              <a:buChar char="§"/>
              <a:defRPr sz="3400" b="1">
                <a:solidFill>
                  <a:srgbClr val="0D4D88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="1">
                <a:solidFill>
                  <a:srgbClr val="257DC0"/>
                </a:solidFill>
              </a:defRPr>
            </a:lvl2pPr>
            <a:lvl3pPr>
              <a:defRPr sz="2400" b="1">
                <a:solidFill>
                  <a:schemeClr val="tx1"/>
                </a:solidFill>
              </a:defRPr>
            </a:lvl3pPr>
            <a:lvl4pPr>
              <a:defRPr sz="18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3FB6F19-57E7-5B35-4CA3-9172A60400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52804" y="1980343"/>
            <a:ext cx="7276796" cy="3811588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spcAft>
                <a:spcPts val="0"/>
              </a:spcAft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sz="1800" dirty="0">
                <a:latin typeface="Calibri"/>
                <a:ea typeface="Open Sans"/>
                <a:cs typeface="Open San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accusantium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doloremque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laudantium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totam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aperiam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eaque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quae</a:t>
            </a:r>
            <a:r>
              <a:rPr lang="cs-CZ" dirty="0">
                <a:latin typeface="Calibri"/>
                <a:ea typeface="Open Sans"/>
                <a:cs typeface="Open Sans"/>
              </a:rPr>
              <a:t> ab </a:t>
            </a:r>
            <a:r>
              <a:rPr lang="cs-CZ" dirty="0" err="1">
                <a:latin typeface="Calibri"/>
                <a:ea typeface="Open Sans"/>
                <a:cs typeface="Open Sans"/>
              </a:rPr>
              <a:t>illo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inventore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veritatis</a:t>
            </a:r>
            <a:r>
              <a:rPr lang="cs-CZ" dirty="0">
                <a:latin typeface="Calibri"/>
                <a:ea typeface="Open Sans"/>
                <a:cs typeface="Open Sans"/>
              </a:rPr>
              <a:t> et quasi </a:t>
            </a:r>
            <a:r>
              <a:rPr lang="cs-CZ" dirty="0" err="1">
                <a:latin typeface="Calibri"/>
                <a:ea typeface="Open Sans"/>
                <a:cs typeface="Open Sans"/>
              </a:rPr>
              <a:t>architecto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beatae</a:t>
            </a:r>
            <a:r>
              <a:rPr lang="cs-CZ" dirty="0">
                <a:latin typeface="Calibri"/>
                <a:ea typeface="Open Sans"/>
                <a:cs typeface="Open Sans"/>
              </a:rPr>
              <a:t> vitae </a:t>
            </a:r>
            <a:r>
              <a:rPr lang="cs-CZ" dirty="0" err="1">
                <a:latin typeface="Calibri"/>
                <a:ea typeface="Open Sans"/>
                <a:cs typeface="Open Sans"/>
              </a:rPr>
              <a:t>dicta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sunt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explicabo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libero</a:t>
            </a:r>
            <a:r>
              <a:rPr lang="cs-CZ" sz="1200" dirty="0">
                <a:latin typeface="Calibri"/>
                <a:ea typeface="Open Sans"/>
                <a:cs typeface="Open Sans"/>
              </a:rPr>
              <a:t>.</a:t>
            </a:r>
            <a:endParaRPr lang="cs-CZ" sz="1200" dirty="0">
              <a:latin typeface="Calibri"/>
              <a:ea typeface="Open Sans" pitchFamily="34" charset="0"/>
              <a:cs typeface="Open Sans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endParaRPr lang="cs-CZ" sz="1800" dirty="0">
              <a:latin typeface="Calibri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1FB9DC00-657C-910E-3014-31C17824B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B5726736-8B08-3DDA-B57D-5A1E091EA1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34497" y="1987495"/>
            <a:ext cx="3050682" cy="169656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6">
            <a:extLst>
              <a:ext uri="{FF2B5EF4-FFF2-40B4-BE49-F238E27FC236}">
                <a16:creationId xmlns:a16="http://schemas.microsoft.com/office/drawing/2014/main" id="{E75CF772-6880-8457-81BD-0B0560EFAB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34497" y="4020208"/>
            <a:ext cx="3050682" cy="17753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02279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4BAF1B-D196-A487-9EE4-82208B11EF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804" y="992188"/>
            <a:ext cx="3932237" cy="487292"/>
          </a:xfrm>
          <a:prstGeom prst="rect">
            <a:avLst/>
          </a:prstGeom>
        </p:spPr>
        <p:txBody>
          <a:bodyPr/>
          <a:lstStyle>
            <a:lvl1pPr marL="228600" indent="-228600" algn="l">
              <a:buFont typeface="Wingdings" panose="05000000000000000000" pitchFamily="2" charset="2"/>
              <a:buChar char="§"/>
              <a:defRPr sz="3400" b="1">
                <a:solidFill>
                  <a:srgbClr val="0D4D88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="1">
                <a:solidFill>
                  <a:srgbClr val="257DC0"/>
                </a:solidFill>
              </a:defRPr>
            </a:lvl2pPr>
            <a:lvl3pPr>
              <a:defRPr sz="2400" b="1">
                <a:solidFill>
                  <a:schemeClr val="tx1"/>
                </a:solidFill>
              </a:defRPr>
            </a:lvl3pPr>
            <a:lvl4pPr>
              <a:defRPr sz="18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3FB6F19-57E7-5B35-4CA3-9172A60400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52804" y="1980343"/>
            <a:ext cx="10197796" cy="3811588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spcAft>
                <a:spcPts val="0"/>
              </a:spcAft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sz="1800" dirty="0">
                <a:latin typeface="Calibri"/>
                <a:ea typeface="Open Sans"/>
                <a:cs typeface="Open San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accusantium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doloremque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laudantium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totam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aperiam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eaque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quae</a:t>
            </a:r>
            <a:r>
              <a:rPr lang="cs-CZ" dirty="0">
                <a:latin typeface="Calibri"/>
                <a:ea typeface="Open Sans"/>
                <a:cs typeface="Open Sans"/>
              </a:rPr>
              <a:t> ab </a:t>
            </a:r>
            <a:r>
              <a:rPr lang="cs-CZ" dirty="0" err="1">
                <a:latin typeface="Calibri"/>
                <a:ea typeface="Open Sans"/>
                <a:cs typeface="Open Sans"/>
              </a:rPr>
              <a:t>illo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inventore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veritatis</a:t>
            </a:r>
            <a:r>
              <a:rPr lang="cs-CZ" dirty="0">
                <a:latin typeface="Calibri"/>
                <a:ea typeface="Open Sans"/>
                <a:cs typeface="Open Sans"/>
              </a:rPr>
              <a:t> et quasi </a:t>
            </a:r>
            <a:r>
              <a:rPr lang="cs-CZ" dirty="0" err="1">
                <a:latin typeface="Calibri"/>
                <a:ea typeface="Open Sans"/>
                <a:cs typeface="Open Sans"/>
              </a:rPr>
              <a:t>architecto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beatae</a:t>
            </a:r>
            <a:r>
              <a:rPr lang="cs-CZ" dirty="0">
                <a:latin typeface="Calibri"/>
                <a:ea typeface="Open Sans"/>
                <a:cs typeface="Open Sans"/>
              </a:rPr>
              <a:t> vitae </a:t>
            </a:r>
            <a:r>
              <a:rPr lang="cs-CZ" dirty="0" err="1">
                <a:latin typeface="Calibri"/>
                <a:ea typeface="Open Sans"/>
                <a:cs typeface="Open Sans"/>
              </a:rPr>
              <a:t>dicta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sunt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explicabo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libero</a:t>
            </a:r>
            <a:r>
              <a:rPr lang="cs-CZ" sz="1200" dirty="0">
                <a:latin typeface="Calibri"/>
                <a:ea typeface="Open Sans"/>
                <a:cs typeface="Open Sans"/>
              </a:rPr>
              <a:t>.</a:t>
            </a:r>
            <a:endParaRPr lang="cs-CZ" sz="1200" dirty="0">
              <a:latin typeface="Calibri"/>
              <a:ea typeface="Open Sans" pitchFamily="34" charset="0"/>
              <a:cs typeface="Open Sans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endParaRPr lang="cs-CZ" sz="1800" dirty="0">
              <a:latin typeface="Calibri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1FB9DC00-657C-910E-3014-31C17824B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9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2">
            <a:extLst>
              <a:ext uri="{FF2B5EF4-FFF2-40B4-BE49-F238E27FC236}">
                <a16:creationId xmlns:a16="http://schemas.microsoft.com/office/drawing/2014/main" id="{1BB7B392-92BF-647A-42F4-7AC54EE67445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395660" y="618162"/>
            <a:ext cx="5398088" cy="2810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Zástupný symbol obrázku 2">
            <a:extLst>
              <a:ext uri="{FF2B5EF4-FFF2-40B4-BE49-F238E27FC236}">
                <a16:creationId xmlns:a16="http://schemas.microsoft.com/office/drawing/2014/main" id="{5402986D-85CA-ADF4-83ED-6E3D6DEBE5B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395660" y="3562439"/>
            <a:ext cx="2596301" cy="2523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2">
            <a:extLst>
              <a:ext uri="{FF2B5EF4-FFF2-40B4-BE49-F238E27FC236}">
                <a16:creationId xmlns:a16="http://schemas.microsoft.com/office/drawing/2014/main" id="{6BD79412-7CDF-70D0-413A-5D42F6C4765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121434" y="3562439"/>
            <a:ext cx="2672314" cy="2523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696BD717-56D5-54A5-D987-11CB98D286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75FA9964-F5F3-4E1F-32BD-E2A5FA8A1C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8252" y="618162"/>
            <a:ext cx="5398088" cy="487292"/>
          </a:xfrm>
          <a:prstGeom prst="rect">
            <a:avLst/>
          </a:prstGeom>
        </p:spPr>
        <p:txBody>
          <a:bodyPr/>
          <a:lstStyle>
            <a:lvl1pPr marL="228600" indent="-228600" algn="l">
              <a:buFont typeface="Wingdings" panose="05000000000000000000" pitchFamily="2" charset="2"/>
              <a:buChar char="§"/>
              <a:defRPr sz="3400" b="1">
                <a:solidFill>
                  <a:srgbClr val="0D4D88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="1">
                <a:solidFill>
                  <a:srgbClr val="257DC0"/>
                </a:solidFill>
              </a:defRPr>
            </a:lvl2pPr>
            <a:lvl3pPr>
              <a:defRPr sz="2400" b="1">
                <a:solidFill>
                  <a:schemeClr val="tx1"/>
                </a:solidFill>
              </a:defRPr>
            </a:lvl3pPr>
            <a:lvl4pPr>
              <a:defRPr sz="18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3" name="Zástupný text 3">
            <a:extLst>
              <a:ext uri="{FF2B5EF4-FFF2-40B4-BE49-F238E27FC236}">
                <a16:creationId xmlns:a16="http://schemas.microsoft.com/office/drawing/2014/main" id="{188551DB-AD31-3697-18C5-8143263D972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8252" y="1316108"/>
            <a:ext cx="5398088" cy="4769615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spcAft>
                <a:spcPts val="0"/>
              </a:spcAft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sz="1800" dirty="0">
                <a:latin typeface="Calibri"/>
                <a:ea typeface="Open Sans"/>
                <a:cs typeface="Open San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, sem in </a:t>
            </a:r>
            <a:r>
              <a:rPr lang="cs-CZ" dirty="0" err="1">
                <a:latin typeface="Calibri"/>
                <a:ea typeface="Open Sans"/>
                <a:cs typeface="Open Sans"/>
              </a:rPr>
              <a:t>pharetra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perspiciatis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unde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omnis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iste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natus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error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voluptatem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accusantium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doloremque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laudantium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totam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aperiam</a:t>
            </a:r>
            <a:r>
              <a:rPr lang="cs-CZ" dirty="0">
                <a:latin typeface="Calibri"/>
                <a:ea typeface="Open Sans"/>
                <a:cs typeface="Open Sans"/>
              </a:rPr>
              <a:t>, </a:t>
            </a:r>
            <a:r>
              <a:rPr lang="cs-CZ" dirty="0" err="1">
                <a:latin typeface="Calibri"/>
                <a:ea typeface="Open Sans"/>
                <a:cs typeface="Open Sans"/>
              </a:rPr>
              <a:t>eaque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quae</a:t>
            </a:r>
            <a:r>
              <a:rPr lang="cs-CZ" dirty="0">
                <a:latin typeface="Calibri"/>
                <a:ea typeface="Open Sans"/>
                <a:cs typeface="Open Sans"/>
              </a:rPr>
              <a:t> ab </a:t>
            </a:r>
            <a:r>
              <a:rPr lang="cs-CZ" dirty="0" err="1">
                <a:latin typeface="Calibri"/>
                <a:ea typeface="Open Sans"/>
                <a:cs typeface="Open Sans"/>
              </a:rPr>
              <a:t>illo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inventore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veritatis</a:t>
            </a:r>
            <a:r>
              <a:rPr lang="cs-CZ" dirty="0">
                <a:latin typeface="Calibri"/>
                <a:ea typeface="Open Sans"/>
                <a:cs typeface="Open Sans"/>
              </a:rPr>
              <a:t> et quasi </a:t>
            </a:r>
            <a:r>
              <a:rPr lang="cs-CZ" dirty="0" err="1">
                <a:latin typeface="Calibri"/>
                <a:ea typeface="Open Sans"/>
                <a:cs typeface="Open Sans"/>
              </a:rPr>
              <a:t>architecto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beatae</a:t>
            </a:r>
            <a:r>
              <a:rPr lang="cs-CZ" dirty="0">
                <a:latin typeface="Calibri"/>
                <a:ea typeface="Open Sans"/>
                <a:cs typeface="Open Sans"/>
              </a:rPr>
              <a:t> vitae </a:t>
            </a:r>
            <a:r>
              <a:rPr lang="cs-CZ" dirty="0" err="1">
                <a:latin typeface="Calibri"/>
                <a:ea typeface="Open Sans"/>
                <a:cs typeface="Open Sans"/>
              </a:rPr>
              <a:t>dicta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sunt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explicabo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libero</a:t>
            </a:r>
            <a:r>
              <a:rPr lang="cs-CZ" sz="1200" dirty="0">
                <a:latin typeface="Calibri"/>
                <a:ea typeface="Open Sans"/>
                <a:cs typeface="Open Sans"/>
              </a:rPr>
              <a:t>.</a:t>
            </a:r>
            <a:endParaRPr lang="cs-CZ" sz="1200" dirty="0">
              <a:latin typeface="Calibri"/>
              <a:ea typeface="Open Sans" pitchFamily="34" charset="0"/>
              <a:cs typeface="Open Sans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ipsum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dolor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sit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amet,consectetuer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adipiscing</a:t>
            </a:r>
            <a:r>
              <a:rPr lang="cs-CZ" dirty="0">
                <a:latin typeface="Calibri"/>
                <a:ea typeface="Open Sans"/>
                <a:cs typeface="Open Sans"/>
              </a:rPr>
              <a:t> elit.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lorem</a:t>
            </a:r>
            <a:r>
              <a:rPr lang="cs-CZ" dirty="0">
                <a:latin typeface="Calibri"/>
                <a:ea typeface="Open Sans"/>
                <a:cs typeface="Open Sans"/>
              </a:rPr>
              <a:t>. Vestibulum </a:t>
            </a:r>
            <a:r>
              <a:rPr lang="cs-CZ" dirty="0" err="1">
                <a:latin typeface="Calibri"/>
                <a:ea typeface="Open Sans"/>
                <a:cs typeface="Open Sans"/>
              </a:rPr>
              <a:t>fermentum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tortor</a:t>
            </a:r>
            <a:r>
              <a:rPr lang="cs-CZ" dirty="0">
                <a:latin typeface="Calibri"/>
                <a:ea typeface="Open Sans"/>
                <a:cs typeface="Open Sans"/>
              </a:rPr>
              <a:t> id mi. </a:t>
            </a:r>
            <a:r>
              <a:rPr lang="cs-CZ" dirty="0" err="1">
                <a:latin typeface="Calibri"/>
                <a:ea typeface="Open Sans"/>
                <a:cs typeface="Open Sans"/>
              </a:rPr>
              <a:t>Integer</a:t>
            </a:r>
            <a:r>
              <a:rPr lang="cs-CZ" dirty="0">
                <a:latin typeface="Calibri"/>
                <a:ea typeface="Open Sans"/>
                <a:cs typeface="Open Sans"/>
              </a:rPr>
              <a:t> </a:t>
            </a:r>
            <a:r>
              <a:rPr lang="cs-CZ" dirty="0" err="1">
                <a:latin typeface="Calibri"/>
                <a:ea typeface="Open Sans"/>
                <a:cs typeface="Open Sans"/>
              </a:rPr>
              <a:t>lacinia</a:t>
            </a:r>
            <a:r>
              <a:rPr lang="cs-CZ" dirty="0">
                <a:latin typeface="Calibri"/>
                <a:ea typeface="Open Sans"/>
                <a:cs typeface="Open Sans"/>
              </a:rPr>
              <a:t>. </a:t>
            </a:r>
            <a:r>
              <a:rPr lang="cs-CZ" dirty="0" err="1">
                <a:latin typeface="Calibri"/>
                <a:ea typeface="Open Sans"/>
                <a:cs typeface="Open Sans"/>
              </a:rPr>
              <a:t>Maecenas</a:t>
            </a:r>
            <a:endParaRPr lang="cs-CZ" sz="1800" dirty="0">
              <a:latin typeface="Calibri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690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05086450-E5CD-1629-1E63-2CFEEAE3E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D254244E-EE4F-F60E-B75A-7FB7522387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63892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061247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A086BDB-C628-72B3-532B-F1284013F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58867" y="6638925"/>
            <a:ext cx="1230930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7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4BAF1B-D196-A487-9EE4-82208B11EF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754" y="2604539"/>
            <a:ext cx="5444072" cy="487292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3400" b="1">
                <a:solidFill>
                  <a:srgbClr val="0D4D88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="1">
                <a:solidFill>
                  <a:srgbClr val="257DC0"/>
                </a:solidFill>
              </a:defRPr>
            </a:lvl2pPr>
            <a:lvl3pPr>
              <a:defRPr sz="2400" b="1">
                <a:solidFill>
                  <a:schemeClr val="tx1"/>
                </a:solidFill>
              </a:defRPr>
            </a:lvl3pPr>
            <a:lvl4pPr>
              <a:defRPr sz="18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Děkuji vám za pozornost.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3FB6F19-57E7-5B35-4CA3-9172A60400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35754" y="3383451"/>
            <a:ext cx="3932237" cy="951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 u="none">
                <a:solidFill>
                  <a:srgbClr val="257DC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spcAft>
                <a:spcPts val="0"/>
              </a:spcAft>
              <a:defRPr/>
            </a:pPr>
            <a:r>
              <a:rPr lang="cs-CZ" dirty="0">
                <a:latin typeface="Calibri"/>
                <a:ea typeface="Open Sans"/>
                <a:cs typeface="Open Sans"/>
              </a:rPr>
              <a:t>Jméno Příjmení</a:t>
            </a:r>
          </a:p>
          <a:p>
            <a:pPr>
              <a:spcAft>
                <a:spcPts val="0"/>
              </a:spcAft>
              <a:defRPr/>
            </a:pPr>
            <a:r>
              <a:rPr lang="cs-CZ" dirty="0">
                <a:latin typeface="Calibri"/>
                <a:ea typeface="Open Sans"/>
                <a:cs typeface="Open Sans"/>
              </a:rPr>
              <a:t>email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23B90A65-378E-4E5F-EDF1-BB5998CEB3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7056" y="6638925"/>
            <a:ext cx="12339262" cy="219075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7D656139-175C-6F25-8FA5-5D389A801E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1759" y="656072"/>
            <a:ext cx="3406345" cy="728264"/>
          </a:xfrm>
          <a:prstGeom prst="rect">
            <a:avLst/>
          </a:prstGeom>
        </p:spPr>
      </p:pic>
      <p:sp>
        <p:nvSpPr>
          <p:cNvPr id="15" name="TextBox 12">
            <a:extLst>
              <a:ext uri="{FF2B5EF4-FFF2-40B4-BE49-F238E27FC236}">
                <a16:creationId xmlns:a16="http://schemas.microsoft.com/office/drawing/2014/main" id="{842B35D2-EB16-0C5C-57A6-C8D5D492887B}"/>
              </a:ext>
            </a:extLst>
          </p:cNvPr>
          <p:cNvSpPr txBox="1"/>
          <p:nvPr userDrawn="1"/>
        </p:nvSpPr>
        <p:spPr>
          <a:xfrm>
            <a:off x="535754" y="4530202"/>
            <a:ext cx="448281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cs-CZ" sz="1800" dirty="0">
                <a:latin typeface="Calibri"/>
                <a:ea typeface="Open Sans"/>
                <a:cs typeface="Calibri"/>
              </a:rPr>
              <a:t>telefon: +420 541 641 711</a:t>
            </a:r>
          </a:p>
          <a:p>
            <a:pPr>
              <a:spcAft>
                <a:spcPts val="0"/>
              </a:spcAft>
              <a:defRPr/>
            </a:pPr>
            <a:r>
              <a:rPr lang="cs-CZ" sz="1800" dirty="0">
                <a:latin typeface="Calibri"/>
                <a:ea typeface="Open Sans"/>
                <a:cs typeface="Calibri"/>
              </a:rPr>
              <a:t>Centrum dopravního výzkumu, v. v. i.</a:t>
            </a:r>
          </a:p>
          <a:p>
            <a:pPr>
              <a:spcAft>
                <a:spcPts val="0"/>
              </a:spcAft>
              <a:defRPr/>
            </a:pPr>
            <a:r>
              <a:rPr lang="cs-CZ" sz="1800" dirty="0">
                <a:latin typeface="Calibri"/>
                <a:ea typeface="Open Sans"/>
                <a:cs typeface="Calibri"/>
              </a:rPr>
              <a:t>Líšeňská 33a, 636 00 Brno</a:t>
            </a:r>
          </a:p>
          <a:p>
            <a:pPr>
              <a:spcAft>
                <a:spcPts val="0"/>
              </a:spcAft>
              <a:defRPr/>
            </a:pPr>
            <a:r>
              <a:rPr lang="cs-CZ" sz="1800" dirty="0">
                <a:latin typeface="Calibri"/>
                <a:ea typeface="Open Sans"/>
                <a:cs typeface="Calibri"/>
              </a:rPr>
              <a:t>cdv.gov.cz</a:t>
            </a:r>
          </a:p>
        </p:txBody>
      </p:sp>
    </p:spTree>
    <p:extLst>
      <p:ext uri="{BB962C8B-B14F-4D97-AF65-F5344CB8AC3E}">
        <p14:creationId xmlns:p14="http://schemas.microsoft.com/office/powerpoint/2010/main" val="4813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29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99" r:id="rId2"/>
    <p:sldLayoutId id="2147483666" r:id="rId3"/>
    <p:sldLayoutId id="2147483667" r:id="rId4"/>
    <p:sldLayoutId id="2147483701" r:id="rId5"/>
    <p:sldLayoutId id="2147483685" r:id="rId6"/>
    <p:sldLayoutId id="2147483688" r:id="rId7"/>
    <p:sldLayoutId id="2147483695" r:id="rId8"/>
    <p:sldLayoutId id="2147483672" r:id="rId9"/>
    <p:sldLayoutId id="2147483689" r:id="rId10"/>
    <p:sldLayoutId id="2147483702" r:id="rId11"/>
    <p:sldLayoutId id="2147483691" r:id="rId12"/>
    <p:sldLayoutId id="2147483679" r:id="rId13"/>
    <p:sldLayoutId id="2147483696" r:id="rId14"/>
    <p:sldLayoutId id="214748369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one/article?id=10.1371/journal.pone.0232222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9DADF735-2ED7-9428-BB8C-81506050C0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824" y="4437696"/>
            <a:ext cx="5904953" cy="233404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Pavel Řezáč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Veronika Kurečková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Jindřich Frič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Karel Pospíšil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cs-CZ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Centrum dopravního výzkumu, v. v. i.</a:t>
            </a:r>
          </a:p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9A9E2DF-4712-640B-8578-FBE5C7545C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Možnosti práce s řidiči  (Terapeutické programy pro řidiče)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374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F6B46F2-C8EF-49C4-EBDF-105A3FC0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639750" cy="48729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Vliv alkoholu na rozhodovací funkce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EADEF6D-AC50-6EAC-BD2A-724E3D963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586108"/>
            <a:ext cx="12192000" cy="6013867"/>
          </a:xfrm>
        </p:spPr>
        <p:txBody>
          <a:bodyPr lIns="91440" tIns="45720" rIns="91440" bIns="45720" anchor="t"/>
          <a:lstStyle/>
          <a:p>
            <a:pPr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U alkoholu prokazatelná rizika, zvýšená pravděpodobnost dopravní nehody.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cs-CZ" altLang="cs-CZ" sz="2800" dirty="0"/>
              <a:t> 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Již malé dávky alkoholu (0.3 g/kg) </a:t>
            </a:r>
            <a:r>
              <a:rPr lang="cs-CZ" altLang="cs-CZ" sz="2800" b="1" dirty="0"/>
              <a:t>mají vliv na prožívání, emocionalitu a snížení sociálních zábran</a:t>
            </a:r>
            <a:r>
              <a:rPr lang="cs-CZ" altLang="cs-CZ" sz="2800" dirty="0"/>
              <a:t>. Vliv zaznamenáváme rovněž na </a:t>
            </a:r>
            <a:r>
              <a:rPr lang="cs-CZ" altLang="cs-CZ" sz="2800" b="1" dirty="0"/>
              <a:t>kognitivní, motorické a vizuální funkce</a:t>
            </a:r>
            <a:r>
              <a:rPr lang="cs-CZ" altLang="cs-CZ" sz="2800" dirty="0"/>
              <a:t>. Zejména se </a:t>
            </a:r>
            <a:r>
              <a:rPr lang="cs-CZ" altLang="cs-CZ" sz="2800" b="1" dirty="0"/>
              <a:t>snižuje schopnost dělit pozornost</a:t>
            </a:r>
            <a:r>
              <a:rPr lang="cs-CZ" altLang="cs-CZ" sz="2800" dirty="0"/>
              <a:t> a snižuje se bdělost. 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  <a:buNone/>
            </a:pPr>
            <a:endParaRPr lang="cs-CZ" altLang="cs-CZ" sz="2800" dirty="0"/>
          </a:p>
          <a:p>
            <a:pPr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0,2 až 0,5 g/kg: prokazatelné zhoršení schopnosti řídit, přibývá tendence riskovat, roste nepřiměřená sebedůvěra, zhoršuje se schopnost rozeznat pohybující se světla a odhadnout vzdálenosti, řidič si neuvědomuje svůj stav a naopak </a:t>
            </a:r>
            <a:r>
              <a:rPr lang="cs-CZ" altLang="cs-CZ" sz="2800" b="1" dirty="0"/>
              <a:t>má sklon se přeceňovat a riskovat.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563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27758-1371-8BE2-F487-186C25758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6A33AED-5B36-C91C-1158-843895F1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639750" cy="48729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Alkohol v číslech (MIMO DOPRAVNÍ SEKTOR)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E2C32DF-3E65-FBF0-DE1C-1A9C6BF35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586108"/>
            <a:ext cx="12192000" cy="6013867"/>
          </a:xfrm>
        </p:spPr>
        <p:txBody>
          <a:bodyPr lIns="91440" tIns="45720" rIns="91440" bIns="45720" anchor="t"/>
          <a:lstStyle/>
          <a:p>
            <a:endParaRPr lang="cs-CZ" b="1" dirty="0"/>
          </a:p>
          <a:p>
            <a:pPr algn="just"/>
            <a:r>
              <a:rPr lang="cs-CZ" sz="2800" b="1" dirty="0"/>
              <a:t>Rizikově pije přibližně 1,6 milionu Čechů </a:t>
            </a:r>
            <a:r>
              <a:rPr lang="cs-CZ" sz="2800" dirty="0"/>
              <a:t>(uvádí se také 15–18 % dospělých obyvatel ČR spadá do kategorie rizikového pití). </a:t>
            </a:r>
          </a:p>
          <a:p>
            <a:pPr algn="just"/>
            <a:r>
              <a:rPr lang="cs-CZ" sz="2800" dirty="0"/>
              <a:t>Zhruba </a:t>
            </a:r>
            <a:r>
              <a:rPr lang="cs-CZ" sz="2800" b="1" dirty="0"/>
              <a:t>11 % dospělých splňuje kritéria poruchy spojené se závislostí na alkoholu</a:t>
            </a:r>
            <a:r>
              <a:rPr lang="cs-CZ" sz="2800" dirty="0"/>
              <a:t>. </a:t>
            </a:r>
          </a:p>
          <a:p>
            <a:pPr algn="just"/>
            <a:r>
              <a:rPr lang="cs-CZ" sz="2800" dirty="0"/>
              <a:t>Odborné odhady uvádějí, že v Česku lze s konzumací alkoholu spojit </a:t>
            </a:r>
            <a:r>
              <a:rPr lang="cs-CZ" sz="2800" b="1" dirty="0"/>
              <a:t>6 000 až 7 000 úmrtí každý rok</a:t>
            </a:r>
            <a:r>
              <a:rPr lang="cs-CZ" sz="2800" dirty="0"/>
              <a:t>. </a:t>
            </a:r>
          </a:p>
          <a:p>
            <a:pPr algn="just"/>
            <a:r>
              <a:rPr lang="cs-CZ" sz="2800" dirty="0"/>
              <a:t>Ekonomické škody v souvislosti s rizikovou konzumací alkoholu přesahuje </a:t>
            </a:r>
            <a:r>
              <a:rPr lang="cs-CZ" sz="2800" b="1" dirty="0"/>
              <a:t>50 miliard korun ročně</a:t>
            </a:r>
            <a:r>
              <a:rPr lang="cs-CZ" sz="2800" dirty="0"/>
              <a:t>. </a:t>
            </a:r>
          </a:p>
          <a:p>
            <a:pPr algn="just"/>
            <a:r>
              <a:rPr lang="cs-CZ" sz="2800" b="1" dirty="0"/>
              <a:t>Češi patří dlouhodobě mezi největší konzumenty alkoholu v Evropě.</a:t>
            </a:r>
          </a:p>
          <a:p>
            <a:pPr algn="just"/>
            <a:r>
              <a:rPr lang="cs-CZ" sz="2800" dirty="0"/>
              <a:t>Téměř polovina veškerého čistého alkoholu zkonzumovaného v ČR připadá na pivo. </a:t>
            </a:r>
          </a:p>
          <a:p>
            <a:pPr marL="0" indent="0">
              <a:spcBef>
                <a:spcPct val="20000"/>
              </a:spcBef>
              <a:buNone/>
            </a:pPr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8427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9E79A-C30F-E093-6511-811F081C0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2D861B6-3643-5462-45D4-28C2E77FD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81"/>
            <a:ext cx="6344289" cy="48729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Dopad alkoholu na rozum 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BE721D3-B112-B489-251A-175EC0EE2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35139"/>
            <a:ext cx="9911665" cy="597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6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EF3ED-22F6-3133-66CD-D2B4E1C1D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CA7579-1216-B972-3101-55259E1B3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970610" cy="936201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Vztah mezi relativním rizikem těžkého zranění a řízením pod vlivem alkoholu (s ohledem na věk)  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B8006D6-A5A7-5E2B-0421-0C50B7C90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9" b="8416"/>
          <a:stretch>
            <a:fillRect/>
          </a:stretch>
        </p:blipFill>
        <p:spPr bwMode="auto">
          <a:xfrm>
            <a:off x="0" y="936201"/>
            <a:ext cx="9168231" cy="559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01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6E72D-0794-6559-DF62-1A5AAD216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A396C63-24E2-50BB-13A6-C4136C261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48729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Mýty v souvislosti s alkoholem (z praxe) – terapeutické programy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EA386B6-26DB-021A-5FFB-59E9AAB63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292"/>
            <a:ext cx="9802593" cy="603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25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7D807-08C5-02DB-6993-8A4F63DD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A74D3A4-02C8-91D6-D205-61CE10AB7916}"/>
              </a:ext>
            </a:extLst>
          </p:cNvPr>
          <p:cNvSpPr txBox="1"/>
          <p:nvPr/>
        </p:nvSpPr>
        <p:spPr>
          <a:xfrm>
            <a:off x="40794" y="0"/>
            <a:ext cx="12151206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cs-CZ" sz="3400" b="1" dirty="0">
                <a:solidFill>
                  <a:srgbClr val="0D4D88"/>
                </a:solidFill>
              </a:rPr>
              <a:t>TERAPEUTICKÉ PROGRAMY PRO ŘIDIČE 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9A8D559-1EA5-4AC6-559B-3AD457BCD613}"/>
              </a:ext>
            </a:extLst>
          </p:cNvPr>
          <p:cNvSpPr/>
          <p:nvPr/>
        </p:nvSpPr>
        <p:spPr>
          <a:xfrm>
            <a:off x="0" y="739738"/>
            <a:ext cx="12192000" cy="61555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endParaRPr lang="cs-CZ" cap="all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>
              <a:defRPr/>
            </a:pPr>
            <a:r>
              <a:rPr lang="cs-CZ" sz="2000" b="1" cap="all" dirty="0">
                <a:solidFill>
                  <a:schemeClr val="tx1">
                    <a:lumMod val="85000"/>
                    <a:lumOff val="15000"/>
                  </a:schemeClr>
                </a:solidFill>
                <a:ea typeface="Calibri"/>
                <a:cs typeface="Calibri"/>
              </a:rPr>
              <a:t>Jedná se o skupinové terapeutické programy, které mají za cíl snižovat recidivu problémového chování na silnicích. Jedná se o 5 setkání po 4 hodinách. </a:t>
            </a:r>
          </a:p>
          <a:p>
            <a:pPr>
              <a:defRPr/>
            </a:pPr>
            <a:endParaRPr lang="cs-CZ" sz="2000" cap="all" dirty="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Calibri"/>
            </a:endParaRPr>
          </a:p>
          <a:p>
            <a:pPr algn="ctr">
              <a:defRPr/>
            </a:pPr>
            <a:r>
              <a:rPr lang="cs-CZ" sz="2000" b="1" cap="all" dirty="0">
                <a:solidFill>
                  <a:schemeClr val="tx1">
                    <a:lumMod val="85000"/>
                    <a:lumOff val="15000"/>
                  </a:schemeClr>
                </a:solidFill>
                <a:ea typeface="Calibri"/>
                <a:cs typeface="Calibri"/>
              </a:rPr>
              <a:t>Zavedeny Novelizací zákona č. 361/2000 Sb. o silničním provozu jako nová povinnost zejména pro řidiče, jimž bylo odebráno řidičské oprávnění. </a:t>
            </a:r>
          </a:p>
          <a:p>
            <a:pPr>
              <a:defRPr/>
            </a:pPr>
            <a:endParaRPr lang="cs-CZ" sz="2000" b="1" cap="all" dirty="0">
              <a:solidFill>
                <a:schemeClr val="accent6"/>
              </a:solidFill>
              <a:ea typeface="Calibri"/>
              <a:cs typeface="Arial"/>
            </a:endParaRPr>
          </a:p>
          <a:p>
            <a:pPr>
              <a:defRPr/>
            </a:pPr>
            <a:endParaRPr lang="cs-CZ" sz="2000" b="1" cap="all" dirty="0">
              <a:solidFill>
                <a:schemeClr val="accent6"/>
              </a:solidFill>
              <a:ea typeface="Calibri"/>
              <a:cs typeface="Arial"/>
            </a:endParaRPr>
          </a:p>
          <a:p>
            <a:pPr>
              <a:defRPr/>
            </a:pPr>
            <a:r>
              <a:rPr lang="cs-CZ" sz="2000" b="1" cap="all" dirty="0">
                <a:solidFill>
                  <a:srgbClr val="FF0000"/>
                </a:solidFill>
                <a:ea typeface="Calibri"/>
                <a:cs typeface="Arial"/>
              </a:rPr>
              <a:t>Pro koho je program určený: </a:t>
            </a:r>
            <a:endParaRPr lang="cs-CZ" sz="20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Zákaz činnosti spočívající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v zákazu řízení motorových vozidel na dobu nejméně 18 měsíců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vztahuje se i na situace v rámci podmíněného zastavení trestního stíhání nebo podmíněného odložení návrhu na potrestání, kdy se dotyčná osoba zaváže, že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po dobu nejméně 18 měsíců 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nebude řídit motorová vozidla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Uložení správního trestu zákazu činnosti za přestupek podle § 125c odst. 1 písm. d) (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odmítnutí podrobit se testu na OPL či alkohol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Bylo-li státním zástupcem nebo soudem uloženo jeho absolvování podle zvláštního právního předpisu.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  <a:ea typeface="Calibri"/>
              <a:cs typeface="Arial" charset="0"/>
            </a:endParaRPr>
          </a:p>
          <a:p>
            <a:pPr eaLnBrk="1" hangingPunct="1">
              <a:defRPr/>
            </a:pPr>
            <a:endParaRPr lang="cs-CZ" dirty="0">
              <a:solidFill>
                <a:schemeClr val="tx1">
                  <a:lumMod val="85000"/>
                  <a:lumOff val="15000"/>
                </a:schemeClr>
              </a:solidFill>
              <a:cs typeface="Arial" charset="0"/>
            </a:endParaRPr>
          </a:p>
          <a:p>
            <a:pPr eaLnBrk="1" hangingPunct="1">
              <a:defRPr/>
            </a:pPr>
            <a:endParaRPr lang="cs-CZ" dirty="0">
              <a:solidFill>
                <a:schemeClr val="tx1">
                  <a:lumMod val="85000"/>
                  <a:lumOff val="1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75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F7B7-6C94-6B3D-4A69-6F433F60E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7014F7A-C50B-E945-A07D-25A8F43BD797}"/>
              </a:ext>
            </a:extLst>
          </p:cNvPr>
          <p:cNvSpPr txBox="1"/>
          <p:nvPr/>
        </p:nvSpPr>
        <p:spPr>
          <a:xfrm>
            <a:off x="40794" y="0"/>
            <a:ext cx="12151206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cs-CZ" sz="3400" b="1" dirty="0">
                <a:solidFill>
                  <a:srgbClr val="0D4D88"/>
                </a:solidFill>
              </a:rPr>
              <a:t>TERAPEUTICKÉ PROGRAMY PRO ŘIDIČE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59E2CDA-D37C-87C5-9006-9980A665498A}"/>
              </a:ext>
            </a:extLst>
          </p:cNvPr>
          <p:cNvSpPr/>
          <p:nvPr/>
        </p:nvSpPr>
        <p:spPr>
          <a:xfrm>
            <a:off x="0" y="688368"/>
            <a:ext cx="12192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800" dirty="0">
                <a:solidFill>
                  <a:srgbClr val="000000"/>
                </a:solidFill>
                <a:latin typeface="Calibri" panose="020F0502020204030204" pitchFamily="34" charset="0"/>
              </a:rPr>
              <a:t>  </a:t>
            </a:r>
            <a:r>
              <a:rPr lang="cs-CZ" sz="2400" b="1" dirty="0">
                <a:solidFill>
                  <a:schemeClr val="accent6"/>
                </a:solidFill>
                <a:cs typeface="Arial" charset="0"/>
              </a:rPr>
              <a:t>EVALUACE EFEKTIVITY PROGRAMU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Více než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97% klientů je po absolvování kurzu spokojeno s účastí 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na programu. 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Změny postojů 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u klientů (před x po rehabilitaci). Uvědomění si důsledků svého chování.  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Pozitivní feedback ze strany lektorů a expertní komunity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. 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Schopnost naladění se na druhé,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empatie a prosociální vnímání 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se po absolvování signifikantně zlepšila. 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Nárůst prosociálního chování byl u nebezpečných řidičů vyšší než u kontrolní skupiny. </a:t>
            </a:r>
          </a:p>
          <a:p>
            <a:pPr marL="380990" indent="-380990" algn="just">
              <a:buFont typeface="Arial" panose="020B0604020202020204" pitchFamily="34" charset="0"/>
              <a:buChar char="•"/>
              <a:defRPr/>
            </a:pP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Existují signifikantní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rozdíly ve funkci předního </a:t>
            </a:r>
            <a:r>
              <a:rPr lang="cs-CZ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cingulárního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 kortexu, přední </a:t>
            </a:r>
            <a:r>
              <a:rPr lang="cs-CZ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insuly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 a mediálního </a:t>
            </a:r>
            <a:r>
              <a:rPr lang="cs-CZ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prefrontálního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 kortexu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 mezi delikventní a nedelikventní populací. </a:t>
            </a:r>
          </a:p>
          <a:p>
            <a:pPr marL="380990" indent="-380990" algn="just">
              <a:buFont typeface="Arial" panose="020B0604020202020204" pitchFamily="34" charset="0"/>
              <a:buChar char="•"/>
              <a:defRPr/>
            </a:pP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Funkce mozkových center 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zodpovědných za empatii u nebezpečných řidičů, kteří prošli programem pro řidiče, vykazovala v porovnání s bezpečnějšími řidiči, kteří programem neprošli,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signifikantně větší zlepšení</a:t>
            </a:r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. </a:t>
            </a:r>
            <a:r>
              <a:rPr lang="cs-CZ" sz="2000" dirty="0">
                <a:latin typeface="Calibri"/>
                <a:cs typeface="Calibri"/>
                <a:hlinkClick r:id="rId3"/>
              </a:rPr>
              <a:t>https://journals.plos.org/plosone/article?id=10.1371/journal.pone.0232222</a:t>
            </a:r>
            <a:endParaRPr lang="cs-CZ" sz="2000" dirty="0">
              <a:latin typeface="Calibri"/>
              <a:cs typeface="Calibri"/>
            </a:endParaRPr>
          </a:p>
          <a:p>
            <a:pPr marL="380990" indent="-380990" algn="just">
              <a:buFont typeface="Arial" panose="020B0604020202020204" pitchFamily="34" charset="0"/>
              <a:buChar char="•"/>
              <a:defRPr/>
            </a:pPr>
            <a:r>
              <a:rPr lang="cs-CZ" sz="2000" b="1" dirty="0">
                <a:latin typeface="Calibri"/>
                <a:cs typeface="Calibri"/>
              </a:rPr>
              <a:t>Celková efektivita v rámci ČR: více než 75% - měřeno po 24 měsících po ukončení programu. </a:t>
            </a:r>
            <a:endParaRPr lang="cs-CZ" sz="8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rtl="0" fontAlgn="base"/>
            <a:endParaRPr lang="cs-CZ" sz="10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fontAlgn="base"/>
            <a:r>
              <a:rPr lang="cs-CZ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4" name="Obrázek 5">
            <a:extLst>
              <a:ext uri="{FF2B5EF4-FFF2-40B4-BE49-F238E27FC236}">
                <a16:creationId xmlns:a16="http://schemas.microsoft.com/office/drawing/2014/main" id="{1BD2028E-C0A1-93A4-D8F4-0DC4F9824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181" y="4707467"/>
            <a:ext cx="4720167" cy="2150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3">
            <a:extLst>
              <a:ext uri="{FF2B5EF4-FFF2-40B4-BE49-F238E27FC236}">
                <a16:creationId xmlns:a16="http://schemas.microsoft.com/office/drawing/2014/main" id="{1BC6301E-4154-A90E-C835-066FE83CF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07467"/>
            <a:ext cx="2436283" cy="2150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4">
            <a:extLst>
              <a:ext uri="{FF2B5EF4-FFF2-40B4-BE49-F238E27FC236}">
                <a16:creationId xmlns:a16="http://schemas.microsoft.com/office/drawing/2014/main" id="{D39E902B-C4A9-0988-2386-59FE41E88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98" y="4703694"/>
            <a:ext cx="2499783" cy="2150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FFAD450-CB64-F0D1-E796-5AC6BB75DA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264" y="5350341"/>
            <a:ext cx="1977736" cy="12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18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F551F-9A90-690E-11D3-09B38DD95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1FDB4F3-3F27-913E-EDB5-429B129AC963}"/>
              </a:ext>
            </a:extLst>
          </p:cNvPr>
          <p:cNvSpPr txBox="1"/>
          <p:nvPr/>
        </p:nvSpPr>
        <p:spPr>
          <a:xfrm>
            <a:off x="0" y="0"/>
            <a:ext cx="11164378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buNone/>
            </a:pPr>
            <a:r>
              <a:rPr lang="cs-CZ" sz="3400" b="1" dirty="0">
                <a:solidFill>
                  <a:srgbClr val="0D4D88"/>
                </a:solidFill>
              </a:rPr>
              <a:t>TERAPEUTICKÉ PROGRAMY PRO ŘIDIČE – rozhovor 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CA4A867-EFC4-9DB5-78DB-6D17B9A9ADD3}"/>
              </a:ext>
            </a:extLst>
          </p:cNvPr>
          <p:cNvSpPr/>
          <p:nvPr/>
        </p:nvSpPr>
        <p:spPr>
          <a:xfrm>
            <a:off x="0" y="757845"/>
            <a:ext cx="12192000" cy="563231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000" b="1" dirty="0"/>
              <a:t>1)Jaké okolnosti předcházely tomu, že ses rozhodl řídit po požití alkoholu? </a:t>
            </a:r>
          </a:p>
          <a:p>
            <a:r>
              <a:rPr lang="cs-CZ" sz="2000" b="1" dirty="0"/>
              <a:t>2)Vnímal jsi v danou chvíli své jednání jako rizikové? </a:t>
            </a:r>
          </a:p>
          <a:p>
            <a:r>
              <a:rPr lang="cs-CZ" sz="2000" b="1" dirty="0"/>
              <a:t>3)Co si vybavuješ z průběhu nehody? </a:t>
            </a:r>
          </a:p>
          <a:p>
            <a:endParaRPr lang="cs-CZ" sz="2000" b="1" dirty="0"/>
          </a:p>
          <a:p>
            <a:r>
              <a:rPr lang="cs-CZ" sz="2000" b="1" dirty="0"/>
              <a:t>4)Jaká byla tvá bezprostřední reakce po nehodě? </a:t>
            </a:r>
          </a:p>
          <a:p>
            <a:r>
              <a:rPr lang="cs-CZ" sz="2000" b="1" dirty="0"/>
              <a:t>5)Co pro tebe bylo v prvních hodinách po nehodě nejtěžší? </a:t>
            </a:r>
          </a:p>
          <a:p>
            <a:r>
              <a:rPr lang="cs-CZ" sz="2000" b="1" dirty="0"/>
              <a:t>6)Došlo k nějakému kontaktu s oběťmi nebo jejich rodinami? </a:t>
            </a:r>
          </a:p>
          <a:p>
            <a:r>
              <a:rPr lang="cs-CZ" sz="2000" b="1" dirty="0"/>
              <a:t>7)Jaké právní následky pro tebe nehoda měla? </a:t>
            </a:r>
          </a:p>
          <a:p>
            <a:endParaRPr lang="cs-CZ" sz="2000" b="1" dirty="0"/>
          </a:p>
          <a:p>
            <a:r>
              <a:rPr lang="cs-CZ" sz="2000" b="1" dirty="0"/>
              <a:t>8)Jak událost ovlivnila tvůj osobní a profesní život? </a:t>
            </a:r>
          </a:p>
          <a:p>
            <a:r>
              <a:rPr lang="cs-CZ" sz="2000" b="1" dirty="0"/>
              <a:t>9)Jak reagovalo tvé okolí – rodina, přátelé, kolegové? </a:t>
            </a:r>
          </a:p>
          <a:p>
            <a:r>
              <a:rPr lang="cs-CZ" sz="2000" b="1" dirty="0"/>
              <a:t>10)Co bys chtěl vzkázat lidem, kteří byli tvým jednáním zasaženi? </a:t>
            </a:r>
          </a:p>
          <a:p>
            <a:r>
              <a:rPr lang="cs-CZ" sz="2000" b="1" dirty="0"/>
              <a:t>11)Jak se od té doby změnil tvůj vztah k alkoholu a řízení? </a:t>
            </a:r>
          </a:p>
          <a:p>
            <a:endParaRPr lang="cs-CZ" sz="2000" b="1" dirty="0"/>
          </a:p>
          <a:p>
            <a:r>
              <a:rPr lang="cs-CZ" sz="2000" b="1" dirty="0"/>
              <a:t>12)Jaká preventivní opatření považuješ za nejúčinnější? </a:t>
            </a:r>
          </a:p>
          <a:p>
            <a:r>
              <a:rPr lang="cs-CZ" sz="2000" b="1" dirty="0"/>
              <a:t>13)Co bys poradil lidem, kteří podceňují rizika řízení pod vlivem alkoholu? </a:t>
            </a:r>
          </a:p>
          <a:p>
            <a:r>
              <a:rPr lang="cs-CZ" sz="2000" b="1" dirty="0"/>
              <a:t>14)Co by podle tebe měla veřejnost lépe chápat o následcích řízení pod vlivem alkoholu? </a:t>
            </a:r>
          </a:p>
          <a:p>
            <a:r>
              <a:rPr lang="cs-CZ" sz="2000" b="1" dirty="0"/>
              <a:t>15)Jaký vzkaz bys chtěl předat mladým řidičům?</a:t>
            </a:r>
            <a:endParaRPr lang="cs-CZ" sz="2000" b="1" dirty="0">
              <a:solidFill>
                <a:schemeClr val="tx1">
                  <a:lumMod val="85000"/>
                  <a:lumOff val="1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988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041CB1-D382-06C3-DD38-D38415244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2803" y="1980343"/>
            <a:ext cx="9916479" cy="3816608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cs-CZ" altLang="cs-CZ" sz="3200" dirty="0">
              <a:solidFill>
                <a:srgbClr val="2A79BD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sz="3200" b="1" dirty="0">
                <a:solidFill>
                  <a:srgbClr val="0E4C85"/>
                </a:solidFill>
              </a:rPr>
              <a:t>Děkuji vám za pozornost.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2800" dirty="0">
              <a:solidFill>
                <a:srgbClr val="297DC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297DC1"/>
                </a:solidFill>
              </a:rPr>
              <a:t>Pavel Řezáč</a:t>
            </a:r>
          </a:p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cs-CZ" altLang="cs-CZ" sz="2000" dirty="0">
                <a:solidFill>
                  <a:srgbClr val="484C4C"/>
                </a:solidFill>
              </a:rPr>
              <a:t>pavel.rezac@cdv.gov.cz</a:t>
            </a:r>
            <a:r>
              <a:rPr lang="cs-CZ" altLang="cs-CZ" sz="2000" dirty="0">
                <a:solidFill>
                  <a:srgbClr val="51514F"/>
                </a:solidFill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2000" dirty="0">
                <a:solidFill>
                  <a:srgbClr val="484C4C"/>
                </a:solidFill>
              </a:rPr>
              <a:t>telefon: +420 541 641 397</a:t>
            </a:r>
          </a:p>
          <a:p>
            <a:pPr>
              <a:spcBef>
                <a:spcPct val="0"/>
              </a:spcBef>
              <a:buNone/>
            </a:pPr>
            <a:endParaRPr lang="cs-CZ" altLang="cs-CZ" dirty="0">
              <a:solidFill>
                <a:srgbClr val="484C4C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cs-CZ" altLang="cs-CZ" b="1" dirty="0">
              <a:solidFill>
                <a:srgbClr val="484C4C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sz="2400" b="1" dirty="0">
                <a:solidFill>
                  <a:srgbClr val="484C4C"/>
                </a:solidFill>
              </a:rPr>
              <a:t>Centrum dopravního výzkumu, v. v. i.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dirty="0">
                <a:solidFill>
                  <a:srgbClr val="484C4C"/>
                </a:solidFill>
              </a:rPr>
              <a:t>Líšeňská 33a, 636 00  Brno</a:t>
            </a:r>
          </a:p>
          <a:p>
            <a:pPr>
              <a:spcBef>
                <a:spcPct val="0"/>
              </a:spcBef>
              <a:buNone/>
            </a:pPr>
            <a:endParaRPr lang="cs-CZ" altLang="cs-CZ" dirty="0">
              <a:solidFill>
                <a:srgbClr val="484C4C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dirty="0">
                <a:solidFill>
                  <a:srgbClr val="484C4C"/>
                </a:solidFill>
              </a:rPr>
              <a:t>www.cdv.cz</a:t>
            </a:r>
          </a:p>
          <a:p>
            <a:pPr>
              <a:spcBef>
                <a:spcPct val="0"/>
              </a:spcBef>
              <a:buNone/>
            </a:pPr>
            <a:endParaRPr lang="cs-CZ" altLang="cs-CZ" dirty="0">
              <a:solidFill>
                <a:srgbClr val="484C4C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cs-CZ" altLang="cs-CZ" dirty="0">
              <a:solidFill>
                <a:srgbClr val="484C4C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cs-CZ" altLang="cs-CZ" dirty="0">
              <a:solidFill>
                <a:srgbClr val="484C4C"/>
              </a:solidFill>
            </a:endParaRP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8F9F0BB5-EF48-6565-6801-54A4304FE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529" y="972151"/>
            <a:ext cx="2022848" cy="62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31080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64F8F487-CAC1-4646-B3BB-6EF631BE4CE4}" vid="{222F73D2-0EE3-45FE-92C7-10FF86B2AB3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PPT_CZ</Template>
  <TotalTime>1690</TotalTime>
  <Words>821</Words>
  <Application>Microsoft Office PowerPoint</Application>
  <PresentationFormat>Širokoúhlá obrazovka</PresentationFormat>
  <Paragraphs>86</Paragraphs>
  <Slides>10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Denisa Frybertová</dc:creator>
  <cp:lastModifiedBy>Denisa Frybertová</cp:lastModifiedBy>
  <cp:revision>393</cp:revision>
  <dcterms:created xsi:type="dcterms:W3CDTF">2025-11-25T20:18:06Z</dcterms:created>
  <dcterms:modified xsi:type="dcterms:W3CDTF">2026-06-25T09:52:49Z</dcterms:modified>
</cp:coreProperties>
</file>