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77" r:id="rId2"/>
    <p:sldId id="259" r:id="rId3"/>
    <p:sldId id="281" r:id="rId4"/>
    <p:sldId id="261" r:id="rId5"/>
    <p:sldId id="279" r:id="rId6"/>
    <p:sldId id="280" r:id="rId7"/>
    <p:sldId id="283" r:id="rId8"/>
    <p:sldId id="258" r:id="rId9"/>
    <p:sldId id="260" r:id="rId10"/>
    <p:sldId id="282" r:id="rId11"/>
    <p:sldId id="262" r:id="rId12"/>
    <p:sldId id="270" r:id="rId13"/>
    <p:sldId id="271" r:id="rId14"/>
    <p:sldId id="268" r:id="rId15"/>
    <p:sldId id="272" r:id="rId16"/>
    <p:sldId id="284" r:id="rId17"/>
    <p:sldId id="285" r:id="rId18"/>
    <p:sldId id="273" r:id="rId19"/>
    <p:sldId id="274" r:id="rId20"/>
    <p:sldId id="267" r:id="rId21"/>
    <p:sldId id="263" r:id="rId22"/>
    <p:sldId id="264" r:id="rId23"/>
    <p:sldId id="278" r:id="rId24"/>
    <p:sldId id="265" r:id="rId25"/>
    <p:sldId id="275" r:id="rId26"/>
    <p:sldId id="266" r:id="rId27"/>
    <p:sldId id="276" r:id="rId2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E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86" autoAdjust="0"/>
    <p:restoredTop sz="90436" autoAdjust="0"/>
  </p:normalViewPr>
  <p:slideViewPr>
    <p:cSldViewPr snapToGrid="0">
      <p:cViewPr varScale="1">
        <p:scale>
          <a:sx n="100" d="100"/>
          <a:sy n="100" d="100"/>
        </p:scale>
        <p:origin x="122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Fatalities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EF-4614-99F4-C6E7170395EA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EF-4614-99F4-C6E7170395E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EF-4614-99F4-C6E7170395EA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EF-4614-99F4-C6E7170395EA}"/>
              </c:ext>
            </c:extLst>
          </c:dPt>
          <c:dLbls>
            <c:dLbl>
              <c:idx val="0"/>
              <c:layout>
                <c:manualLayout>
                  <c:x val="-1.2750243586434505E-2"/>
                  <c:y val="1.5729798761195716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EF-4614-99F4-C6E7170395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Blad1!$B$7:$B$10</c:f>
              <c:strCache>
                <c:ptCount val="4"/>
                <c:pt idx="0">
                  <c:v>Alcohol</c:v>
                </c:pt>
                <c:pt idx="1">
                  <c:v>Drugs</c:v>
                </c:pt>
                <c:pt idx="2">
                  <c:v>Alcohol + Drugs</c:v>
                </c:pt>
                <c:pt idx="3">
                  <c:v>Other</c:v>
                </c:pt>
              </c:strCache>
            </c:strRef>
          </c:cat>
          <c:val>
            <c:numRef>
              <c:f>Blad1!$C$7:$C$10</c:f>
              <c:numCache>
                <c:formatCode>General</c:formatCode>
                <c:ptCount val="4"/>
                <c:pt idx="0">
                  <c:v>36</c:v>
                </c:pt>
                <c:pt idx="1">
                  <c:v>14</c:v>
                </c:pt>
                <c:pt idx="2">
                  <c:v>3</c:v>
                </c:pt>
                <c:pt idx="3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EF-4614-99F4-C6E717039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spPr>
            <a:ln w="38100" cap="sq">
              <a:solidFill>
                <a:srgbClr val="D70000"/>
              </a:solidFill>
              <a:prstDash val="solid"/>
              <a:miter/>
            </a:ln>
          </c:spPr>
          <c:marker>
            <c:symbol val="circle"/>
            <c:size val="5"/>
            <c:spPr>
              <a:solidFill>
                <a:srgbClr val="D70000"/>
              </a:solidFill>
              <a:ln>
                <a:solidFill>
                  <a:srgbClr val="D70000"/>
                </a:solidFill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E15-4CCA-B793-4832C2C4061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E15-4CCA-B793-4832C2C4061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E15-4CCA-B793-4832C2C4061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E15-4CCA-B793-4832C2C4061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E15-4CCA-B793-4832C2C4061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E15-4CCA-B793-4832C2C4061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4E15-4CCA-B793-4832C2C40619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E15-4CCA-B793-4832C2C40619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4E15-4CCA-B793-4832C2C40619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4E15-4CCA-B793-4832C2C40619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4E15-4CCA-B793-4832C2C40619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4E15-4CCA-B793-4832C2C40619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4E15-4CCA-B793-4832C2C40619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4E15-4CCA-B793-4832C2C40619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4E15-4CCA-B793-4832C2C40619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4E15-4CCA-B793-4832C2C40619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4E15-4CCA-B793-4832C2C40619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4E15-4CCA-B793-4832C2C40619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4E15-4CCA-B793-4832C2C40619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4E15-4CCA-B793-4832C2C40619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4E15-4CCA-B793-4832C2C40619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4E15-4CCA-B793-4832C2C40619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4E15-4CCA-B793-4832C2C40619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4E15-4CCA-B793-4832C2C40619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pPr>
                      <a:defRPr/>
                    </a:pPr>
                    <a:endParaRPr lang="en-US" sz="1200" dirty="0">
                      <a:solidFill>
                        <a:srgbClr val="000000"/>
                      </a:solidFill>
                      <a:latin typeface="arial,helvetica,sans-serif"/>
                    </a:endParaRPr>
                  </a:p>
                </c:rich>
              </c:tx>
              <c:spPr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8-4E15-4CCA-B793-4832C2C4061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Sheet1!$A$2:$A$26</c:f>
              <c:numCache>
                <c:formatCode>General</c:formatCode>
                <c:ptCount val="2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2020</c:v>
                </c:pt>
                <c:pt idx="24">
                  <c:v>2022</c:v>
                </c:pt>
              </c:numCache>
            </c:numRef>
          </c:cat>
          <c:val>
            <c:numRef>
              <c:f>Sheet1!$B$2:$B$26</c:f>
              <c:numCache>
                <c:formatCode>0</c:formatCode>
                <c:ptCount val="25"/>
                <c:pt idx="0">
                  <c:v>64</c:v>
                </c:pt>
                <c:pt idx="1">
                  <c:v>62</c:v>
                </c:pt>
                <c:pt idx="2">
                  <c:v>61</c:v>
                </c:pt>
                <c:pt idx="3">
                  <c:v>61</c:v>
                </c:pt>
                <c:pt idx="4">
                  <c:v>59</c:v>
                </c:pt>
                <c:pt idx="5">
                  <c:v>61</c:v>
                </c:pt>
                <c:pt idx="6">
                  <c:v>60</c:v>
                </c:pt>
                <c:pt idx="7">
                  <c:v>63</c:v>
                </c:pt>
                <c:pt idx="8">
                  <c:v>69</c:v>
                </c:pt>
                <c:pt idx="9">
                  <c:v>66</c:v>
                </c:pt>
                <c:pt idx="10">
                  <c:v>67</c:v>
                </c:pt>
                <c:pt idx="11">
                  <c:v>68</c:v>
                </c:pt>
                <c:pt idx="12">
                  <c:v>68</c:v>
                </c:pt>
                <c:pt idx="13">
                  <c:v>68</c:v>
                </c:pt>
                <c:pt idx="14">
                  <c:v>65</c:v>
                </c:pt>
                <c:pt idx="15">
                  <c:v>62</c:v>
                </c:pt>
                <c:pt idx="16">
                  <c:v>65</c:v>
                </c:pt>
                <c:pt idx="17">
                  <c:v>71</c:v>
                </c:pt>
                <c:pt idx="18">
                  <c:v>62</c:v>
                </c:pt>
                <c:pt idx="19">
                  <c:v>63</c:v>
                </c:pt>
                <c:pt idx="20">
                  <c:v>69</c:v>
                </c:pt>
                <c:pt idx="21">
                  <c:v>70</c:v>
                </c:pt>
                <c:pt idx="22">
                  <c:v>70</c:v>
                </c:pt>
                <c:pt idx="23">
                  <c:v>72</c:v>
                </c:pt>
                <c:pt idx="24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4E15-4CCA-B793-4832C2C406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4111413"/>
        <c:axId val="361395533"/>
      </c:lineChart>
      <c:catAx>
        <c:axId val="88411141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9525" cap="sq">
            <a:solidFill>
              <a:srgbClr val="BFBFBF"/>
            </a:solidFill>
            <a:prstDash val="solid"/>
            <a:miter/>
          </a:ln>
        </c:spPr>
        <c:txPr>
          <a:bodyPr rot="-2700000"/>
          <a:lstStyle/>
          <a:p>
            <a:pPr>
              <a:defRPr sz="1200" smtId="4294967295">
                <a:solidFill>
                  <a:srgbClr val="000000"/>
                </a:solidFill>
                <a:latin typeface="arial,helvetica,sans-serif"/>
              </a:defRPr>
            </a:pPr>
            <a:endParaRPr lang="sv-SE"/>
          </a:p>
        </c:txPr>
        <c:crossAx val="361395533"/>
        <c:crosses val="autoZero"/>
        <c:auto val="0"/>
        <c:lblAlgn val="ctr"/>
        <c:lblOffset val="100"/>
        <c:noMultiLvlLbl val="0"/>
      </c:catAx>
      <c:valAx>
        <c:axId val="361395533"/>
        <c:scaling>
          <c:orientation val="minMax"/>
          <c:max val="100"/>
          <c:min val="0"/>
        </c:scaling>
        <c:delete val="0"/>
        <c:axPos val="l"/>
        <c:numFmt formatCode="General\%" sourceLinked="0"/>
        <c:majorTickMark val="none"/>
        <c:minorTickMark val="none"/>
        <c:tickLblPos val="low"/>
        <c:spPr>
          <a:ln w="9525" cap="sq">
            <a:solidFill>
              <a:srgbClr val="BFBFBF"/>
            </a:solidFill>
            <a:prstDash val="solid"/>
            <a:miter/>
          </a:ln>
        </c:spPr>
        <c:txPr>
          <a:bodyPr rot="0"/>
          <a:lstStyle/>
          <a:p>
            <a:pPr>
              <a:defRPr sz="900" smtId="4294967295">
                <a:solidFill>
                  <a:srgbClr val="595959"/>
                </a:solidFill>
                <a:latin typeface="arial,helvetica,sans-serif"/>
              </a:defRPr>
            </a:pPr>
            <a:endParaRPr lang="sv-SE"/>
          </a:p>
        </c:txPr>
        <c:crossAx val="884111413"/>
        <c:crosses val="autoZero"/>
        <c:crossBetween val="between"/>
      </c:valAx>
      <c:spPr>
        <a:solidFill>
          <a:srgbClr val="FFFFFF">
            <a:alpha val="0"/>
          </a:srgbClr>
        </a:solidFill>
      </c:spPr>
    </c:plotArea>
    <c:plotVisOnly val="1"/>
    <c:dispBlanksAs val="gap"/>
    <c:showDLblsOverMax val="1"/>
  </c:chart>
  <c:spPr>
    <a:solidFill>
      <a:srgbClr val="FFFFFF">
        <a:alpha val="0"/>
      </a:srgbClr>
    </a:solidFill>
  </c:spPr>
  <c:txPr>
    <a:bodyPr/>
    <a:lstStyle/>
    <a:p>
      <a:pPr>
        <a:defRPr smtId="4294967295">
          <a:latin typeface="arial,helvetica,sans-serif"/>
        </a:defRPr>
      </a:pPr>
      <a:endParaRPr lang="sv-S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D12FB-18A4-41C4-BB9C-C0FBBA42EA71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8AAAC-58A8-4674-A632-002E83CFA6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92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Alcobommar</a:t>
            </a:r>
            <a:endParaRPr lang="en-GB" dirty="0"/>
          </a:p>
          <a:p>
            <a:r>
              <a:rPr lang="en-GB" dirty="0" err="1"/>
              <a:t>Nyckelskåp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8AAAC-58A8-4674-A632-002E83CFA6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286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8978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8AAAC-58A8-4674-A632-002E83CFA6A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8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Material till </a:t>
            </a:r>
            <a:r>
              <a:rPr lang="en-GB" dirty="0" err="1"/>
              <a:t>skola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8AAAC-58A8-4674-A632-002E83CFA6A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77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ANDT program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8AAAC-58A8-4674-A632-002E83CFA6A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899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22</a:t>
            </a:r>
            <a:r>
              <a:rPr lang="en-GB" baseline="0" dirty="0"/>
              <a:t> authorities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8AAAC-58A8-4674-A632-002E83CFA6A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263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Cyklister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8AAAC-58A8-4674-A632-002E83CFA6A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892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357798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</a:t>
            </a:r>
            <a:r>
              <a:rPr lang="en-GB" noProof="0" dirty="0" err="1"/>
              <a:t>för</a:t>
            </a:r>
            <a:r>
              <a:rPr lang="en-GB" noProof="0" dirty="0"/>
              <a:t>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</a:t>
            </a:r>
            <a:r>
              <a:rPr lang="en-GB" noProof="0" dirty="0" err="1"/>
              <a:t>för</a:t>
            </a:r>
            <a:r>
              <a:rPr lang="en-GB" noProof="0" dirty="0"/>
              <a:t>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</p:spTree>
    <p:extLst>
      <p:ext uri="{BB962C8B-B14F-4D97-AF65-F5344CB8AC3E}">
        <p14:creationId xmlns:p14="http://schemas.microsoft.com/office/powerpoint/2010/main" val="162047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966403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913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4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8" r="2063"/>
          <a:stretch>
            <a:fillRect/>
          </a:stretch>
        </p:blipFill>
        <p:spPr bwMode="auto">
          <a:xfrm>
            <a:off x="0" y="5967581"/>
            <a:ext cx="12192000" cy="903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09600" y="4143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2051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711327"/>
            <a:ext cx="10972800" cy="4008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855" y="6238459"/>
            <a:ext cx="2852416" cy="34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24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33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charset="0"/>
          <a:cs typeface="Arial" charset="0"/>
        </a:defRPr>
      </a:lvl5pPr>
      <a:lvl6pPr marL="609585" algn="l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Arial" charset="0"/>
          <a:cs typeface="Arial" charset="0"/>
        </a:defRPr>
      </a:lvl6pPr>
      <a:lvl7pPr marL="1219170" algn="l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Arial" charset="0"/>
          <a:cs typeface="Arial" charset="0"/>
        </a:defRPr>
      </a:lvl7pPr>
      <a:lvl8pPr marL="1828754" algn="l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Arial" charset="0"/>
          <a:cs typeface="Arial" charset="0"/>
        </a:defRPr>
      </a:lvl8pPr>
      <a:lvl9pPr marL="2438339" algn="l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hf.se/alltomalkolas/koprad/alkolas/produkter-och-omdomen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36.png"/><Relationship Id="rId21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Lars.Ekman@gyvik.se" TargetMode="External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ransch.trafikverket.se/en/startpage/operations/Operations-road/vision-zero-academy/" TargetMode="Externa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/>
              <a:t>Don’t Drink and Drive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Sweden</a:t>
            </a:r>
          </a:p>
        </p:txBody>
      </p:sp>
    </p:spTree>
    <p:extLst>
      <p:ext uri="{BB962C8B-B14F-4D97-AF65-F5344CB8AC3E}">
        <p14:creationId xmlns:p14="http://schemas.microsoft.com/office/powerpoint/2010/main" val="1556114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Focus areas in Sweden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Speed</a:t>
            </a:r>
          </a:p>
          <a:p>
            <a:r>
              <a:rPr lang="en-GB" dirty="0"/>
              <a:t>Sober driving</a:t>
            </a:r>
          </a:p>
          <a:p>
            <a:r>
              <a:rPr lang="en-GB" dirty="0"/>
              <a:t>Bicycle safety</a:t>
            </a:r>
          </a:p>
          <a:p>
            <a:r>
              <a:rPr lang="en-GB" dirty="0"/>
              <a:t>Pedestrian safety</a:t>
            </a:r>
          </a:p>
          <a:p>
            <a:r>
              <a:rPr lang="en-GB" dirty="0"/>
              <a:t>Suicide prevention</a:t>
            </a:r>
          </a:p>
          <a:p>
            <a:r>
              <a:rPr lang="en-GB" dirty="0"/>
              <a:t>Leadership</a:t>
            </a:r>
          </a:p>
        </p:txBody>
      </p:sp>
      <p:sp>
        <p:nvSpPr>
          <p:cNvPr id="4" name="Ellips 3"/>
          <p:cNvSpPr/>
          <p:nvPr/>
        </p:nvSpPr>
        <p:spPr>
          <a:xfrm>
            <a:off x="889726" y="2039257"/>
            <a:ext cx="2724331" cy="8098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277" y="413770"/>
            <a:ext cx="5009123" cy="203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2ABFB3-F294-20EE-255A-2FE8F8472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Swedish consensus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72AA54-6ACC-A9A6-0554-DC49DD9E4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There is no other area where there is such a public support as in condemning drunk driving!</a:t>
            </a:r>
          </a:p>
        </p:txBody>
      </p:sp>
    </p:spTree>
    <p:extLst>
      <p:ext uri="{BB962C8B-B14F-4D97-AF65-F5344CB8AC3E}">
        <p14:creationId xmlns:p14="http://schemas.microsoft.com/office/powerpoint/2010/main" val="1665487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dilemma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2"/>
          <a:srcRect t="7060"/>
          <a:stretch/>
        </p:blipFill>
        <p:spPr>
          <a:xfrm>
            <a:off x="3849933" y="2227218"/>
            <a:ext cx="7940728" cy="3491754"/>
          </a:xfrm>
          <a:prstGeom prst="rect">
            <a:avLst/>
          </a:prstGeom>
        </p:spPr>
      </p:pic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0238310"/>
              </p:ext>
            </p:extLst>
          </p:nvPr>
        </p:nvGraphicFramePr>
        <p:xfrm>
          <a:off x="-740211" y="1845896"/>
          <a:ext cx="5319467" cy="3176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ruta 5"/>
          <p:cNvSpPr txBox="1"/>
          <p:nvPr/>
        </p:nvSpPr>
        <p:spPr>
          <a:xfrm>
            <a:off x="6096000" y="1737360"/>
            <a:ext cx="1333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Sober traffic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4173583" y="1938661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%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10858302" y="4484188"/>
            <a:ext cx="13336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Sober traffic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10858302" y="4877068"/>
            <a:ext cx="143109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Necessary </a:t>
            </a:r>
          </a:p>
          <a:p>
            <a:r>
              <a:rPr lang="en-GB" dirty="0"/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1535847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Traffic Safety Survey</a:t>
            </a:r>
          </a:p>
        </p:txBody>
      </p:sp>
      <p:graphicFrame>
        <p:nvGraphicFramePr>
          <p:cNvPr id="4" name="ChartObject">
            <a:extLst>
              <a:ext uri="{FF2B5EF4-FFF2-40B4-BE49-F238E27FC236}">
                <a16:creationId xmlns:a16="http://schemas.microsoft.com/office/drawing/2014/main" id="{230F35E4-09E9-09FF-C702-486F978DCD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4560468"/>
              </p:ext>
            </p:extLst>
          </p:nvPr>
        </p:nvGraphicFramePr>
        <p:xfrm>
          <a:off x="850900" y="2298700"/>
          <a:ext cx="1047750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ruta 4"/>
          <p:cNvSpPr txBox="1"/>
          <p:nvPr/>
        </p:nvSpPr>
        <p:spPr>
          <a:xfrm rot="21005440">
            <a:off x="1764643" y="1397926"/>
            <a:ext cx="10581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Bradley Hand ITC" panose="03070402050302030203" pitchFamily="66" charset="0"/>
              </a:rPr>
              <a:t>Do you think all cars should have </a:t>
            </a:r>
            <a:r>
              <a:rPr lang="en-US" sz="3600" b="1" dirty="0">
                <a:latin typeface="Bradley Hand ITC" panose="03070402050302030203" pitchFamily="66" charset="0"/>
              </a:rPr>
              <a:t>Alcohol Interlocks?</a:t>
            </a:r>
            <a:r>
              <a:rPr lang="en-GB" sz="3600" b="1" dirty="0">
                <a:latin typeface="Bradley Hand ITC" panose="03070402050302030203" pitchFamily="66" charset="0"/>
              </a:rPr>
              <a:t> 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10950958" y="2162013"/>
            <a:ext cx="11592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/>
              <a:t>85%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EA08C30-D105-B07B-E6F6-DE9D64D456C3}"/>
              </a:ext>
            </a:extLst>
          </p:cNvPr>
          <p:cNvSpPr txBox="1"/>
          <p:nvPr/>
        </p:nvSpPr>
        <p:spPr>
          <a:xfrm>
            <a:off x="609600" y="1721091"/>
            <a:ext cx="856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b="1" dirty="0" err="1">
                <a:latin typeface="Bradley Hand ITC" panose="03070402050302030203" pitchFamily="66" charset="0"/>
              </a:rPr>
              <a:t>Yes</a:t>
            </a:r>
            <a:endParaRPr lang="sv-SE" sz="36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2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E2C7FE-7CD4-AD33-CD53-6E874CE11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New </a:t>
            </a:r>
            <a:r>
              <a:rPr lang="sv-SE" dirty="0" err="1"/>
              <a:t>way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measuring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55EC95-97A0-1B9C-D06A-16E7AB139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CE35B7F-A984-0DC5-5D45-DFC6CB3A6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75315"/>
            <a:ext cx="11115040" cy="5694644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23F3E8D6-CA86-A9DA-CAD8-FA333B9C1787}"/>
              </a:ext>
            </a:extLst>
          </p:cNvPr>
          <p:cNvSpPr txBox="1"/>
          <p:nvPr/>
        </p:nvSpPr>
        <p:spPr>
          <a:xfrm>
            <a:off x="743572" y="5206226"/>
            <a:ext cx="902018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noProof="0" dirty="0"/>
              <a:t>Share and number of killed persons in alcohol- and drug related crashes 2012-2023</a:t>
            </a:r>
            <a:br>
              <a:rPr lang="en-GB" sz="2000" noProof="0" dirty="0"/>
            </a:br>
            <a:r>
              <a:rPr lang="en-GB" sz="2000" noProof="0" dirty="0"/>
              <a:t>Source: In-Depth-Investigations of fatal crashes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73CEA54C-D97B-4B10-6CD9-CBC1DE85AFFE}"/>
              </a:ext>
            </a:extLst>
          </p:cNvPr>
          <p:cNvSpPr txBox="1"/>
          <p:nvPr/>
        </p:nvSpPr>
        <p:spPr>
          <a:xfrm>
            <a:off x="7833360" y="319904"/>
            <a:ext cx="71545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dirty="0" err="1"/>
              <a:t>Share</a:t>
            </a:r>
            <a:endParaRPr lang="sv-SE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069A6CA6-04A5-4B7F-C205-6021F1C33941}"/>
              </a:ext>
            </a:extLst>
          </p:cNvPr>
          <p:cNvSpPr txBox="1"/>
          <p:nvPr/>
        </p:nvSpPr>
        <p:spPr>
          <a:xfrm>
            <a:off x="9641840" y="2251214"/>
            <a:ext cx="22989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noProof="0"/>
              <a:t>Share of total number </a:t>
            </a:r>
          </a:p>
          <a:p>
            <a:r>
              <a:rPr lang="en-GB" noProof="0" dirty="0"/>
              <a:t>of killed in road traffic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06B6A33B-0B9D-8B0F-6A53-1BC917DB4FA9}"/>
              </a:ext>
            </a:extLst>
          </p:cNvPr>
          <p:cNvSpPr txBox="1"/>
          <p:nvPr/>
        </p:nvSpPr>
        <p:spPr>
          <a:xfrm>
            <a:off x="9641839" y="3051117"/>
            <a:ext cx="72808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Drugs</a:t>
            </a:r>
            <a:endParaRPr lang="en-GB" noProof="0" dirty="0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BBD8BA97-893C-C493-3F44-5784CCE436BD}"/>
              </a:ext>
            </a:extLst>
          </p:cNvPr>
          <p:cNvSpPr txBox="1"/>
          <p:nvPr/>
        </p:nvSpPr>
        <p:spPr>
          <a:xfrm>
            <a:off x="9641839" y="3638738"/>
            <a:ext cx="186749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Alcohol and drugs</a:t>
            </a:r>
            <a:endParaRPr lang="en-GB" noProof="0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BC644167-1D4B-8DA2-FDBC-292321E6C0DE}"/>
              </a:ext>
            </a:extLst>
          </p:cNvPr>
          <p:cNvSpPr txBox="1"/>
          <p:nvPr/>
        </p:nvSpPr>
        <p:spPr>
          <a:xfrm>
            <a:off x="9641839" y="4226358"/>
            <a:ext cx="8848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Alcohol</a:t>
            </a:r>
            <a:endParaRPr lang="en-GB" noProof="0" dirty="0"/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646E88B5-66DA-C7DB-A1C6-F8B9AC183A23}"/>
              </a:ext>
            </a:extLst>
          </p:cNvPr>
          <p:cNvSpPr txBox="1"/>
          <p:nvPr/>
        </p:nvSpPr>
        <p:spPr>
          <a:xfrm>
            <a:off x="609600" y="215902"/>
            <a:ext cx="25451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noProof="0" dirty="0"/>
              <a:t>Number of persons killed</a:t>
            </a:r>
          </a:p>
        </p:txBody>
      </p:sp>
    </p:spTree>
    <p:extLst>
      <p:ext uri="{BB962C8B-B14F-4D97-AF65-F5344CB8AC3E}">
        <p14:creationId xmlns:p14="http://schemas.microsoft.com/office/powerpoint/2010/main" val="3404065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088A203-6C91-5200-99B6-8F993D0BD2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2692" y="203200"/>
            <a:ext cx="9445017" cy="5689600"/>
          </a:xfr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F94ABFDF-B5BE-86C3-773B-BBC9D67183A3}"/>
              </a:ext>
            </a:extLst>
          </p:cNvPr>
          <p:cNvSpPr txBox="1"/>
          <p:nvPr/>
        </p:nvSpPr>
        <p:spPr>
          <a:xfrm>
            <a:off x="9469119" y="3769158"/>
            <a:ext cx="12164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Breath test</a:t>
            </a:r>
            <a:endParaRPr lang="en-GB" noProof="0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3CCAB41F-2534-B078-F68B-0B5C9B6A1263}"/>
              </a:ext>
            </a:extLst>
          </p:cNvPr>
          <p:cNvSpPr txBox="1"/>
          <p:nvPr/>
        </p:nvSpPr>
        <p:spPr>
          <a:xfrm>
            <a:off x="9469119" y="3244334"/>
            <a:ext cx="28311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Number of reported crimes</a:t>
            </a:r>
            <a:endParaRPr lang="en-GB" noProof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A7361717-1652-86F7-3817-6CF589EEFDE6}"/>
              </a:ext>
            </a:extLst>
          </p:cNvPr>
          <p:cNvSpPr txBox="1"/>
          <p:nvPr/>
        </p:nvSpPr>
        <p:spPr>
          <a:xfrm>
            <a:off x="6115200" y="0"/>
            <a:ext cx="320978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FF0000"/>
                </a:solidFill>
              </a:rPr>
              <a:t>Number of reported</a:t>
            </a:r>
          </a:p>
          <a:p>
            <a:pPr algn="r"/>
            <a:r>
              <a:rPr lang="en-GB" dirty="0">
                <a:solidFill>
                  <a:srgbClr val="FF0000"/>
                </a:solidFill>
              </a:rPr>
              <a:t>drunk driving reported crimes</a:t>
            </a:r>
            <a:endParaRPr lang="en-GB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362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Drink-driving and Alcohol Interlocks </a:t>
            </a:r>
            <a:endParaRPr lang="en-GB" dirty="0"/>
          </a:p>
        </p:txBody>
      </p:sp>
      <p:sp>
        <p:nvSpPr>
          <p:cNvPr id="4" name="textruta 3"/>
          <p:cNvSpPr txBox="1"/>
          <p:nvPr/>
        </p:nvSpPr>
        <p:spPr>
          <a:xfrm rot="1100451">
            <a:off x="3337068" y="2684910"/>
            <a:ext cx="34928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0" b="1" dirty="0"/>
              <a:t>0,2 ‰</a:t>
            </a:r>
            <a:endParaRPr lang="en-GB" sz="10000" dirty="0"/>
          </a:p>
          <a:p>
            <a:endParaRPr lang="en-GB" sz="10000" dirty="0"/>
          </a:p>
        </p:txBody>
      </p:sp>
    </p:spTree>
    <p:extLst>
      <p:ext uri="{BB962C8B-B14F-4D97-AF65-F5344CB8AC3E}">
        <p14:creationId xmlns:p14="http://schemas.microsoft.com/office/powerpoint/2010/main" val="1476563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Actions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New Technology</a:t>
            </a:r>
          </a:p>
          <a:p>
            <a:r>
              <a:rPr lang="en-GB" dirty="0"/>
              <a:t>Surveillance</a:t>
            </a:r>
          </a:p>
          <a:p>
            <a:r>
              <a:rPr lang="en-GB" dirty="0"/>
              <a:t>Capacity building</a:t>
            </a:r>
          </a:p>
          <a:p>
            <a:r>
              <a:rPr lang="en-GB" dirty="0"/>
              <a:t>Collaboration</a:t>
            </a:r>
          </a:p>
          <a:p>
            <a:r>
              <a:rPr lang="en-GB" dirty="0"/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2838404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09B693-B0AA-A348-0603-B9895EE02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coach example</a:t>
            </a:r>
          </a:p>
        </p:txBody>
      </p:sp>
      <p:pic>
        <p:nvPicPr>
          <p:cNvPr id="1026" name="Picture 2" descr="På Söderhallen i Stockholm låter var tredje bussförare bli att blåsa i alkolåset. Foto: Volvo Bussar.">
            <a:extLst>
              <a:ext uri="{FF2B5EF4-FFF2-40B4-BE49-F238E27FC236}">
                <a16:creationId xmlns:a16="http://schemas.microsoft.com/office/drawing/2014/main" id="{01BBD1B7-BB55-6F0F-7261-C26F56E260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777" y="1786562"/>
            <a:ext cx="4048125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lstom levererar sista tåget till Skånetrafiken | Alstom">
            <a:extLst>
              <a:ext uri="{FF2B5EF4-FFF2-40B4-BE49-F238E27FC236}">
                <a16:creationId xmlns:a16="http://schemas.microsoft.com/office/drawing/2014/main" id="{56E1EF39-20CF-53A7-E4E0-4DEC49BE5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76730"/>
            <a:ext cx="4813300" cy="270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940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Technology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025" y="2851863"/>
            <a:ext cx="4644921" cy="3021609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4"/>
          <a:srcRect l="1976" t="5736" r="-1976" b="-5736"/>
          <a:stretch/>
        </p:blipFill>
        <p:spPr>
          <a:xfrm>
            <a:off x="763672" y="2485713"/>
            <a:ext cx="2128020" cy="3176698"/>
          </a:xfrm>
          <a:prstGeom prst="rect">
            <a:avLst/>
          </a:prstGeom>
        </p:spPr>
      </p:pic>
      <p:pic>
        <p:nvPicPr>
          <p:cNvPr id="1032" name="Picture 8" descr="Volvo Original Alcoguard - Alkolås - Bil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951" y="1458163"/>
            <a:ext cx="3009656" cy="225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lko-testare | trak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790" y="3713494"/>
            <a:ext cx="3144506" cy="314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381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F861E-1DF9-4880-9051-D238FA29A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0"/>
            <a:ext cx="10972800" cy="1143000"/>
          </a:xfrm>
        </p:spPr>
        <p:txBody>
          <a:bodyPr/>
          <a:lstStyle/>
          <a:p>
            <a:r>
              <a:rPr lang="en-GB" sz="4000" b="1" dirty="0"/>
              <a:t>Driver State Monitoring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44436" y="6110819"/>
            <a:ext cx="1352287" cy="292386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1100" i="1" dirty="0">
                <a:solidFill>
                  <a:prstClr val="black">
                    <a:lumMod val="40000"/>
                    <a:lumOff val="60000"/>
                  </a:prstClr>
                </a:solidFill>
                <a:latin typeface="Calibri" panose="020F0502020204030204" pitchFamily="34" charset="0"/>
              </a:rPr>
              <a:t>© Seeing Machines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3"/>
          <a:srcRect l="3994" t="11532" r="68020" b="57032"/>
          <a:stretch/>
        </p:blipFill>
        <p:spPr>
          <a:xfrm>
            <a:off x="1034758" y="1319347"/>
            <a:ext cx="4209678" cy="2050869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562" y="3498246"/>
            <a:ext cx="3690017" cy="2272938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040" y="1319347"/>
            <a:ext cx="5872673" cy="400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8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Alcohol detection – touch-free detection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616" y="1343360"/>
            <a:ext cx="4998545" cy="208564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249" y="1643062"/>
            <a:ext cx="3819525" cy="357187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0024" y="3593575"/>
            <a:ext cx="2943225" cy="2085975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5"/>
          <a:srcRect t="48912"/>
          <a:stretch/>
        </p:blipFill>
        <p:spPr>
          <a:xfrm>
            <a:off x="8610600" y="3636740"/>
            <a:ext cx="3581400" cy="196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03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ysatsning på alkobommar i hamnar - MHF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r="21382" b="27703"/>
          <a:stretch/>
        </p:blipFill>
        <p:spPr bwMode="auto">
          <a:xfrm>
            <a:off x="2375102" y="72987"/>
            <a:ext cx="9762482" cy="575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/>
          <p:cNvSpPr txBox="1"/>
          <p:nvPr/>
        </p:nvSpPr>
        <p:spPr>
          <a:xfrm>
            <a:off x="90684" y="542687"/>
            <a:ext cx="2083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Alco gates</a:t>
            </a:r>
          </a:p>
        </p:txBody>
      </p:sp>
    </p:spTree>
    <p:extLst>
      <p:ext uri="{BB962C8B-B14F-4D97-AF65-F5344CB8AC3E}">
        <p14:creationId xmlns:p14="http://schemas.microsoft.com/office/powerpoint/2010/main" val="3968974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Alco gate</a:t>
            </a:r>
            <a:br>
              <a:rPr lang="en-GB" sz="4000" dirty="0"/>
            </a:br>
            <a:endParaRPr lang="en-GB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4791" y="1711325"/>
            <a:ext cx="7482417" cy="400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08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B9818FD8-AF07-EED0-CD77-A91DBDFD9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720" y="216853"/>
            <a:ext cx="8950960" cy="548817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DFFB1D9-6DC9-3E04-B3B6-573962598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853"/>
            <a:ext cx="3596640" cy="8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6DF25FBB-DFDD-9BC4-C848-25D2141BE614}"/>
              </a:ext>
            </a:extLst>
          </p:cNvPr>
          <p:cNvSpPr txBox="1"/>
          <p:nvPr/>
        </p:nvSpPr>
        <p:spPr>
          <a:xfrm>
            <a:off x="396240" y="1404035"/>
            <a:ext cx="20116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delle W01"/>
              </a:rPr>
              <a:t>CENELEC (European Committee for Electrotechnical Standardization)</a:t>
            </a:r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B1D85A2-B86E-A2D7-1134-93F8DBDC57B9}"/>
              </a:ext>
            </a:extLst>
          </p:cNvPr>
          <p:cNvSpPr txBox="1"/>
          <p:nvPr/>
        </p:nvSpPr>
        <p:spPr>
          <a:xfrm>
            <a:off x="172720" y="4553635"/>
            <a:ext cx="3495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hlinkClick r:id="rId4"/>
              </a:rPr>
              <a:t>https://www.mhf.se/alltomalkolas/koprad/alkolas/produkter-och-omdomen/</a:t>
            </a:r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4315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42B813-E0FE-6BAB-DC2C-55304031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21299"/>
            <a:ext cx="10972800" cy="1143000"/>
          </a:xfrm>
        </p:spPr>
        <p:txBody>
          <a:bodyPr/>
          <a:lstStyle/>
          <a:p>
            <a:r>
              <a:rPr lang="en-GB" noProof="0" dirty="0"/>
              <a:t>Facts about each product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218712E7-11D4-88AB-A442-8C0C390EA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6221" y="1463040"/>
            <a:ext cx="7313008" cy="4256723"/>
          </a:xfrm>
        </p:spPr>
      </p:pic>
    </p:spTree>
    <p:extLst>
      <p:ext uri="{BB962C8B-B14F-4D97-AF65-F5344CB8AC3E}">
        <p14:creationId xmlns:p14="http://schemas.microsoft.com/office/powerpoint/2010/main" val="1304980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Alcohol</a:t>
            </a:r>
            <a:r>
              <a:rPr lang="sv-SE" dirty="0"/>
              <a:t> lock</a:t>
            </a:r>
            <a:r>
              <a:rPr lang="en-GB" dirty="0"/>
              <a:t> in our own cars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773" y="2297332"/>
            <a:ext cx="8330693" cy="342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17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in all our projects!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latshållare för innehåll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0483" y="1861541"/>
            <a:ext cx="5561588" cy="370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7736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Alcohol Interlock programme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risk to get your driving licence withdrawn 1 or 2 years</a:t>
            </a:r>
          </a:p>
          <a:p>
            <a:r>
              <a:rPr lang="en-GB" dirty="0"/>
              <a:t>Driving licence in EES-country</a:t>
            </a:r>
          </a:p>
          <a:p>
            <a:r>
              <a:rPr lang="en-GB" dirty="0"/>
              <a:t>Permanent living in Sweden</a:t>
            </a:r>
          </a:p>
        </p:txBody>
      </p:sp>
      <p:pic>
        <p:nvPicPr>
          <p:cNvPr id="6148" name="Picture 4" descr="Papperskorg metall, silver | Clas Ohl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938" y="3331652"/>
            <a:ext cx="2184843" cy="218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ris &amp; kostnad för körko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90250">
            <a:off x="10754925" y="2775023"/>
            <a:ext cx="1145145" cy="72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nehållet från stycket &quot;Från villkorstidens start till slut - ett eller två år&quot; beskrivs i grafi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914" y="3303473"/>
            <a:ext cx="52768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/>
          <p:cNvSpPr txBox="1"/>
          <p:nvPr/>
        </p:nvSpPr>
        <p:spPr>
          <a:xfrm>
            <a:off x="1763656" y="3331652"/>
            <a:ext cx="8544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Start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5941336" y="3281084"/>
            <a:ext cx="110879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End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2132295" y="5086074"/>
            <a:ext cx="12239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Installation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3351060" y="4934653"/>
            <a:ext cx="1596078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Service </a:t>
            </a:r>
            <a:br>
              <a:rPr lang="en-GB" dirty="0"/>
            </a:br>
            <a:r>
              <a:rPr lang="en-GB" dirty="0"/>
              <a:t>logging,</a:t>
            </a:r>
          </a:p>
          <a:p>
            <a:r>
              <a:rPr lang="en-GB" dirty="0"/>
              <a:t>medical checks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4745805" y="4946542"/>
            <a:ext cx="127041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Service </a:t>
            </a:r>
            <a:br>
              <a:rPr lang="en-GB" dirty="0"/>
            </a:br>
            <a:r>
              <a:rPr lang="en-GB" dirty="0"/>
              <a:t>and logging</a:t>
            </a:r>
          </a:p>
        </p:txBody>
      </p:sp>
      <p:pic>
        <p:nvPicPr>
          <p:cNvPr id="12" name="Picture 8" descr="Volvo Original Alcoguard - Alkolås - Bil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078" y="3198747"/>
            <a:ext cx="1674811" cy="125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837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Surveillance</a:t>
            </a:r>
          </a:p>
        </p:txBody>
      </p:sp>
      <p:pic>
        <p:nvPicPr>
          <p:cNvPr id="2052" name="Picture 4" descr="Polisen testade nykterheten på vägen | TTEL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1711325"/>
            <a:ext cx="6413500" cy="400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692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Capacity building</a:t>
            </a: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8342" y="4148657"/>
            <a:ext cx="1834001" cy="1395686"/>
          </a:xfrm>
          <a:prstGeom prst="rect">
            <a:avLst/>
          </a:prstGeom>
        </p:spPr>
      </p:pic>
      <p:pic>
        <p:nvPicPr>
          <p:cNvPr id="11" name="Platshållare för innehåll 10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728" y="1768314"/>
            <a:ext cx="6012657" cy="4008438"/>
          </a:xfrm>
        </p:spPr>
      </p:pic>
    </p:spTree>
    <p:extLst>
      <p:ext uri="{BB962C8B-B14F-4D97-AF65-F5344CB8AC3E}">
        <p14:creationId xmlns:p14="http://schemas.microsoft.com/office/powerpoint/2010/main" val="1751370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088" y="209997"/>
            <a:ext cx="5779823" cy="5723618"/>
          </a:xfrm>
          <a:prstGeom prst="rect">
            <a:avLst/>
          </a:prstGeom>
        </p:spPr>
      </p:pic>
      <p:sp>
        <p:nvSpPr>
          <p:cNvPr id="5" name="Kommentar i oval 4"/>
          <p:cNvSpPr/>
          <p:nvPr/>
        </p:nvSpPr>
        <p:spPr>
          <a:xfrm>
            <a:off x="390832" y="3657600"/>
            <a:ext cx="2330245" cy="1526457"/>
          </a:xfrm>
          <a:prstGeom prst="wedgeEllipseCallout">
            <a:avLst>
              <a:gd name="adj1" fmla="val 84547"/>
              <a:gd name="adj2" fmla="val 151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School material</a:t>
            </a:r>
          </a:p>
        </p:txBody>
      </p:sp>
    </p:spTree>
    <p:extLst>
      <p:ext uri="{BB962C8B-B14F-4D97-AF65-F5344CB8AC3E}">
        <p14:creationId xmlns:p14="http://schemas.microsoft.com/office/powerpoint/2010/main" val="4137972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Collaboration</a:t>
            </a:r>
          </a:p>
        </p:txBody>
      </p:sp>
      <p:pic>
        <p:nvPicPr>
          <p:cNvPr id="4" name="Platshållare för innehåll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6208" y="1915752"/>
            <a:ext cx="3599584" cy="359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596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27" y="4862301"/>
            <a:ext cx="1354287" cy="109807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22 authorities</a:t>
            </a:r>
          </a:p>
        </p:txBody>
      </p:sp>
      <p:pic>
        <p:nvPicPr>
          <p:cNvPr id="1026" name="Picture 2" descr="Arbetsmiljöverkets logotype, link to the home page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314" y="2136435"/>
            <a:ext cx="152400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551" y="3235579"/>
            <a:ext cx="1394581" cy="731583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315661"/>
            <a:ext cx="2232853" cy="655377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4191" y="413792"/>
            <a:ext cx="3611572" cy="1266280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91353" y="4262457"/>
            <a:ext cx="2110923" cy="739204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8784" y="3386193"/>
            <a:ext cx="1958510" cy="63251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472" y="4465505"/>
            <a:ext cx="950567" cy="396796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48781" y="5130989"/>
            <a:ext cx="2356755" cy="67756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</p:pic>
      <p:pic>
        <p:nvPicPr>
          <p:cNvPr id="19" name="Bildobjekt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55829" y="9811405"/>
            <a:ext cx="342941" cy="50298"/>
          </a:xfrm>
          <a:prstGeom prst="rect">
            <a:avLst/>
          </a:prstGeom>
        </p:spPr>
      </p:pic>
      <p:pic>
        <p:nvPicPr>
          <p:cNvPr id="1038" name="Picture 14" descr="logotyp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476" y="5205900"/>
            <a:ext cx="2019927" cy="75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16" descr="MUCF, The Swedish Agency for Youth and Civil Socie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2" name="Bildobjekt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27299" y="5371202"/>
            <a:ext cx="2857500" cy="447675"/>
          </a:xfrm>
          <a:prstGeom prst="rect">
            <a:avLst/>
          </a:prstGeom>
        </p:spPr>
      </p:pic>
      <p:pic>
        <p:nvPicPr>
          <p:cNvPr id="24" name="Bildobjekt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7570" y="2028437"/>
            <a:ext cx="1808412" cy="687197"/>
          </a:xfrm>
          <a:prstGeom prst="rect">
            <a:avLst/>
          </a:prstGeom>
        </p:spPr>
      </p:pic>
      <p:pic>
        <p:nvPicPr>
          <p:cNvPr id="1046" name="Picture 22" descr="Rättsmedicinalverket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815" y="3827285"/>
            <a:ext cx="2331968" cy="5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startsida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654" y="3504352"/>
            <a:ext cx="1375916" cy="25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Bildobjekt 2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87249" y="4343891"/>
            <a:ext cx="1646106" cy="345682"/>
          </a:xfrm>
          <a:prstGeom prst="rect">
            <a:avLst/>
          </a:prstGeom>
        </p:spPr>
      </p:pic>
      <p:pic>
        <p:nvPicPr>
          <p:cNvPr id="1052" name="Picture 28" descr="To start page Spelinspektionen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9789" y="4613850"/>
            <a:ext cx="10096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Bildobjekt 2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51672" y="4479138"/>
            <a:ext cx="920927" cy="63476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9" name="Bildobjekt 2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19819" y="3467509"/>
            <a:ext cx="1626524" cy="469885"/>
          </a:xfrm>
          <a:prstGeom prst="rect">
            <a:avLst/>
          </a:prstGeom>
        </p:spPr>
      </p:pic>
      <p:pic>
        <p:nvPicPr>
          <p:cNvPr id="31" name="Bildobjekt 3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25820" y="2067308"/>
            <a:ext cx="1807535" cy="903768"/>
          </a:xfrm>
          <a:prstGeom prst="rect">
            <a:avLst/>
          </a:prstGeom>
        </p:spPr>
      </p:pic>
      <p:pic>
        <p:nvPicPr>
          <p:cNvPr id="1025" name="Bildobjekt 102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722682" y="2108274"/>
            <a:ext cx="2857500" cy="628650"/>
          </a:xfrm>
          <a:prstGeom prst="rect">
            <a:avLst/>
          </a:prstGeom>
        </p:spPr>
      </p:pic>
      <p:pic>
        <p:nvPicPr>
          <p:cNvPr id="1028" name="Bildobjekt 102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379795" y="3243990"/>
            <a:ext cx="1610008" cy="5134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92031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ntr" presetSubtype="0" fill="hold" grpId="0" nodeType="after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</a:t>
            </a:r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671" y="1711325"/>
            <a:ext cx="6012657" cy="4008438"/>
          </a:xfrm>
        </p:spPr>
      </p:pic>
    </p:spTree>
    <p:extLst>
      <p:ext uri="{BB962C8B-B14F-4D97-AF65-F5344CB8AC3E}">
        <p14:creationId xmlns:p14="http://schemas.microsoft.com/office/powerpoint/2010/main" val="977367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 t="6384" r="-1786" b="29851"/>
          <a:stretch/>
        </p:blipFill>
        <p:spPr>
          <a:xfrm>
            <a:off x="1" y="80609"/>
            <a:ext cx="12409708" cy="5934783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609600" y="414338"/>
            <a:ext cx="10972800" cy="2138361"/>
          </a:xfrm>
        </p:spPr>
        <p:txBody>
          <a:bodyPr/>
          <a:lstStyle/>
          <a:p>
            <a:r>
              <a:rPr lang="sv-SE" dirty="0"/>
              <a:t>Dr Lars Ekman</a:t>
            </a:r>
            <a:br>
              <a:rPr lang="sv-SE" dirty="0"/>
            </a:br>
            <a:r>
              <a:rPr lang="sv-SE" dirty="0">
                <a:hlinkClick r:id="rId3"/>
              </a:rPr>
              <a:t>Lars.Ekman@gyvik.se</a:t>
            </a:r>
            <a:br>
              <a:rPr lang="sv-SE" dirty="0"/>
            </a:br>
            <a:endParaRPr lang="sv-SE" dirty="0"/>
          </a:p>
        </p:txBody>
      </p:sp>
      <p:sp>
        <p:nvSpPr>
          <p:cNvPr id="2" name="textruta 1"/>
          <p:cNvSpPr txBox="1"/>
          <p:nvPr/>
        </p:nvSpPr>
        <p:spPr>
          <a:xfrm>
            <a:off x="609600" y="3590951"/>
            <a:ext cx="5669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9600" dirty="0">
                <a:solidFill>
                  <a:schemeClr val="bg1">
                    <a:lumMod val="95000"/>
                  </a:schemeClr>
                </a:solidFill>
                <a:latin typeface="Edwardian Script ITC" panose="030303020407070D0804" pitchFamily="66" charset="0"/>
              </a:rPr>
              <a:t>Thanks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608" y="3047999"/>
            <a:ext cx="1798061" cy="2698928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263" y="315747"/>
            <a:ext cx="3520691" cy="1428631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3DD7CB51-2B1D-85D1-56F4-60C0552020E7}"/>
              </a:ext>
            </a:extLst>
          </p:cNvPr>
          <p:cNvSpPr txBox="1"/>
          <p:nvPr/>
        </p:nvSpPr>
        <p:spPr>
          <a:xfrm>
            <a:off x="3772072" y="6242227"/>
            <a:ext cx="6205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u="sng" kern="0" noProof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6"/>
              </a:rPr>
              <a:t>Vision Zero Academy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67211558"/>
      </p:ext>
    </p:extLst>
  </p:cSld>
  <p:clrMapOvr>
    <a:masterClrMapping/>
  </p:clrMapOvr>
</p:sld>
</file>

<file path=ppt/theme/theme1.xml><?xml version="1.0" encoding="utf-8"?>
<a:theme xmlns:a="http://schemas.openxmlformats.org/drawingml/2006/main" name="2_Anpassad formgiv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L_PPT_Vision Zero Academy.potx [Skrivskyddad]" id="{E2AC04BA-7BD3-43C2-B782-25DEED6FEC82}" vid="{3526C6D5-33A7-461F-A5CF-FA40298DDFF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4437</TotalTime>
  <Words>277</Words>
  <Application>Microsoft Office PowerPoint</Application>
  <PresentationFormat>Bredbild</PresentationFormat>
  <Paragraphs>88</Paragraphs>
  <Slides>27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27</vt:i4>
      </vt:variant>
    </vt:vector>
  </HeadingPairs>
  <TitlesOfParts>
    <vt:vector size="34" baseType="lpstr">
      <vt:lpstr>Adelle W01</vt:lpstr>
      <vt:lpstr>Arial</vt:lpstr>
      <vt:lpstr>arial,helvetica,sans-serif</vt:lpstr>
      <vt:lpstr>Bradley Hand ITC</vt:lpstr>
      <vt:lpstr>Calibri</vt:lpstr>
      <vt:lpstr>Edwardian Script ITC</vt:lpstr>
      <vt:lpstr>2_Anpassad formgivning</vt:lpstr>
      <vt:lpstr>Don’t Drink and Drive</vt:lpstr>
      <vt:lpstr>Focus areas in Sweden</vt:lpstr>
      <vt:lpstr>Swedish consensus</vt:lpstr>
      <vt:lpstr>The dilemma</vt:lpstr>
      <vt:lpstr>Traffic Safety Survey</vt:lpstr>
      <vt:lpstr>New way of measuring</vt:lpstr>
      <vt:lpstr>PowerPoint-presentation</vt:lpstr>
      <vt:lpstr>Drink-driving and Alcohol Interlocks </vt:lpstr>
      <vt:lpstr>Actions</vt:lpstr>
      <vt:lpstr>The coach example</vt:lpstr>
      <vt:lpstr>New Technology</vt:lpstr>
      <vt:lpstr>Driver State Monitoring</vt:lpstr>
      <vt:lpstr>Alcohol detection – touch-free detection</vt:lpstr>
      <vt:lpstr>PowerPoint-presentation</vt:lpstr>
      <vt:lpstr>Alco gate </vt:lpstr>
      <vt:lpstr>PowerPoint-presentation</vt:lpstr>
      <vt:lpstr>Facts about each product</vt:lpstr>
      <vt:lpstr>Alcohol lock in our own cars</vt:lpstr>
      <vt:lpstr>And in all our projects!</vt:lpstr>
      <vt:lpstr>Alcohol Interlock programme</vt:lpstr>
      <vt:lpstr>Surveillance</vt:lpstr>
      <vt:lpstr>Capacity building</vt:lpstr>
      <vt:lpstr>PowerPoint-presentation</vt:lpstr>
      <vt:lpstr>Collaboration</vt:lpstr>
      <vt:lpstr>22 authorities</vt:lpstr>
      <vt:lpstr>Research</vt:lpstr>
      <vt:lpstr>Dr Lars Ekman Lars.Ekman@gyvik.se </vt:lpstr>
    </vt:vector>
  </TitlesOfParts>
  <Company>Trafikverket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Nollvisionen -  Paradigmskiftet</dc:title>
  <dc:creator>Ekman Lars, PLkvtvu</dc:creator>
  <cp:lastModifiedBy>Lars Ekman</cp:lastModifiedBy>
  <cp:revision>46</cp:revision>
  <dcterms:created xsi:type="dcterms:W3CDTF">2023-03-09T12:39:05Z</dcterms:created>
  <dcterms:modified xsi:type="dcterms:W3CDTF">2025-01-16T11:12:42Z</dcterms:modified>
</cp:coreProperties>
</file>