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1"/>
  </p:sldMasterIdLst>
  <p:sldIdLst>
    <p:sldId id="279" r:id="rId2"/>
    <p:sldId id="268" r:id="rId3"/>
    <p:sldId id="265" r:id="rId4"/>
    <p:sldId id="278" r:id="rId5"/>
    <p:sldId id="266" r:id="rId6"/>
    <p:sldId id="270" r:id="rId7"/>
    <p:sldId id="281" r:id="rId8"/>
    <p:sldId id="276" r:id="rId9"/>
    <p:sldId id="271" r:id="rId10"/>
    <p:sldId id="274" r:id="rId11"/>
    <p:sldId id="275" r:id="rId12"/>
    <p:sldId id="284" r:id="rId13"/>
    <p:sldId id="283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30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LUFTFAR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Et bilde som inneholder himmel, fly, luftfartøy&#10;&#10;Automatisk generert beskrivelse">
            <a:extLst>
              <a:ext uri="{FF2B5EF4-FFF2-40B4-BE49-F238E27FC236}">
                <a16:creationId xmlns:a16="http://schemas.microsoft.com/office/drawing/2014/main" id="{4FD40952-80A4-445B-833C-1F24369BF2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" b="6686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827025" y="6497479"/>
            <a:ext cx="1378227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 err="1">
                <a:solidFill>
                  <a:schemeClr val="bg1">
                    <a:lumMod val="75000"/>
                  </a:schemeClr>
                </a:solidFill>
              </a:rPr>
              <a:t>Istockphoto</a:t>
            </a:r>
            <a:endParaRPr lang="nb-NO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581831B0-F37A-49A9-AFF6-673FD226D99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734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VE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10" descr="Et bilde som inneholder utendørs, person, vei, bilvei&#10;&#10;Automatisk generert beskrivelse">
            <a:extLst>
              <a:ext uri="{FF2B5EF4-FFF2-40B4-BE49-F238E27FC236}">
                <a16:creationId xmlns:a16="http://schemas.microsoft.com/office/drawing/2014/main" id="{30CA6821-9815-4C44-B11A-E4DE97D622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" b="104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727635" y="6497479"/>
            <a:ext cx="1477618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Nye Veier AS</a:t>
            </a: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307021E2-3A8C-43F0-B5EF-462300B6AE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126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JERNBA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8" descr="Et bilde som inneholder tekst, tog, transport, plattform&#10;&#10;Automatisk generert beskrivelse">
            <a:extLst>
              <a:ext uri="{FF2B5EF4-FFF2-40B4-BE49-F238E27FC236}">
                <a16:creationId xmlns:a16="http://schemas.microsoft.com/office/drawing/2014/main" id="{405610E1-F3A6-4EB3-A334-90DF47A674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568609" y="6497479"/>
            <a:ext cx="1636643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Henrik Jonassen</a:t>
            </a: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92094B30-5F8E-4E5E-9220-DDF559D5F7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775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B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8" descr="Et bilde som inneholder tekst, utendørs, himmel, sykkel&#10;&#10;Automatisk generert beskrivelse">
            <a:extLst>
              <a:ext uri="{FF2B5EF4-FFF2-40B4-BE49-F238E27FC236}">
                <a16:creationId xmlns:a16="http://schemas.microsoft.com/office/drawing/2014/main" id="{9F0ADE92-1078-4694-AD99-95E43A4120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8" b="7938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793895" y="6497479"/>
            <a:ext cx="139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Olav </a:t>
            </a:r>
            <a:r>
              <a:rPr lang="nb-NO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Heggø</a:t>
            </a:r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C58D0F19-0315-44A6-8B75-9C6A0103A3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21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TRAFIKKSIKKERHE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D8FDD7FD-6D69-4016-A831-D0C5F2061A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780643" y="6497479"/>
            <a:ext cx="1424610" cy="246221"/>
          </a:xfrm>
          <a:prstGeom prst="rect">
            <a:avLst/>
          </a:prstGeom>
          <a:solidFill>
            <a:schemeClr val="tx1">
              <a:alpha val="3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>
                <a:solidFill>
                  <a:schemeClr val="bg1">
                    <a:lumMod val="75000"/>
                  </a:schemeClr>
                </a:solidFill>
              </a:rPr>
              <a:t>Photo: </a:t>
            </a:r>
            <a:r>
              <a:rPr lang="nb-NO" sz="10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©Monika Knoff</a:t>
            </a:r>
            <a:endParaRPr lang="nb-NO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4209A26D-1F82-409E-A630-43C8EA1F36F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330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-6137"/>
            <a:ext cx="12211050" cy="850362"/>
          </a:xfrm>
          <a:blipFill dpi="0" rotWithShape="1">
            <a:blip r:embed="rId2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TekstSylinder 5">
            <a:extLst>
              <a:ext uri="{FF2B5EF4-FFF2-40B4-BE49-F238E27FC236}">
                <a16:creationId xmlns:a16="http://schemas.microsoft.com/office/drawing/2014/main" id="{8F2FD7F6-8D09-4872-948D-E2DE2A9B6D5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43619" y="-47640"/>
            <a:ext cx="163280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Forsider som </a:t>
            </a:r>
            <a:r>
              <a:rPr lang="nb-NO" altLang="nb-NO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  <a:t> benyttes:</a:t>
            </a:r>
            <a:br>
              <a:rPr lang="nb-NO" altLang="nb-NO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Høyreklikk på lysbildet </a:t>
            </a:r>
            <a:b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</a:rPr>
              <a:t>i stolpen og velg </a:t>
            </a:r>
            <a:r>
              <a:rPr lang="nb-NO" altLang="nb-NO" sz="1100" i="1" dirty="0">
                <a:latin typeface="Calibri" panose="020F0502020204030204" pitchFamily="34" charset="0"/>
                <a:cs typeface="Calibri" panose="020F0502020204030204" pitchFamily="34" charset="0"/>
              </a:rPr>
              <a:t>slett lysbilde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1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endParaRPr lang="nb-NO" altLang="nb-NO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66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Driving under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influence</a:t>
            </a:r>
            <a:r>
              <a:rPr lang="nb-NO" dirty="0"/>
              <a:t> – a </a:t>
            </a:r>
            <a:r>
              <a:rPr lang="nb-NO" dirty="0" err="1"/>
              <a:t>serious</a:t>
            </a:r>
            <a:r>
              <a:rPr lang="nb-NO" dirty="0"/>
              <a:t> </a:t>
            </a:r>
            <a:r>
              <a:rPr lang="nb-NO" dirty="0" err="1"/>
              <a:t>traffic</a:t>
            </a:r>
            <a:r>
              <a:rPr lang="nb-NO" dirty="0"/>
              <a:t> </a:t>
            </a:r>
            <a:r>
              <a:rPr lang="nb-NO" dirty="0" err="1"/>
              <a:t>safety</a:t>
            </a:r>
            <a:r>
              <a:rPr lang="nb-NO" dirty="0"/>
              <a:t> </a:t>
            </a:r>
            <a:r>
              <a:rPr lang="nb-NO" dirty="0" err="1"/>
              <a:t>issue</a:t>
            </a:r>
            <a:r>
              <a:rPr lang="nb-NO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endParaRPr lang="nb-NO" dirty="0"/>
          </a:p>
          <a:p>
            <a:pPr lvl="0"/>
            <a:r>
              <a:rPr lang="nb-NO" dirty="0"/>
              <a:t>DUI (drink-driving) is a major </a:t>
            </a:r>
            <a:r>
              <a:rPr lang="nb-NO" dirty="0" err="1"/>
              <a:t>traffic</a:t>
            </a:r>
            <a:r>
              <a:rPr lang="nb-NO" dirty="0"/>
              <a:t> </a:t>
            </a:r>
            <a:r>
              <a:rPr lang="nb-NO" dirty="0" err="1"/>
              <a:t>safety</a:t>
            </a:r>
            <a:r>
              <a:rPr lang="nb-NO" dirty="0"/>
              <a:t> </a:t>
            </a:r>
            <a:r>
              <a:rPr lang="nb-NO" dirty="0" err="1"/>
              <a:t>issue</a:t>
            </a:r>
            <a:endParaRPr lang="nb-NO" dirty="0"/>
          </a:p>
          <a:p>
            <a:pPr lvl="0"/>
            <a:endParaRPr lang="nb-NO" dirty="0"/>
          </a:p>
          <a:p>
            <a:pPr lvl="1"/>
            <a:r>
              <a:rPr lang="en-US" dirty="0"/>
              <a:t>Norway leads in detecting impaired driving.</a:t>
            </a:r>
          </a:p>
          <a:p>
            <a:pPr lvl="1"/>
            <a:r>
              <a:rPr lang="en-US" dirty="0"/>
              <a:t>140,000 trips daily with drivers under the influence.</a:t>
            </a:r>
          </a:p>
          <a:p>
            <a:pPr lvl="1"/>
            <a:r>
              <a:rPr lang="en-US" dirty="0"/>
              <a:t>89 traffic deaths last year; DUI involved in 25% of fatal accidents.</a:t>
            </a:r>
          </a:p>
          <a:p>
            <a:pPr lvl="1"/>
            <a:r>
              <a:rPr lang="en-US" dirty="0"/>
              <a:t>DUI endangers all road users.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13 May Budapest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Bunntekst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72147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4220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5049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5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2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14075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80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83145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61831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660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20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6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324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823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45" y="3011400"/>
            <a:ext cx="3100149" cy="835200"/>
          </a:xfrm>
          <a:prstGeom prst="rect">
            <a:avLst/>
          </a:prstGeom>
          <a:blipFill>
            <a:blip r:embed="rId3">
              <a:alphaModFix amt="80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592288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SORT 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766682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56062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1353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1972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5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026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0892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80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nb-NO"/>
              <a:t>Bunntekst</a:t>
            </a: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914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10961831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1003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6329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tittel med bil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6020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47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m side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6282000"/>
            <a:ext cx="1603525" cy="4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2307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44" y="3011400"/>
            <a:ext cx="3100149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77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Bunntekst</a:t>
            </a:r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82000"/>
            <a:ext cx="1603525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3" r:id="rId2"/>
    <p:sldLayoutId id="2147483777" r:id="rId3"/>
    <p:sldLayoutId id="2147483772" r:id="rId4"/>
    <p:sldLayoutId id="2147483775" r:id="rId5"/>
    <p:sldLayoutId id="2147483770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  <p:sldLayoutId id="2147483768" r:id="rId28"/>
    <p:sldLayoutId id="2147483769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DFCDACD-DEE1-50F2-0A2E-48292600EC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0C6C40-1969-081E-007E-BBE619E402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5187" y="3229896"/>
            <a:ext cx="6371304" cy="1942439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Drink - driving in Norway</a:t>
            </a:r>
          </a:p>
          <a:p>
            <a:r>
              <a:rPr lang="nb-NO" dirty="0"/>
              <a:t>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8F284E1-E302-5524-88C2-54924C43DB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148" y="4250692"/>
            <a:ext cx="6017342" cy="263827"/>
          </a:xfrm>
        </p:spPr>
        <p:txBody>
          <a:bodyPr/>
          <a:lstStyle/>
          <a:p>
            <a:pPr algn="ctr"/>
            <a:r>
              <a:rPr lang="nb-NO" dirty="0"/>
              <a:t>Grete Mathisrud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F5BAE9-8522-8E7B-1892-A874E4DC17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184" y="4675028"/>
            <a:ext cx="6121270" cy="336798"/>
          </a:xfrm>
        </p:spPr>
        <p:txBody>
          <a:bodyPr/>
          <a:lstStyle/>
          <a:p>
            <a:pPr algn="ctr"/>
            <a:r>
              <a:rPr lang="nb-NO" dirty="0"/>
              <a:t>ETSC Safe and Sober </a:t>
            </a:r>
            <a:r>
              <a:rPr lang="nb-NO" dirty="0" err="1"/>
              <a:t>event</a:t>
            </a:r>
            <a:r>
              <a:rPr lang="nb-NO" dirty="0"/>
              <a:t>, 3 November 2025,  Athen </a:t>
            </a:r>
          </a:p>
        </p:txBody>
      </p:sp>
    </p:spTree>
    <p:extLst>
      <p:ext uri="{BB962C8B-B14F-4D97-AF65-F5344CB8AC3E}">
        <p14:creationId xmlns:p14="http://schemas.microsoft.com/office/powerpoint/2010/main" val="203038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4C8F370D-DD32-F622-9994-FA21949EEE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3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C9D645-F746-6382-68D0-196898436C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1359" y="6407992"/>
            <a:ext cx="4060641" cy="450008"/>
          </a:xfrm>
        </p:spPr>
        <p:txBody>
          <a:bodyPr>
            <a:normAutofit/>
          </a:bodyPr>
          <a:lstStyle/>
          <a:p>
            <a:r>
              <a:rPr lang="nb-NO" dirty="0"/>
              <a:t>Source: CARE (EU database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road</a:t>
            </a:r>
            <a:r>
              <a:rPr lang="nb-NO" dirty="0"/>
              <a:t> </a:t>
            </a:r>
            <a:r>
              <a:rPr lang="nb-NO" dirty="0" err="1"/>
              <a:t>crashes</a:t>
            </a:r>
            <a:r>
              <a:rPr lang="nb-NO" dirty="0"/>
              <a:t>)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2B13B96-4BC9-B464-F3CE-D007CAAA3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0000" y="6282000"/>
            <a:ext cx="1602000" cy="4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0FE2D554-A799-CE00-99C3-95F69C607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b="1" dirty="0"/>
              <a:t>Drink-driving in Norway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1D7B387-0BB5-84D2-81A6-72C7E54D3AFC}"/>
              </a:ext>
            </a:extLst>
          </p:cNvPr>
          <p:cNvSpPr txBox="1"/>
          <p:nvPr/>
        </p:nvSpPr>
        <p:spPr>
          <a:xfrm>
            <a:off x="1266701" y="2288449"/>
            <a:ext cx="826918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Driving under the influence of alcohol or drugs (DUI) is a significant traffic safety issue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Norway applies a regulatory approach: clear rules and consistent enforcement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Daily Impact</a:t>
            </a:r>
            <a:r>
              <a:rPr lang="en-US" dirty="0"/>
              <a:t>: 		Approximately 140,000 trips involve a driver under 			the influence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Long-term Impact</a:t>
            </a:r>
            <a:r>
              <a:rPr lang="en-US" dirty="0"/>
              <a:t>: 	A contributing factor in 23% of fatal accidents over 			the past decade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22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23026C-EDAC-BA93-5122-23AA91D1B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b="1" dirty="0"/>
              <a:t>Driving under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influence</a:t>
            </a:r>
            <a:r>
              <a:rPr lang="nb-NO" b="1" dirty="0"/>
              <a:t> in </a:t>
            </a:r>
            <a:br>
              <a:rPr lang="nb-NO" b="1" dirty="0"/>
            </a:br>
            <a:r>
              <a:rPr lang="nb-NO" b="1" dirty="0"/>
              <a:t>Fatal </a:t>
            </a:r>
            <a:r>
              <a:rPr lang="nb-NO" b="1" dirty="0" err="1"/>
              <a:t>Accidents</a:t>
            </a:r>
            <a:r>
              <a:rPr lang="nb-NO" b="1" dirty="0"/>
              <a:t> - 2024</a:t>
            </a:r>
            <a:br>
              <a:rPr lang="nb-NO" b="1" dirty="0"/>
            </a:br>
            <a:endParaRPr lang="nb-NO" b="1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FF128B0-DA21-510D-8B2B-93D3FBB74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2232C53-B617-0FE9-BD0B-0A287580F46C}"/>
              </a:ext>
            </a:extLst>
          </p:cNvPr>
          <p:cNvSpPr txBox="1"/>
          <p:nvPr/>
        </p:nvSpPr>
        <p:spPr>
          <a:xfrm>
            <a:off x="1354238" y="2034639"/>
            <a:ext cx="936918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DUI Contribution to Fatalities</a:t>
            </a:r>
          </a:p>
          <a:p>
            <a:r>
              <a:rPr lang="en-US" sz="2000" dirty="0"/>
              <a:t>29% of fatal accidents in 2024 involved impairment due to alcohol, drugs or medication</a:t>
            </a:r>
          </a:p>
          <a:p>
            <a:endParaRPr lang="en-US" sz="2000" dirty="0"/>
          </a:p>
          <a:p>
            <a:r>
              <a:rPr lang="en-US" sz="2000" b="1" dirty="0"/>
              <a:t>Combined Risk Behaviors</a:t>
            </a:r>
          </a:p>
          <a:p>
            <a:r>
              <a:rPr lang="en-US" sz="2000" dirty="0"/>
              <a:t>60% of DUI cases also involved speeding and not using seatbelts</a:t>
            </a:r>
          </a:p>
          <a:p>
            <a:endParaRPr lang="en-US" sz="2000" dirty="0"/>
          </a:p>
          <a:p>
            <a:r>
              <a:rPr lang="en-US" sz="2000" b="1" dirty="0"/>
              <a:t>Seasonal Pattern</a:t>
            </a:r>
          </a:p>
          <a:p>
            <a:r>
              <a:rPr lang="en-US" sz="2000" dirty="0"/>
              <a:t>Half of the DUI-related fatalities occurred during summer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1377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DA04EF-78D6-B80F-F400-8D58FD883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Enforcement</a:t>
            </a:r>
            <a:r>
              <a:rPr lang="nb-NO" b="1" dirty="0"/>
              <a:t> Levels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D287857-DC70-6D7E-E626-78B637ED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C8C9D2B-F2C2-5F3E-8280-238A0F0E9CDB}"/>
              </a:ext>
            </a:extLst>
          </p:cNvPr>
          <p:cNvSpPr txBox="1"/>
          <p:nvPr/>
        </p:nvSpPr>
        <p:spPr>
          <a:xfrm>
            <a:off x="870857" y="1854483"/>
            <a:ext cx="975359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  <a:r>
              <a:rPr lang="en-US" sz="2000" b="1" dirty="0"/>
              <a:t>Key Measures:</a:t>
            </a:r>
          </a:p>
          <a:p>
            <a:endParaRPr lang="en-US" sz="2000" b="1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Vision Zero: </a:t>
            </a:r>
            <a:r>
              <a:rPr lang="en-US" dirty="0"/>
              <a:t>Shared responsibility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Public Acceptance: </a:t>
            </a:r>
            <a:r>
              <a:rPr lang="en-US" dirty="0"/>
              <a:t>Support for low blood alcohol limits.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Strict Limits: </a:t>
            </a:r>
            <a:r>
              <a:rPr lang="en-US" dirty="0"/>
              <a:t>For alcohol and drugs.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Regular Checks: </a:t>
            </a:r>
            <a:r>
              <a:rPr lang="en-US" dirty="0"/>
              <a:t>Frequent and consistent enforcement.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Effective Sanctions: </a:t>
            </a:r>
            <a:r>
              <a:rPr lang="en-US" dirty="0"/>
              <a:t>Strong penalties for offenders.</a:t>
            </a:r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3212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C320E0-0B16-55BF-4BED-5729FE82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Police </a:t>
            </a:r>
            <a:r>
              <a:rPr lang="nb-NO" b="1" dirty="0" err="1"/>
              <a:t>Enforcement</a:t>
            </a:r>
            <a:r>
              <a:rPr lang="nb-NO" b="1" dirty="0"/>
              <a:t> </a:t>
            </a:r>
            <a:r>
              <a:rPr lang="nb-NO" b="1" dirty="0" err="1"/>
              <a:t>Efforts</a:t>
            </a: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00A25C-0DBB-9583-9CBD-DE82F355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Routine Testing: 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Mandatory DUI tests during all roadside police 				checks.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Saliva Testers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		Used to detect substances other than alcohol.</a:t>
            </a:r>
          </a:p>
          <a:p>
            <a:endParaRPr lang="en-US" sz="1800" b="1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Criminal Case Handling</a:t>
            </a:r>
            <a:r>
              <a:rPr lang="en-US" sz="18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: 	Extensive enforcement efforts, swift investigations, 				and adequate sanctions and penalties are 					essential. </a:t>
            </a:r>
            <a:endParaRPr lang="nb-NO" sz="1800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11A92F8-E5EC-96CE-91C4-4F45D7531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6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E3C4E6B-BA7F-E353-61FB-B03EBE34CE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592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88BB4210-CC0A-952F-C23C-2A264933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</p:spPr>
        <p:txBody>
          <a:bodyPr/>
          <a:lstStyle/>
          <a:p>
            <a:r>
              <a:rPr lang="en-US" dirty="0"/>
              <a:t>Mandatory use of Alcohol Interlock Devices in Public Transport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0C83C5-9429-C74F-C77D-36C35BEEAB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8771" y="1825625"/>
            <a:ext cx="6518858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3" name="Slide Number Placeholder 3">
            <a:extLst>
              <a:ext uri="{FF2B5EF4-FFF2-40B4-BE49-F238E27FC236}">
                <a16:creationId xmlns:a16="http://schemas.microsoft.com/office/drawing/2014/main" id="{D41F0873-D33B-3DEA-BB1B-5134B03E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7</a:t>
            </a:fld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39969C1-29FC-993A-C839-3E474F0F66AC}"/>
              </a:ext>
            </a:extLst>
          </p:cNvPr>
          <p:cNvSpPr txBox="1"/>
          <p:nvPr/>
        </p:nvSpPr>
        <p:spPr>
          <a:xfrm>
            <a:off x="8867093" y="5330127"/>
            <a:ext cx="2688907" cy="47812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325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nb-NO" sz="900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b-NO" sz="2900" b="1" kern="1200" baseline="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Illustrasjonsfoto Foto: Volvo Buses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b-NO" sz="900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3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C768FE-8DF1-A2D3-149F-904C99818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9111713" cy="1325563"/>
          </a:xfrm>
        </p:spPr>
        <p:txBody>
          <a:bodyPr>
            <a:normAutofit/>
          </a:bodyPr>
          <a:lstStyle/>
          <a:p>
            <a:r>
              <a:rPr lang="nb-NO" sz="2800" b="1" dirty="0" err="1"/>
              <a:t>Mandatory</a:t>
            </a:r>
            <a:r>
              <a:rPr lang="nb-NO" sz="2800" b="1" dirty="0"/>
              <a:t> </a:t>
            </a:r>
            <a:r>
              <a:rPr lang="nb-NO" sz="2800" b="1" dirty="0" err="1"/>
              <a:t>Alcohol</a:t>
            </a:r>
            <a:r>
              <a:rPr lang="nb-NO" sz="2800" b="1" dirty="0"/>
              <a:t> Interlocks in Public Transport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44A39B-5C61-BA21-6F4D-C90DE50D8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Mandatory</a:t>
            </a:r>
            <a:r>
              <a:rPr lang="en-US" sz="2000" dirty="0"/>
              <a:t>: </a:t>
            </a:r>
          </a:p>
          <a:p>
            <a:pPr marL="0" indent="0">
              <a:buNone/>
            </a:pPr>
            <a:r>
              <a:rPr lang="en-US" sz="1800" dirty="0"/>
              <a:t>Effective from January 1, 2019, for new buses and minibuses (categories M2 and M3)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2000" b="1" dirty="0"/>
              <a:t>Objective</a:t>
            </a:r>
            <a:r>
              <a:rPr lang="en-US" sz="2000" dirty="0"/>
              <a:t>: </a:t>
            </a:r>
          </a:p>
          <a:p>
            <a:pPr marL="0" indent="0">
              <a:buNone/>
            </a:pPr>
            <a:r>
              <a:rPr lang="en-US" sz="1800" dirty="0"/>
              <a:t>To increase passenger safety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2000" b="1" dirty="0"/>
              <a:t>Exemptions</a:t>
            </a:r>
            <a:r>
              <a:rPr lang="en-US" sz="1800" dirty="0"/>
              <a:t>: </a:t>
            </a:r>
          </a:p>
          <a:p>
            <a:pPr marL="0" indent="0">
              <a:buNone/>
            </a:pPr>
            <a:r>
              <a:rPr lang="en-US" sz="1800" dirty="0"/>
              <a:t>Does not apply to foreign buses, taxis, or freight transport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2000" b="1" dirty="0"/>
              <a:t>Scope</a:t>
            </a:r>
            <a:r>
              <a:rPr lang="en-US" sz="1800" dirty="0"/>
              <a:t>: National regulation applicable only to domestic traffic</a:t>
            </a:r>
          </a:p>
          <a:p>
            <a:endParaRPr lang="en-US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94A6EF4-8D95-C6B0-8A10-47C690B9A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8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F055FC1-EEEC-3AF5-5C6C-B7D321488C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8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6CF922-072B-FFB2-C157-6D5427D9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/>
              <a:t>Norwegian </a:t>
            </a:r>
            <a:r>
              <a:rPr lang="nb-NO" sz="3200" b="1" dirty="0" err="1"/>
              <a:t>Regulations</a:t>
            </a:r>
            <a:r>
              <a:rPr lang="nb-NO" sz="3200" b="1" dirty="0"/>
              <a:t> </a:t>
            </a:r>
            <a:r>
              <a:rPr lang="nb-NO" sz="3200" b="1" dirty="0" err="1"/>
              <a:t>on</a:t>
            </a:r>
            <a:r>
              <a:rPr lang="nb-NO" sz="3200" b="1" dirty="0"/>
              <a:t> </a:t>
            </a:r>
            <a:r>
              <a:rPr lang="nb-NO" sz="3200" b="1" dirty="0" err="1"/>
              <a:t>Alcohol</a:t>
            </a:r>
            <a:r>
              <a:rPr lang="nb-NO" sz="3200" b="1" dirty="0"/>
              <a:t> Interlocks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2A44CA-4892-617D-8BED-35B99F851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492"/>
            <a:ext cx="9000000" cy="4710472"/>
          </a:xfrm>
        </p:spPr>
        <p:txBody>
          <a:bodyPr/>
          <a:lstStyle/>
          <a:p>
            <a:pPr marL="342900" lvl="0" indent="-342900">
              <a:lnSpc>
                <a:spcPct val="1500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Legal </a:t>
            </a: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Provision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Road Traffic Act - Section 18  </a:t>
            </a:r>
            <a:r>
              <a:rPr lang="en-US" sz="14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ts val="1500"/>
              </a:lnSpc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Regulated by the Norwegian Public Roads Administration (NPRA)</a:t>
            </a:r>
            <a:endParaRPr lang="nb-NO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Service Centers: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Qualified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personnel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installation</a:t>
            </a:r>
            <a:r>
              <a:rPr lang="nb-NO" sz="14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compliance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with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installation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procedures</a:t>
            </a: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nb-NO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Costs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ts val="1500"/>
              </a:lnSpc>
              <a:spcBef>
                <a:spcPts val="120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Estimated total cost: NOK 40 000 (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€3,</a:t>
            </a:r>
            <a:r>
              <a:rPr lang="en-US" sz="1400" b="1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436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– includes installation, service, and dismantling </a:t>
            </a:r>
            <a:endParaRPr lang="nb-NO" sz="18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120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Inspections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nb-NO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Compliance</a:t>
            </a:r>
            <a:r>
              <a:rPr lang="nb-NO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Conducted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 NPRA or </a:t>
            </a:r>
            <a:r>
              <a:rPr lang="nb-NO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nb-NO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Police </a:t>
            </a:r>
          </a:p>
          <a:p>
            <a:pPr lvl="1">
              <a:lnSpc>
                <a:spcPts val="1500"/>
              </a:lnSpc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Sanctions for non-compliance</a:t>
            </a: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ts val="1500"/>
              </a:lnSpc>
              <a:buSzPts val="1000"/>
              <a:buNone/>
              <a:tabLst>
                <a:tab pos="914400" algn="l"/>
              </a:tabLst>
            </a:pPr>
            <a:endParaRPr lang="nb-NO" sz="1400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ts val="1500"/>
              </a:lnSpc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endParaRPr lang="nb-NO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indent="0">
              <a:lnSpc>
                <a:spcPts val="15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b-NO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6E83C1C-47BF-3A22-440C-75A733C0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9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E4102C-9166-2FA4-6186-5FEB8FB8B2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079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84FF85-2829-8A2F-DA62-811D5F3C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Future</a:t>
            </a:r>
            <a:r>
              <a:rPr lang="nb-NO" b="1" dirty="0"/>
              <a:t> Programs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8A3FB5-4382-D214-F8DC-4DEA51416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current alcohol interlock offender programs in Norway</a:t>
            </a:r>
          </a:p>
          <a:p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Advocating alcohol interlock programs as an alternative to license withdrawal</a:t>
            </a:r>
          </a:p>
          <a:p>
            <a:endParaRPr lang="en-US" sz="1800" b="1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The new Directive on Driving Licenses</a:t>
            </a:r>
            <a:endParaRPr lang="nb-NO" sz="1800" b="1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14350" indent="-285750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Introduces a </a:t>
            </a:r>
            <a:r>
              <a:rPr lang="en-US" sz="18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ew approach to alcohol dependency 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BB9F43-99B9-C066-C41E-1D5B4187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10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D8BB6A2-6259-050C-549E-659D64EC2E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07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7D90B0-61A3-B1D4-9B82-9B3941E6E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Future</a:t>
            </a:r>
            <a:r>
              <a:rPr lang="nb-NO" b="1" dirty="0"/>
              <a:t> Road </a:t>
            </a:r>
            <a:r>
              <a:rPr lang="nb-NO" b="1" dirty="0" err="1"/>
              <a:t>Safety</a:t>
            </a:r>
            <a:r>
              <a:rPr lang="nb-NO" b="1" dirty="0"/>
              <a:t> Initiatives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0C1EBF-D20A-BF1F-495C-F54F53CBD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182"/>
            <a:ext cx="9000000" cy="46067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sz="1800" b="1" dirty="0" err="1"/>
              <a:t>Ongoing</a:t>
            </a:r>
            <a:r>
              <a:rPr lang="nb-NO" sz="1800" b="1" dirty="0"/>
              <a:t> </a:t>
            </a:r>
            <a:r>
              <a:rPr lang="nb-NO" sz="1800" b="1" dirty="0" err="1"/>
              <a:t>measures</a:t>
            </a:r>
            <a:r>
              <a:rPr lang="nb-NO" sz="1800" b="1" dirty="0"/>
              <a:t> and </a:t>
            </a:r>
            <a:r>
              <a:rPr lang="nb-NO" sz="1800" b="1" dirty="0" err="1"/>
              <a:t>new</a:t>
            </a:r>
            <a:r>
              <a:rPr lang="nb-NO" sz="1800" b="1" dirty="0"/>
              <a:t> </a:t>
            </a:r>
            <a:r>
              <a:rPr lang="nb-NO" sz="1800" b="1" dirty="0" err="1"/>
              <a:t>initiatives</a:t>
            </a:r>
            <a:r>
              <a:rPr lang="nb-NO" sz="1800" b="1" dirty="0"/>
              <a:t>: </a:t>
            </a:r>
          </a:p>
          <a:p>
            <a:pPr marL="457200" lvl="1" indent="0">
              <a:buNone/>
            </a:pPr>
            <a:r>
              <a:rPr lang="nb-NO" sz="1800" dirty="0"/>
              <a:t>The National Road </a:t>
            </a:r>
            <a:r>
              <a:rPr lang="nb-NO" sz="1800" dirty="0" err="1"/>
              <a:t>Safety</a:t>
            </a:r>
            <a:r>
              <a:rPr lang="nb-NO" sz="1800" dirty="0"/>
              <a:t> Action Plan 2026-2029, </a:t>
            </a:r>
            <a:r>
              <a:rPr lang="nb-NO" sz="1800" dirty="0" err="1"/>
              <a:t>comprising</a:t>
            </a:r>
            <a:r>
              <a:rPr lang="nb-NO" sz="1800" dirty="0"/>
              <a:t> 177 </a:t>
            </a:r>
            <a:r>
              <a:rPr lang="nb-NO" sz="1800" dirty="0" err="1"/>
              <a:t>measures</a:t>
            </a:r>
            <a:r>
              <a:rPr lang="nb-NO" sz="1800" dirty="0"/>
              <a:t>, is </a:t>
            </a:r>
            <a:r>
              <a:rPr lang="nb-NO" sz="1800" dirty="0" err="1"/>
              <a:t>currently</a:t>
            </a:r>
            <a:r>
              <a:rPr lang="nb-NO" sz="1800" dirty="0"/>
              <a:t> under </a:t>
            </a:r>
            <a:r>
              <a:rPr lang="nb-NO" sz="1800" dirty="0" err="1"/>
              <a:t>public</a:t>
            </a:r>
            <a:r>
              <a:rPr lang="nb-NO" sz="1800" dirty="0"/>
              <a:t> </a:t>
            </a:r>
            <a:r>
              <a:rPr lang="nb-NO" sz="1800" dirty="0" err="1"/>
              <a:t>consultation</a:t>
            </a:r>
            <a:r>
              <a:rPr lang="nb-NO" sz="1800" dirty="0"/>
              <a:t>.</a:t>
            </a:r>
          </a:p>
          <a:p>
            <a:pPr marL="457200" lvl="1" indent="0">
              <a:buNone/>
            </a:pPr>
            <a:endParaRPr lang="nb-NO" sz="1800" dirty="0"/>
          </a:p>
          <a:p>
            <a:r>
              <a:rPr lang="nb-NO" sz="1800" b="1" dirty="0"/>
              <a:t>Legislative </a:t>
            </a:r>
            <a:r>
              <a:rPr lang="nb-NO" sz="1800" b="1" dirty="0" err="1"/>
              <a:t>proposals</a:t>
            </a:r>
            <a:r>
              <a:rPr lang="nb-NO" sz="1800" b="1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800" dirty="0" err="1"/>
              <a:t>Stricter</a:t>
            </a:r>
            <a:r>
              <a:rPr lang="nb-NO" sz="1800" dirty="0"/>
              <a:t> </a:t>
            </a:r>
            <a:r>
              <a:rPr lang="nb-NO" sz="1800" dirty="0" err="1"/>
              <a:t>rules</a:t>
            </a:r>
            <a:r>
              <a:rPr lang="nb-NO" sz="1800" dirty="0"/>
              <a:t> and </a:t>
            </a:r>
            <a:r>
              <a:rPr lang="nb-NO" sz="1800" dirty="0" err="1"/>
              <a:t>vehicle</a:t>
            </a:r>
            <a:r>
              <a:rPr lang="nb-NO" sz="1800" dirty="0"/>
              <a:t> </a:t>
            </a:r>
            <a:r>
              <a:rPr lang="nb-NO" sz="1800" dirty="0" err="1"/>
              <a:t>confiscation</a:t>
            </a:r>
            <a:r>
              <a:rPr lang="nb-NO" sz="1800" dirty="0"/>
              <a:t> for </a:t>
            </a:r>
            <a:r>
              <a:rPr lang="nb-NO" sz="1800" dirty="0" err="1"/>
              <a:t>high-level</a:t>
            </a:r>
            <a:r>
              <a:rPr lang="nb-NO" sz="1800" dirty="0"/>
              <a:t> DUI </a:t>
            </a:r>
            <a:r>
              <a:rPr lang="nb-NO" sz="1800" dirty="0" err="1"/>
              <a:t>offenders</a:t>
            </a:r>
            <a:r>
              <a:rPr lang="nb-NO" sz="1800" dirty="0"/>
              <a:t> and </a:t>
            </a:r>
            <a:r>
              <a:rPr lang="nb-NO" sz="1800" dirty="0" err="1"/>
              <a:t>extreme</a:t>
            </a:r>
            <a:r>
              <a:rPr lang="nb-NO" sz="1800" dirty="0"/>
              <a:t> </a:t>
            </a:r>
            <a:r>
              <a:rPr lang="nb-NO" sz="1800" dirty="0" err="1"/>
              <a:t>speeding</a:t>
            </a:r>
            <a:endParaRPr lang="nb-NO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800" dirty="0" err="1"/>
              <a:t>Proposed</a:t>
            </a:r>
            <a:r>
              <a:rPr lang="nb-NO" sz="1800" dirty="0"/>
              <a:t> ban </a:t>
            </a:r>
            <a:r>
              <a:rPr lang="nb-NO" sz="1800" dirty="0" err="1"/>
              <a:t>on</a:t>
            </a:r>
            <a:r>
              <a:rPr lang="nb-NO" sz="1800" dirty="0"/>
              <a:t> </a:t>
            </a:r>
            <a:r>
              <a:rPr lang="nb-NO" sz="1800" dirty="0" err="1"/>
              <a:t>warning</a:t>
            </a:r>
            <a:r>
              <a:rPr lang="nb-NO" sz="1800" dirty="0"/>
              <a:t> services </a:t>
            </a:r>
            <a:r>
              <a:rPr lang="nb-NO" sz="1800" dirty="0" err="1"/>
              <a:t>that</a:t>
            </a:r>
            <a:r>
              <a:rPr lang="nb-NO" sz="1800" dirty="0"/>
              <a:t> </a:t>
            </a:r>
            <a:r>
              <a:rPr lang="nb-NO" sz="1800" dirty="0" err="1"/>
              <a:t>undermine</a:t>
            </a:r>
            <a:r>
              <a:rPr lang="nb-NO" sz="1800" dirty="0"/>
              <a:t> </a:t>
            </a:r>
            <a:r>
              <a:rPr lang="nb-NO" sz="1800" dirty="0" err="1"/>
              <a:t>police</a:t>
            </a:r>
            <a:r>
              <a:rPr lang="nb-NO" sz="1800" dirty="0"/>
              <a:t> </a:t>
            </a:r>
            <a:r>
              <a:rPr lang="nb-NO" sz="1800" dirty="0" err="1"/>
              <a:t>controls</a:t>
            </a:r>
            <a:endParaRPr lang="nb-NO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Strengthened legislation regarding mobile phone use while driving</a:t>
            </a:r>
            <a:endParaRPr lang="nb-NO" sz="18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363CE36-6C3C-DC53-D468-04073E17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11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BA2727C-708E-7C94-131B-1454CE98C7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0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D6C7CCA-A147-A8EE-FD41-28DBBE18586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8AD315-39A8-1B0E-D1AE-DCDBEC1719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485" y="5495668"/>
            <a:ext cx="6121270" cy="336798"/>
          </a:xfrm>
        </p:spPr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attention</a:t>
            </a:r>
            <a:r>
              <a:rPr lang="nb-NO" dirty="0"/>
              <a:t>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113F8BE-7213-6351-DA29-898CCC606D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85" y="5832466"/>
            <a:ext cx="6121270" cy="336798"/>
          </a:xfrm>
        </p:spPr>
        <p:txBody>
          <a:bodyPr/>
          <a:lstStyle/>
          <a:p>
            <a:r>
              <a:rPr lang="nb-NO" dirty="0"/>
              <a:t>Grete Mathisrud</a:t>
            </a:r>
          </a:p>
        </p:txBody>
      </p:sp>
    </p:spTree>
    <p:extLst>
      <p:ext uri="{BB962C8B-B14F-4D97-AF65-F5344CB8AC3E}">
        <p14:creationId xmlns:p14="http://schemas.microsoft.com/office/powerpoint/2010/main" val="213862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13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SD Engelsk">
  <a:themeElements>
    <a:clrScheme name="SD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005293"/>
      </a:accent1>
      <a:accent2>
        <a:srgbClr val="FF6D22"/>
      </a:accent2>
      <a:accent3>
        <a:srgbClr val="49BEE3"/>
      </a:accent3>
      <a:accent4>
        <a:srgbClr val="8D817B"/>
      </a:accent4>
      <a:accent5>
        <a:srgbClr val="983222"/>
      </a:accent5>
      <a:accent6>
        <a:srgbClr val="3F9C35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 PowerPointmal_ENG" id="{7993C4CB-D7F8-47E0-8447-1DD3C6B4E56E}" vid="{86116E40-37F9-4238-805A-30E6CE2182B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SD_PowerPoint_Engelsk</Template>
  <TotalTime>749</TotalTime>
  <Words>514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Open Sans</vt:lpstr>
      <vt:lpstr>Symbol</vt:lpstr>
      <vt:lpstr>Wingdings</vt:lpstr>
      <vt:lpstr>SD Engelsk</vt:lpstr>
      <vt:lpstr>PowerPoint-presentasjon</vt:lpstr>
      <vt:lpstr>PowerPoint-presentasjon</vt:lpstr>
      <vt:lpstr>Drink-driving in Norway </vt:lpstr>
      <vt:lpstr>Driving under the influence in  Fatal Accidents - 2024 </vt:lpstr>
      <vt:lpstr>Enforcement Levels </vt:lpstr>
      <vt:lpstr>Police Enforcement Efforts</vt:lpstr>
      <vt:lpstr>Mandatory use of Alcohol Interlock Devices in Public Transport</vt:lpstr>
      <vt:lpstr>Mandatory Alcohol Interlocks in Public Transport</vt:lpstr>
      <vt:lpstr>Norwegian Regulations on Alcohol Interlocks</vt:lpstr>
      <vt:lpstr>Future Programs</vt:lpstr>
      <vt:lpstr>Future Road Safety Initiatives</vt:lpstr>
      <vt:lpstr>PowerPoint-presentasjon</vt:lpstr>
      <vt:lpstr>PowerPoint-presentasjon</vt:lpstr>
    </vt:vector>
  </TitlesOfParts>
  <Company>DSS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Grete Mathisrud</dc:creator>
  <cp:lastModifiedBy>Grete Mathisrud</cp:lastModifiedBy>
  <cp:revision>38</cp:revision>
  <dcterms:created xsi:type="dcterms:W3CDTF">2025-04-25T11:38:45Z</dcterms:created>
  <dcterms:modified xsi:type="dcterms:W3CDTF">2025-10-30T12:02:12Z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22f7043-6caf-4431-9109-8eff758a1d8b_Enabled">
    <vt:lpwstr>true</vt:lpwstr>
  </property>
  <property fmtid="{D5CDD505-2E9C-101B-9397-08002B2CF9AE}" pid="3" name="MSIP_Label_b22f7043-6caf-4431-9109-8eff758a1d8b_SetDate">
    <vt:lpwstr>2021-12-13T07:25:21Z</vt:lpwstr>
  </property>
  <property fmtid="{D5CDD505-2E9C-101B-9397-08002B2CF9AE}" pid="4" name="MSIP_Label_b22f7043-6caf-4431-9109-8eff758a1d8b_Method">
    <vt:lpwstr>Standard</vt:lpwstr>
  </property>
  <property fmtid="{D5CDD505-2E9C-101B-9397-08002B2CF9AE}" pid="5" name="MSIP_Label_b22f7043-6caf-4431-9109-8eff758a1d8b_Name">
    <vt:lpwstr>Intern (DSS)</vt:lpwstr>
  </property>
  <property fmtid="{D5CDD505-2E9C-101B-9397-08002B2CF9AE}" pid="6" name="MSIP_Label_b22f7043-6caf-4431-9109-8eff758a1d8b_SiteId">
    <vt:lpwstr>f696e186-1c3b-44cd-bf76-5ace0e7007bd</vt:lpwstr>
  </property>
  <property fmtid="{D5CDD505-2E9C-101B-9397-08002B2CF9AE}" pid="7" name="MSIP_Label_b22f7043-6caf-4431-9109-8eff758a1d8b_ActionId">
    <vt:lpwstr>6d9193c7-cbb3-4859-adbd-0f05f2b18a27</vt:lpwstr>
  </property>
  <property fmtid="{D5CDD505-2E9C-101B-9397-08002B2CF9AE}" pid="8" name="MSIP_Label_b22f7043-6caf-4431-9109-8eff758a1d8b_ContentBits">
    <vt:lpwstr>0</vt:lpwstr>
  </property>
</Properties>
</file>