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4"/>
  </p:notesMasterIdLst>
  <p:handoutMasterIdLst>
    <p:handoutMasterId r:id="rId25"/>
  </p:handoutMasterIdLst>
  <p:sldIdLst>
    <p:sldId id="283" r:id="rId2"/>
    <p:sldId id="314" r:id="rId3"/>
    <p:sldId id="302" r:id="rId4"/>
    <p:sldId id="353" r:id="rId5"/>
    <p:sldId id="307" r:id="rId6"/>
    <p:sldId id="348" r:id="rId7"/>
    <p:sldId id="360" r:id="rId8"/>
    <p:sldId id="317" r:id="rId9"/>
    <p:sldId id="356" r:id="rId10"/>
    <p:sldId id="339" r:id="rId11"/>
    <p:sldId id="357" r:id="rId12"/>
    <p:sldId id="358" r:id="rId13"/>
    <p:sldId id="359" r:id="rId14"/>
    <p:sldId id="332" r:id="rId15"/>
    <p:sldId id="335" r:id="rId16"/>
    <p:sldId id="350" r:id="rId17"/>
    <p:sldId id="351" r:id="rId18"/>
    <p:sldId id="352" r:id="rId19"/>
    <p:sldId id="337" r:id="rId20"/>
    <p:sldId id="355" r:id="rId21"/>
    <p:sldId id="354" r:id="rId22"/>
    <p:sldId id="330" r:id="rId23"/>
  </p:sldIdLst>
  <p:sldSz cx="12192000" cy="6858000"/>
  <p:notesSz cx="6797675" cy="9926638"/>
  <p:embeddedFontLst>
    <p:embeddedFont>
      <p:font typeface="Frutiger-Black" panose="020B0604020202020204"/>
      <p:regular r:id="rId26"/>
    </p:embeddedFont>
    <p:embeddedFont>
      <p:font typeface="Century Gothic" panose="020B050202020202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Calibri" panose="020F0502020204030204" pitchFamily="34" charset="0"/>
      <p:regular r:id="rId33"/>
      <p:bold r:id="rId34"/>
      <p:italic r:id="rId35"/>
      <p:boldItalic r:id="rId36"/>
    </p:embeddedFont>
    <p:embeddedFont>
      <p:font typeface="Frutiger-Bold" panose="020B0604020202020204"/>
      <p:regular r:id="rId37"/>
    </p:embeddedFont>
    <p:embeddedFont>
      <p:font typeface="MS PGothic" panose="020B0600070205080204" pitchFamily="34" charset="-128"/>
      <p:regular r:id="rId38"/>
    </p:embeddedFont>
    <p:embeddedFont>
      <p:font typeface="Frutiger-Light" panose="020B0604020202020204"/>
      <p:regular r:id="rId39"/>
    </p:embeddedFont>
    <p:embeddedFont>
      <p:font typeface="Frutiger-Roman" panose="020B0604020202020204" charset="0"/>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DF2EA"/>
    <a:srgbClr val="F7ECE4"/>
    <a:srgbClr val="F5BD97"/>
    <a:srgbClr val="F6BE97"/>
    <a:srgbClr val="F8CBAD"/>
    <a:srgbClr val="CE6928"/>
    <a:srgbClr val="EC7C30"/>
    <a:srgbClr val="F1A16B"/>
    <a:srgbClr val="F2AB7A"/>
    <a:srgbClr val="F19B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3303" autoAdjust="0"/>
  </p:normalViewPr>
  <p:slideViewPr>
    <p:cSldViewPr>
      <p:cViewPr varScale="1">
        <p:scale>
          <a:sx n="65" d="100"/>
          <a:sy n="65" d="100"/>
        </p:scale>
        <p:origin x="724" y="56"/>
      </p:cViewPr>
      <p:guideLst>
        <p:guide orient="horz" pos="2112"/>
        <p:guide pos="3840"/>
      </p:guideLst>
    </p:cSldViewPr>
  </p:slideViewPr>
  <p:notesTextViewPr>
    <p:cViewPr>
      <p:scale>
        <a:sx n="1" d="1"/>
        <a:sy n="1" d="1"/>
      </p:scale>
      <p:origin x="0" y="0"/>
    </p:cViewPr>
  </p:notesText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font" Target="fonts/font13.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0F4CDCC-D814-41C7-A30E-A7618D467544}" type="datetimeFigureOut">
              <a:rPr lang="fr-BE" smtClean="0"/>
              <a:t>17-01-25</a:t>
            </a:fld>
            <a:endParaRPr lang="fr-BE"/>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BE"/>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5DE1573E-7C16-464A-AE2D-5067BBF60FF6}" type="slidenum">
              <a:rPr lang="fr-BE" smtClean="0"/>
              <a:t>‹#›</a:t>
            </a:fld>
            <a:endParaRPr lang="fr-BE"/>
          </a:p>
        </p:txBody>
      </p:sp>
    </p:spTree>
    <p:extLst>
      <p:ext uri="{BB962C8B-B14F-4D97-AF65-F5344CB8AC3E}">
        <p14:creationId xmlns:p14="http://schemas.microsoft.com/office/powerpoint/2010/main" val="36539961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79C5BAA-7C65-462F-AE3E-22342E86FD70}" type="datetimeFigureOut">
              <a:rPr lang="en-GB" smtClean="0"/>
              <a:t>17/01/2025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2F03B5D-5D91-41F7-BF3A-CBB3B897E68F}" type="slidenum">
              <a:rPr lang="en-GB" smtClean="0"/>
              <a:t>‹#›</a:t>
            </a:fld>
            <a:endParaRPr lang="en-GB"/>
          </a:p>
        </p:txBody>
      </p:sp>
    </p:spTree>
    <p:extLst>
      <p:ext uri="{BB962C8B-B14F-4D97-AF65-F5344CB8AC3E}">
        <p14:creationId xmlns:p14="http://schemas.microsoft.com/office/powerpoint/2010/main" val="1760986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F03B5D-5D91-41F7-BF3A-CBB3B897E68F}" type="slidenum">
              <a:rPr lang="en-GB" smtClean="0"/>
              <a:t>1</a:t>
            </a:fld>
            <a:endParaRPr lang="en-GB"/>
          </a:p>
        </p:txBody>
      </p:sp>
    </p:spTree>
    <p:extLst>
      <p:ext uri="{BB962C8B-B14F-4D97-AF65-F5344CB8AC3E}">
        <p14:creationId xmlns:p14="http://schemas.microsoft.com/office/powerpoint/2010/main" val="1353978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425450" y="1243013"/>
            <a:ext cx="5946775" cy="33464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rgbClr val="CC6600"/>
              </a:buClr>
              <a:buFont typeface="Wingdings" panose="05000000000000000000" pitchFamily="2" charset="2"/>
              <a:buNone/>
            </a:pPr>
            <a:endParaRPr lang="fr-FR" altLang="fr-FR" smtClean="0">
              <a:latin typeface="Frutiger-Roman"/>
            </a:endParaRPr>
          </a:p>
        </p:txBody>
      </p:sp>
      <p:sp>
        <p:nvSpPr>
          <p:cNvPr id="4" name="Slide Number Placeholder 3"/>
          <p:cNvSpPr>
            <a:spLocks noGrp="1"/>
          </p:cNvSpPr>
          <p:nvPr>
            <p:ph type="sldNum" sz="quarter" idx="5"/>
          </p:nvPr>
        </p:nvSpPr>
        <p:spPr/>
        <p:txBody>
          <a:bodyPr/>
          <a:lstStyle/>
          <a:p>
            <a:pPr fontAlgn="auto">
              <a:spcBef>
                <a:spcPts val="0"/>
              </a:spcBef>
              <a:spcAft>
                <a:spcPts val="0"/>
              </a:spcAft>
              <a:defRPr/>
            </a:pPr>
            <a:fld id="{94178D0B-7D4C-4BCC-B4F1-C20BAA61CC67}" type="slidenum">
              <a:rPr lang="en-GB" smtClean="0">
                <a:solidFill>
                  <a:prstClr val="black"/>
                </a:solidFill>
                <a:latin typeface="Calibri" panose="020F0502020204030204"/>
                <a:cs typeface="+mn-cs"/>
              </a:rPr>
              <a:pPr fontAlgn="auto">
                <a:spcBef>
                  <a:spcPts val="0"/>
                </a:spcBef>
                <a:spcAft>
                  <a:spcPts val="0"/>
                </a:spcAft>
                <a:defRPr/>
              </a:pPr>
              <a:t>2</a:t>
            </a:fld>
            <a:endParaRPr lang="en-GB">
              <a:solidFill>
                <a:prstClr val="black"/>
              </a:solidFill>
              <a:latin typeface="Calibri" panose="020F0502020204030204"/>
              <a:cs typeface="+mn-cs"/>
            </a:endParaRPr>
          </a:p>
        </p:txBody>
      </p:sp>
    </p:spTree>
    <p:extLst>
      <p:ext uri="{BB962C8B-B14F-4D97-AF65-F5344CB8AC3E}">
        <p14:creationId xmlns:p14="http://schemas.microsoft.com/office/powerpoint/2010/main" val="2135226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3205163" y="496888"/>
            <a:ext cx="4422775" cy="2487612"/>
          </a:xfrm>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51" tIns="45327" rIns="90651" bIns="45327"/>
          <a:lstStyle/>
          <a:p>
            <a:r>
              <a:rPr lang="en-GB" altLang="en-US" baseline="0" dirty="0" smtClean="0">
                <a:latin typeface="Arial" panose="020B0604020202020204" pitchFamily="34" charset="0"/>
              </a:rPr>
              <a:t>At the same time, we try to advance policy through different projects dealing with various aspects of road safety. </a:t>
            </a:r>
          </a:p>
          <a:p>
            <a:r>
              <a:rPr lang="en-GB" altLang="en-US" baseline="0" dirty="0" smtClean="0">
                <a:latin typeface="Arial" panose="020B0604020202020204" pitchFamily="34" charset="0"/>
              </a:rPr>
              <a:t>This goes from drink and drug driving, to vehicle safety, to education and exchange of best practice, young users and so on. </a:t>
            </a:r>
          </a:p>
          <a:p>
            <a:r>
              <a:rPr lang="en-GB" altLang="en-US" baseline="0" dirty="0" smtClean="0">
                <a:latin typeface="Arial" panose="020B0604020202020204" pitchFamily="34" charset="0"/>
              </a:rPr>
              <a:t>LEARN! - </a:t>
            </a:r>
            <a:r>
              <a:rPr lang="en-US" altLang="en-US" baseline="0" dirty="0" smtClean="0">
                <a:latin typeface="Arial" panose="020B0604020202020204" pitchFamily="34" charset="0"/>
              </a:rPr>
              <a:t>The project’s primary aim is to improve the quality of traffic safety and mobility education in Europe by creating a manual for experts containing best practice guidelines for designing, testing, implementing and evaluating educational measures.</a:t>
            </a:r>
            <a:endParaRPr lang="en-GB" altLang="en-US" baseline="0" dirty="0" smtClean="0">
              <a:latin typeface="Arial" panose="020B0604020202020204" pitchFamily="34" charset="0"/>
            </a:endParaRPr>
          </a:p>
          <a:p>
            <a:r>
              <a:rPr lang="en-GB" altLang="en-US" baseline="0" dirty="0" smtClean="0">
                <a:latin typeface="Arial" panose="020B0604020202020204" pitchFamily="34" charset="0"/>
              </a:rPr>
              <a:t>SMART - </a:t>
            </a:r>
            <a:r>
              <a:rPr lang="en-US" altLang="en-US" baseline="0" dirty="0" smtClean="0">
                <a:latin typeface="Arial" panose="020B0604020202020204" pitchFamily="34" charset="0"/>
              </a:rPr>
              <a:t>The objective of the SMART project is to address the main issues related to alcohol and driving and continue ETSC advocacy activities both at EU and Member State level to tackle drink driving and reduce the number of alcohol-related deaths. This focus is aligned with the EU’s own strategy to reduce injuries and deaths caused by drink driving.</a:t>
            </a:r>
            <a:endParaRPr lang="en-GB" altLang="en-US" baseline="0" dirty="0" smtClean="0">
              <a:latin typeface="Arial" panose="020B0604020202020204" pitchFamily="34" charset="0"/>
            </a:endParaRPr>
          </a:p>
          <a:p>
            <a:r>
              <a:rPr lang="en-GB" altLang="en-US" baseline="0" dirty="0" smtClean="0">
                <a:latin typeface="Arial" panose="020B0604020202020204" pitchFamily="34" charset="0"/>
              </a:rPr>
              <a:t>Safe and Sober - </a:t>
            </a:r>
            <a:r>
              <a:rPr lang="en-US" altLang="en-US" baseline="0" dirty="0" smtClean="0">
                <a:latin typeface="Arial" panose="020B0604020202020204" pitchFamily="34" charset="0"/>
              </a:rPr>
              <a:t>The objective of the Safe and Sober campaign is to raise awareness amongst policy makers, the private sector and key opinion leaders of the need for a systemic approach to reducing alcohol misuse in road transport, especially in poorly-performing EU member states. The project is based around a series of national events in key countries with high levels of drink driving. The events bring together senior policymakers, ETSC partners, relevant business people, safety groups, police and the press.</a:t>
            </a:r>
            <a:endParaRPr lang="fr-FR" altLang="en-US" dirty="0" smtClean="0">
              <a:latin typeface="Arial" panose="020B0604020202020204" pitchFamily="34" charset="0"/>
            </a:endParaRPr>
          </a:p>
        </p:txBody>
      </p:sp>
    </p:spTree>
    <p:extLst>
      <p:ext uri="{BB962C8B-B14F-4D97-AF65-F5344CB8AC3E}">
        <p14:creationId xmlns:p14="http://schemas.microsoft.com/office/powerpoint/2010/main" val="309126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425450" y="1243013"/>
            <a:ext cx="5946775" cy="33464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rgbClr val="CC6600"/>
              </a:buClr>
              <a:buFont typeface="Wingdings" panose="05000000000000000000" pitchFamily="2" charset="2"/>
              <a:buNone/>
            </a:pPr>
            <a:endParaRPr lang="fr-FR" altLang="fr-FR" dirty="0" smtClean="0">
              <a:latin typeface="Frutiger-Roman"/>
            </a:endParaRPr>
          </a:p>
        </p:txBody>
      </p:sp>
      <p:sp>
        <p:nvSpPr>
          <p:cNvPr id="4" name="Slide Number Placeholder 3"/>
          <p:cNvSpPr>
            <a:spLocks noGrp="1"/>
          </p:cNvSpPr>
          <p:nvPr>
            <p:ph type="sldNum" sz="quarter" idx="5"/>
          </p:nvPr>
        </p:nvSpPr>
        <p:spPr/>
        <p:txBody>
          <a:bodyPr/>
          <a:lstStyle/>
          <a:p>
            <a:pPr fontAlgn="auto">
              <a:spcBef>
                <a:spcPts val="0"/>
              </a:spcBef>
              <a:spcAft>
                <a:spcPts val="0"/>
              </a:spcAft>
              <a:defRPr/>
            </a:pPr>
            <a:fld id="{94178D0B-7D4C-4BCC-B4F1-C20BAA61CC67}" type="slidenum">
              <a:rPr lang="en-GB" smtClean="0">
                <a:solidFill>
                  <a:prstClr val="black"/>
                </a:solidFill>
                <a:latin typeface="Calibri" panose="020F0502020204030204"/>
                <a:cs typeface="+mn-cs"/>
              </a:rPr>
              <a:pPr fontAlgn="auto">
                <a:spcBef>
                  <a:spcPts val="0"/>
                </a:spcBef>
                <a:spcAft>
                  <a:spcPts val="0"/>
                </a:spcAft>
                <a:defRPr/>
              </a:pPr>
              <a:t>4</a:t>
            </a:fld>
            <a:endParaRPr lang="en-GB">
              <a:solidFill>
                <a:prstClr val="black"/>
              </a:solidFill>
              <a:latin typeface="Calibri" panose="020F0502020204030204"/>
              <a:cs typeface="+mn-cs"/>
            </a:endParaRPr>
          </a:p>
        </p:txBody>
      </p:sp>
    </p:spTree>
    <p:extLst>
      <p:ext uri="{BB962C8B-B14F-4D97-AF65-F5344CB8AC3E}">
        <p14:creationId xmlns:p14="http://schemas.microsoft.com/office/powerpoint/2010/main" val="957448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19,823 people lost their lives in road traffic in the EU in 2021</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9,042 fewer than in 2011</a:t>
            </a:r>
            <a:endParaRPr lang="en-GB" dirty="0"/>
          </a:p>
        </p:txBody>
      </p:sp>
      <p:sp>
        <p:nvSpPr>
          <p:cNvPr id="4" name="Slide Number Placeholder 3"/>
          <p:cNvSpPr>
            <a:spLocks noGrp="1"/>
          </p:cNvSpPr>
          <p:nvPr>
            <p:ph type="sldNum" sz="quarter" idx="10"/>
          </p:nvPr>
        </p:nvSpPr>
        <p:spPr/>
        <p:txBody>
          <a:bodyPr/>
          <a:lstStyle/>
          <a:p>
            <a:fld id="{F2F03B5D-5D91-41F7-BF3A-CBB3B897E68F}" type="slidenum">
              <a:rPr lang="en-GB" smtClean="0"/>
              <a:t>5</a:t>
            </a:fld>
            <a:endParaRPr lang="en-GB"/>
          </a:p>
        </p:txBody>
      </p:sp>
    </p:spTree>
    <p:extLst>
      <p:ext uri="{BB962C8B-B14F-4D97-AF65-F5344CB8AC3E}">
        <p14:creationId xmlns:p14="http://schemas.microsoft.com/office/powerpoint/2010/main" val="1056454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F03B5D-5D91-41F7-BF3A-CBB3B897E68F}" type="slidenum">
              <a:rPr lang="en-GB" smtClean="0"/>
              <a:t>6</a:t>
            </a:fld>
            <a:endParaRPr lang="en-GB"/>
          </a:p>
        </p:txBody>
      </p:sp>
    </p:spTree>
    <p:extLst>
      <p:ext uri="{BB962C8B-B14F-4D97-AF65-F5344CB8AC3E}">
        <p14:creationId xmlns:p14="http://schemas.microsoft.com/office/powerpoint/2010/main" val="3565652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222250" y="808038"/>
            <a:ext cx="7183438" cy="4041775"/>
          </a:xfrm>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mtClean="0">
                <a:latin typeface="Frutiger-Light" panose="020B0604020202020204"/>
              </a:rPr>
              <a:t>.</a:t>
            </a:r>
          </a:p>
          <a:p>
            <a:r>
              <a:rPr lang="en-US" altLang="fr-FR" smtClean="0">
                <a:latin typeface="Arial" panose="020B0604020202020204" pitchFamily="34" charset="0"/>
              </a:rPr>
              <a:t>While the dangers linked to drink driving are fairly well understood, the phenomenon is still widespread in the EU:</a:t>
            </a:r>
          </a:p>
          <a:p>
            <a:endParaRPr lang="nl-BE" altLang="en-US" smtClean="0">
              <a:latin typeface="Arial" panose="020B0604020202020204" pitchFamily="34"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442CB32-744E-4A87-A4CC-65B6447274B1}" type="slidenum">
              <a:rPr lang="en-US" altLang="en-US" sz="1200" smtClean="0">
                <a:solidFill>
                  <a:srgbClr val="000000"/>
                </a:solidFill>
                <a:latin typeface="Arial" panose="020B0604020202020204" pitchFamily="34" charset="0"/>
              </a:rPr>
              <a:pPr/>
              <a:t>7</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1087280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222250" y="808038"/>
            <a:ext cx="7183438" cy="4041775"/>
          </a:xfrm>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mtClean="0">
                <a:latin typeface="Frutiger-Light" panose="020B0604020202020204"/>
              </a:rPr>
              <a:t>.</a:t>
            </a:r>
          </a:p>
          <a:p>
            <a:r>
              <a:rPr lang="en-US" altLang="fr-FR" smtClean="0">
                <a:latin typeface="Arial" panose="020B0604020202020204" pitchFamily="34" charset="0"/>
              </a:rPr>
              <a:t>While the dangers linked to drink driving are fairly well understood, the phenomenon is still widespread in the EU:</a:t>
            </a:r>
          </a:p>
          <a:p>
            <a:endParaRPr lang="nl-BE" altLang="en-US" smtClean="0">
              <a:latin typeface="Arial" panose="020B0604020202020204" pitchFamily="34" charset="0"/>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A79CA23-9B42-4882-9D31-314C3DA745A9}" type="slidenum">
              <a:rPr lang="en-US" altLang="en-US" sz="1200" smtClean="0">
                <a:solidFill>
                  <a:srgbClr val="000000"/>
                </a:solidFill>
                <a:latin typeface="Arial" panose="020B0604020202020204" pitchFamily="34" charset="0"/>
              </a:rPr>
              <a:pPr/>
              <a:t>8</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545396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EU27 collectively reduced the number of road deaths by 31% over the period 2011-2021</a:t>
            </a:r>
          </a:p>
          <a:p>
            <a:endParaRPr lang="en-US" sz="1200" b="0" i="0" u="none" strike="noStrike" kern="1200" baseline="0" dirty="0">
              <a:solidFill>
                <a:schemeClr val="tx1"/>
              </a:solidFill>
              <a:latin typeface="+mn-lt"/>
              <a:ea typeface="+mn-ea"/>
              <a:cs typeface="+mn-cs"/>
            </a:endParaRPr>
          </a:p>
          <a:p>
            <a:r>
              <a:rPr lang="en-GB" sz="1200" kern="1200" dirty="0">
                <a:solidFill>
                  <a:schemeClr val="tx1"/>
                </a:solidFill>
                <a:effectLst/>
                <a:latin typeface="+mn-lt"/>
                <a:ea typeface="+mn-ea"/>
                <a:cs typeface="+mn-cs"/>
              </a:rPr>
              <a:t>There were 57,095 fewer deaths on EU roads over the last decade than there would have been if deaths had continued at the same level as in 2011</a:t>
            </a:r>
          </a:p>
          <a:p>
            <a:endParaRPr lang="en-US" sz="1200" b="0" i="0" u="none" strike="noStrike" kern="1200" baseline="0" dirty="0">
              <a:solidFill>
                <a:schemeClr val="tx1"/>
              </a:solidFill>
              <a:latin typeface="+mn-lt"/>
              <a:ea typeface="+mn-ea"/>
              <a:cs typeface="+mn-cs"/>
            </a:endParaRPr>
          </a:p>
          <a:p>
            <a:r>
              <a:rPr lang="en-GB" sz="1200" kern="1200" dirty="0">
                <a:solidFill>
                  <a:schemeClr val="tx1"/>
                </a:solidFill>
                <a:effectLst/>
                <a:latin typeface="+mn-lt"/>
                <a:ea typeface="+mn-ea"/>
                <a:cs typeface="+mn-cs"/>
              </a:rPr>
              <a:t>The overall progress in reducing road deaths on EU roads was positive from 2011 until 2014 with a 16% decrease.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the good start was followed by five consecutive years of </a:t>
            </a:r>
            <a:r>
              <a:rPr lang="en-GB" sz="1200" i="0" kern="1200" dirty="0">
                <a:solidFill>
                  <a:schemeClr val="tx1"/>
                </a:solidFill>
                <a:effectLst/>
                <a:latin typeface="+mn-lt"/>
                <a:ea typeface="+mn-ea"/>
                <a:cs typeface="+mn-cs"/>
              </a:rPr>
              <a:t>stagnation with only a 7% reduction over the 2015-2019 period. In 2020 there was an exceptional drop of 17% compared to 2019. </a:t>
            </a:r>
          </a:p>
          <a:p>
            <a:endParaRPr lang="en-GB" sz="1200" i="0" kern="1200" dirty="0">
              <a:solidFill>
                <a:schemeClr val="tx1"/>
              </a:solidFill>
              <a:effectLst/>
              <a:latin typeface="+mn-lt"/>
              <a:ea typeface="+mn-ea"/>
              <a:cs typeface="+mn-cs"/>
            </a:endParaRPr>
          </a:p>
          <a:p>
            <a:r>
              <a:rPr lang="en-GB" sz="1200" i="0" kern="1200" dirty="0">
                <a:solidFill>
                  <a:schemeClr val="tx1"/>
                </a:solidFill>
                <a:effectLst/>
                <a:latin typeface="+mn-lt"/>
                <a:ea typeface="+mn-ea"/>
                <a:cs typeface="+mn-cs"/>
              </a:rPr>
              <a:t>2021 also saw a consistent drop of 13% with respect to 2019, but the number of road deaths increased by 5% with respect to 2020, influenced by a gradual relaxation of travel restrictions across Europe. </a:t>
            </a:r>
            <a:endParaRPr lang="en-GB" sz="1200" kern="1200" dirty="0">
              <a:solidFill>
                <a:schemeClr val="tx1"/>
              </a:solidFill>
              <a:effectLst/>
              <a:latin typeface="+mn-lt"/>
              <a:ea typeface="+mn-ea"/>
              <a:cs typeface="+mn-cs"/>
            </a:endParaRPr>
          </a:p>
          <a:p>
            <a:endParaRPr lang="en-GB" dirty="0"/>
          </a:p>
          <a:p>
            <a:r>
              <a:rPr lang="en-GB" sz="1200" kern="1200" dirty="0">
                <a:solidFill>
                  <a:schemeClr val="tx1"/>
                </a:solidFill>
                <a:effectLst/>
                <a:latin typeface="+mn-lt"/>
                <a:ea typeface="+mn-ea"/>
                <a:cs typeface="+mn-cs"/>
              </a:rPr>
              <a:t>The exceptional 2020 and 2021 results were largely a consequence of Covid-19 lockdowns and associated measures. There is no guarantee that this progress can be maintained under a return to business as usual.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endParaRPr lang="en-GB" dirty="0"/>
          </a:p>
          <a:p>
            <a:endParaRPr lang="en-GB" dirty="0"/>
          </a:p>
        </p:txBody>
      </p:sp>
      <p:sp>
        <p:nvSpPr>
          <p:cNvPr id="4" name="Slide Number Placeholder 3"/>
          <p:cNvSpPr>
            <a:spLocks noGrp="1"/>
          </p:cNvSpPr>
          <p:nvPr>
            <p:ph type="sldNum" sz="quarter" idx="10"/>
          </p:nvPr>
        </p:nvSpPr>
        <p:spPr/>
        <p:txBody>
          <a:bodyPr/>
          <a:lstStyle/>
          <a:p>
            <a:fld id="{F2F03B5D-5D91-41F7-BF3A-CBB3B897E68F}" type="slidenum">
              <a:rPr lang="en-GB" smtClean="0"/>
              <a:t>9</a:t>
            </a:fld>
            <a:endParaRPr lang="en-GB"/>
          </a:p>
        </p:txBody>
      </p:sp>
    </p:spTree>
    <p:extLst>
      <p:ext uri="{BB962C8B-B14F-4D97-AF65-F5344CB8AC3E}">
        <p14:creationId xmlns:p14="http://schemas.microsoft.com/office/powerpoint/2010/main" val="1512551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BE" altLang="en-US" dirty="0" smtClean="0">
                <a:latin typeface="Arial" panose="020B0604020202020204" pitchFamily="34" charset="0"/>
              </a:rPr>
              <a:t>PT -3%</a:t>
            </a: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D3F34791-1795-4F35-91D1-67DA3FA994C8}" type="slidenum">
              <a:rPr lang="en-US" altLang="en-US" sz="1200" smtClean="0">
                <a:solidFill>
                  <a:srgbClr val="000000"/>
                </a:solidFill>
                <a:latin typeface="Arial" panose="020B0604020202020204" pitchFamily="34" charset="0"/>
              </a:rPr>
              <a:pPr/>
              <a:t>10</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41269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dirty="0" smtClean="0"/>
          </a:p>
          <a:p>
            <a:endParaRPr lang="en-GB" dirty="0"/>
          </a:p>
        </p:txBody>
      </p:sp>
      <p:sp>
        <p:nvSpPr>
          <p:cNvPr id="4" name="Slide Number Placeholder 3"/>
          <p:cNvSpPr>
            <a:spLocks noGrp="1"/>
          </p:cNvSpPr>
          <p:nvPr>
            <p:ph type="sldNum" sz="quarter" idx="10"/>
          </p:nvPr>
        </p:nvSpPr>
        <p:spPr/>
        <p:txBody>
          <a:bodyPr/>
          <a:lstStyle/>
          <a:p>
            <a:pPr>
              <a:defRPr/>
            </a:pPr>
            <a:fld id="{234AB02C-00BD-4912-8957-9EC78AA7A40D}" type="slidenum">
              <a:rPr lang="en-GB" altLang="en-US" smtClean="0"/>
              <a:pPr>
                <a:defRPr/>
              </a:pPr>
              <a:t>11</a:t>
            </a:fld>
            <a:endParaRPr lang="en-GB" altLang="en-US"/>
          </a:p>
        </p:txBody>
      </p:sp>
    </p:spTree>
    <p:extLst>
      <p:ext uri="{BB962C8B-B14F-4D97-AF65-F5344CB8AC3E}">
        <p14:creationId xmlns:p14="http://schemas.microsoft.com/office/powerpoint/2010/main" val="2529279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dirty="0" smtClean="0"/>
              <a:t>Estonia was the most active in 2019 with 696 checks carried out per 1000 population whereas Alcohol checks were relatively infrequent in Ireland (64 per 1000 population). </a:t>
            </a:r>
          </a:p>
          <a:p>
            <a:r>
              <a:rPr lang="en-GB" dirty="0" smtClean="0"/>
              <a:t>Roadside checks are not comparable between countries because</a:t>
            </a:r>
            <a:r>
              <a:rPr lang="en-GB" baseline="0" dirty="0" smtClean="0"/>
              <a:t> of aspects such as randomness, the place and time of checks. </a:t>
            </a:r>
            <a:endParaRPr lang="en-GB" dirty="0"/>
          </a:p>
        </p:txBody>
      </p:sp>
      <p:sp>
        <p:nvSpPr>
          <p:cNvPr id="4" name="Slide Number Placeholder 3"/>
          <p:cNvSpPr>
            <a:spLocks noGrp="1"/>
          </p:cNvSpPr>
          <p:nvPr>
            <p:ph type="sldNum" sz="quarter" idx="10"/>
          </p:nvPr>
        </p:nvSpPr>
        <p:spPr/>
        <p:txBody>
          <a:bodyPr/>
          <a:lstStyle/>
          <a:p>
            <a:pPr>
              <a:defRPr/>
            </a:pPr>
            <a:fld id="{234AB02C-00BD-4912-8957-9EC78AA7A40D}" type="slidenum">
              <a:rPr lang="en-GB" altLang="en-US" smtClean="0"/>
              <a:pPr>
                <a:defRPr/>
              </a:pPr>
              <a:t>12</a:t>
            </a:fld>
            <a:endParaRPr lang="en-GB" altLang="en-US"/>
          </a:p>
        </p:txBody>
      </p:sp>
    </p:spTree>
    <p:extLst>
      <p:ext uri="{BB962C8B-B14F-4D97-AF65-F5344CB8AC3E}">
        <p14:creationId xmlns:p14="http://schemas.microsoft.com/office/powerpoint/2010/main" val="674368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222250" y="808038"/>
            <a:ext cx="7183438" cy="4041775"/>
          </a:xfrm>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mtClean="0">
                <a:latin typeface="Frutiger-Light" panose="020B0604020202020204"/>
              </a:rPr>
              <a:t>.</a:t>
            </a:r>
          </a:p>
          <a:p>
            <a:r>
              <a:rPr lang="en-US" altLang="fr-FR" smtClean="0">
                <a:latin typeface="Arial" panose="020B0604020202020204" pitchFamily="34" charset="0"/>
              </a:rPr>
              <a:t>While the dangers linked to drink driving are fairly well understood, the phenomenon is still widespread in the EU:</a:t>
            </a:r>
          </a:p>
          <a:p>
            <a:endParaRPr lang="nl-BE" altLang="en-US" smtClean="0">
              <a:latin typeface="Arial" panose="020B0604020202020204" pitchFamily="34"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442CB32-744E-4A87-A4CC-65B6447274B1}" type="slidenum">
              <a:rPr lang="en-US" altLang="en-US" sz="1200" smtClean="0">
                <a:solidFill>
                  <a:srgbClr val="000000"/>
                </a:solidFill>
                <a:latin typeface="Arial" panose="020B0604020202020204" pitchFamily="34" charset="0"/>
              </a:rPr>
              <a:pPr/>
              <a:t>13</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3831377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smtClean="0">
              <a:latin typeface="Arial" panose="020B0604020202020204" pitchFamily="34" charset="0"/>
            </a:endParaRP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419B7308-BECB-4EBB-9D87-88FC7C57E262}" type="slidenum">
              <a:rPr lang="en-US" altLang="en-US" sz="1200" smtClean="0">
                <a:solidFill>
                  <a:srgbClr val="000000"/>
                </a:solidFill>
                <a:latin typeface="Arial" panose="020B0604020202020204" pitchFamily="34" charset="0"/>
              </a:rPr>
              <a:pPr/>
              <a:t>14</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981431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smtClean="0">
              <a:latin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70FC4F5D-6699-4673-89F0-75CD867632DB}" type="slidenum">
              <a:rPr lang="en-US" altLang="en-US" sz="1200" smtClean="0">
                <a:solidFill>
                  <a:srgbClr val="000000"/>
                </a:solidFill>
                <a:latin typeface="Arial" panose="020B0604020202020204" pitchFamily="34" charset="0"/>
              </a:rPr>
              <a:pPr/>
              <a:t>15</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828918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CC609E3-B148-44EE-8597-9C859BB67E3B}" type="slidenum">
              <a:rPr lang="en-US" altLang="en-US" sz="1200" b="0"/>
              <a:pPr/>
              <a:t>16</a:t>
            </a:fld>
            <a:endParaRPr lang="en-US" altLang="en-US" sz="1200" b="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5483430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CC609E3-B148-44EE-8597-9C859BB67E3B}" type="slidenum">
              <a:rPr lang="en-US" altLang="en-US" sz="1200" b="0"/>
              <a:pPr/>
              <a:t>17</a:t>
            </a:fld>
            <a:endParaRPr lang="en-US" altLang="en-US" sz="1200" b="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6653588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CC609E3-B148-44EE-8597-9C859BB67E3B}" type="slidenum">
              <a:rPr lang="en-US" altLang="en-US" sz="1200" b="0"/>
              <a:pPr/>
              <a:t>18</a:t>
            </a:fld>
            <a:endParaRPr lang="en-US" altLang="en-US" sz="1200" b="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sz="1200" b="0" i="0" kern="1200" dirty="0" smtClean="0">
                <a:solidFill>
                  <a:schemeClr val="tx1"/>
                </a:solidFill>
                <a:effectLst/>
                <a:latin typeface="+mn-lt"/>
                <a:ea typeface="+mn-ea"/>
                <a:cs typeface="+mn-cs"/>
              </a:rPr>
              <a:t>Spain will require all new types of M2 and M3 vehicle, i.e. mini-buses designed to carry more than eight people, buses and coaches, to be fitted with an alcohol interlock device from next year.  </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40059805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18: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7" name="Google Shape;467;p18: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a:ea typeface="Arial"/>
              <a:cs typeface="Arial"/>
              <a:sym typeface="Arial"/>
            </a:endParaRPr>
          </a:p>
        </p:txBody>
      </p:sp>
      <p:sp>
        <p:nvSpPr>
          <p:cNvPr id="468" name="Google Shape;468;p18:notes"/>
          <p:cNvSpPr txBox="1">
            <a:spLocks noGrp="1"/>
          </p:cNvSpPr>
          <p:nvPr>
            <p:ph type="sldNum" idx="12"/>
          </p:nvPr>
        </p:nvSpPr>
        <p:spPr>
          <a:xfrm>
            <a:off x="3849688" y="9428163"/>
            <a:ext cx="2946400" cy="4968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19</a:t>
            </a:fld>
            <a:endParaRPr sz="1200">
              <a:solidFill>
                <a:srgbClr val="000000"/>
              </a:solidFill>
              <a:latin typeface="Arial"/>
              <a:ea typeface="Arial"/>
              <a:cs typeface="Arial"/>
              <a:sym typeface="Arial"/>
            </a:endParaRPr>
          </a:p>
        </p:txBody>
      </p:sp>
    </p:spTree>
    <p:extLst>
      <p:ext uri="{BB962C8B-B14F-4D97-AF65-F5344CB8AC3E}">
        <p14:creationId xmlns:p14="http://schemas.microsoft.com/office/powerpoint/2010/main" val="2287625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smtClean="0">
              <a:latin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A6DB1841-11B3-42F7-8B1C-9647FDD6EB8A}" type="slidenum">
              <a:rPr lang="en-US" altLang="en-US" sz="1200" smtClean="0">
                <a:solidFill>
                  <a:srgbClr val="000000"/>
                </a:solidFill>
                <a:latin typeface="Arial" panose="020B0604020202020204" pitchFamily="34" charset="0"/>
              </a:rPr>
              <a:pPr/>
              <a:t>20</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34064151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latin typeface="Arial" panose="020B0604020202020204" pitchFamily="34" charset="0"/>
            </a:endParaRPr>
          </a:p>
        </p:txBody>
      </p:sp>
      <p:sp>
        <p:nvSpPr>
          <p:cNvPr id="4" name="Slide Number Placeholder 3"/>
          <p:cNvSpPr>
            <a:spLocks noGrp="1"/>
          </p:cNvSpPr>
          <p:nvPr>
            <p:ph type="sldNum" sz="quarter" idx="5"/>
          </p:nvPr>
        </p:nvSpPr>
        <p:spPr/>
        <p:txBody>
          <a:bodyPr/>
          <a:lstStyle/>
          <a:p>
            <a:pPr fontAlgn="auto">
              <a:spcBef>
                <a:spcPts val="0"/>
              </a:spcBef>
              <a:spcAft>
                <a:spcPts val="0"/>
              </a:spcAft>
              <a:defRPr/>
            </a:pPr>
            <a:fld id="{45262838-F7B8-4D89-93EA-0E3BA4EBC8A5}" type="slidenum">
              <a:rPr lang="en-US" smtClean="0">
                <a:solidFill>
                  <a:prstClr val="black"/>
                </a:solidFill>
                <a:latin typeface="Calibri" panose="020F0502020204030204"/>
                <a:cs typeface="+mn-cs"/>
              </a:rPr>
              <a:pPr fontAlgn="auto">
                <a:spcBef>
                  <a:spcPts val="0"/>
                </a:spcBef>
                <a:spcAft>
                  <a:spcPts val="0"/>
                </a:spcAft>
                <a:defRPr/>
              </a:pPr>
              <a:t>22</a:t>
            </a:fld>
            <a:endParaRPr lang="en-US">
              <a:solidFill>
                <a:prstClr val="black"/>
              </a:solidFill>
              <a:latin typeface="Calibri" panose="020F0502020204030204"/>
              <a:cs typeface="+mn-cs"/>
            </a:endParaRPr>
          </a:p>
        </p:txBody>
      </p:sp>
    </p:spTree>
    <p:extLst>
      <p:ext uri="{BB962C8B-B14F-4D97-AF65-F5344CB8AC3E}">
        <p14:creationId xmlns:p14="http://schemas.microsoft.com/office/powerpoint/2010/main" val="2335283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1892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Right Triangl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972300" y="19050"/>
            <a:ext cx="5219700" cy="6838950"/>
          </a:xfrm>
          <a:custGeom>
            <a:avLst/>
            <a:gdLst>
              <a:gd name="connsiteX0" fmla="*/ 5219700 w 5219700"/>
              <a:gd name="connsiteY0" fmla="*/ 0 h 6838950"/>
              <a:gd name="connsiteX1" fmla="*/ 5219700 w 5219700"/>
              <a:gd name="connsiteY1" fmla="*/ 6838950 h 6838950"/>
              <a:gd name="connsiteX2" fmla="*/ 0 w 5219700"/>
              <a:gd name="connsiteY2" fmla="*/ 3419475 h 6838950"/>
            </a:gdLst>
            <a:ahLst/>
            <a:cxnLst>
              <a:cxn ang="0">
                <a:pos x="connsiteX0" y="connsiteY0"/>
              </a:cxn>
              <a:cxn ang="0">
                <a:pos x="connsiteX1" y="connsiteY1"/>
              </a:cxn>
              <a:cxn ang="0">
                <a:pos x="connsiteX2" y="connsiteY2"/>
              </a:cxn>
            </a:cxnLst>
            <a:rect l="l" t="t" r="r" b="b"/>
            <a:pathLst>
              <a:path w="5219700" h="6838950">
                <a:moveTo>
                  <a:pt x="5219700" y="0"/>
                </a:moveTo>
                <a:lnTo>
                  <a:pt x="5219700" y="6838950"/>
                </a:lnTo>
                <a:lnTo>
                  <a:pt x="0" y="3419475"/>
                </a:lnTo>
                <a:close/>
              </a:path>
            </a:pathLst>
          </a:custGeom>
        </p:spPr>
        <p:txBody>
          <a:bodyPr wrap="square">
            <a:noAutofit/>
          </a:bodyPr>
          <a:lstStyle/>
          <a:p>
            <a:endParaRPr lang="en-GB"/>
          </a:p>
        </p:txBody>
      </p:sp>
    </p:spTree>
    <p:extLst>
      <p:ext uri="{BB962C8B-B14F-4D97-AF65-F5344CB8AC3E}">
        <p14:creationId xmlns:p14="http://schemas.microsoft.com/office/powerpoint/2010/main" val="3734765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Right - Slightly Adjusted">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263894" y="1"/>
            <a:ext cx="4928106" cy="6858001"/>
          </a:xfrm>
          <a:custGeom>
            <a:avLst/>
            <a:gdLst>
              <a:gd name="connsiteX0" fmla="*/ 668684 w 4928106"/>
              <a:gd name="connsiteY0" fmla="*/ 0 h 6858001"/>
              <a:gd name="connsiteX1" fmla="*/ 4928106 w 4928106"/>
              <a:gd name="connsiteY1" fmla="*/ 1 h 6858001"/>
              <a:gd name="connsiteX2" fmla="*/ 4928106 w 4928106"/>
              <a:gd name="connsiteY2" fmla="*/ 6858001 h 6858001"/>
              <a:gd name="connsiteX3" fmla="*/ 0 w 4928106"/>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4928106" h="6858001">
                <a:moveTo>
                  <a:pt x="668684" y="0"/>
                </a:moveTo>
                <a:lnTo>
                  <a:pt x="4928106" y="1"/>
                </a:lnTo>
                <a:lnTo>
                  <a:pt x="4928106" y="6858001"/>
                </a:lnTo>
                <a:lnTo>
                  <a:pt x="0" y="6858001"/>
                </a:lnTo>
                <a:close/>
              </a:path>
            </a:pathLst>
          </a:custGeom>
        </p:spPr>
        <p:txBody>
          <a:bodyPr wrap="square">
            <a:noAutofit/>
          </a:bodyPr>
          <a:lstStyle/>
          <a:p>
            <a:endParaRPr lang="en-GB"/>
          </a:p>
        </p:txBody>
      </p:sp>
    </p:spTree>
    <p:extLst>
      <p:ext uri="{BB962C8B-B14F-4D97-AF65-F5344CB8AC3E}">
        <p14:creationId xmlns:p14="http://schemas.microsoft.com/office/powerpoint/2010/main" val="359503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1213311-6859-43D8-B5E0-F1D253E126D9}" type="datetimeFigureOut">
              <a:rPr lang="en-GB" smtClean="0"/>
              <a:t>17/01/2025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475992-21D5-44C2-BBF7-0FEE06275C2B}" type="slidenum">
              <a:rPr lang="en-GB" smtClean="0"/>
              <a:t>‹#›</a:t>
            </a:fld>
            <a:endParaRPr lang="en-GB"/>
          </a:p>
        </p:txBody>
      </p:sp>
    </p:spTree>
    <p:extLst>
      <p:ext uri="{BB962C8B-B14F-4D97-AF65-F5344CB8AC3E}">
        <p14:creationId xmlns:p14="http://schemas.microsoft.com/office/powerpoint/2010/main" val="2973122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512E4-6321-4A83-B487-8EAE57C8BE38}" type="datetimeFigureOut">
              <a:rPr lang="en-US" smtClean="0"/>
              <a:t>1/17/2025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1CA807-B375-4D45-8C5C-53FABCC90085}" type="slidenum">
              <a:rPr lang="en-US" smtClean="0"/>
              <a:t>‹#›</a:t>
            </a:fld>
            <a:endParaRPr lang="en-US"/>
          </a:p>
        </p:txBody>
      </p:sp>
    </p:spTree>
    <p:extLst>
      <p:ext uri="{BB962C8B-B14F-4D97-AF65-F5344CB8AC3E}">
        <p14:creationId xmlns:p14="http://schemas.microsoft.com/office/powerpoint/2010/main" val="35624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1600" y="1"/>
            <a:ext cx="9652000" cy="765175"/>
          </a:xfr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1117600" y="1143000"/>
            <a:ext cx="52324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lipArt Placeholder 3"/>
          <p:cNvSpPr>
            <a:spLocks noGrp="1"/>
          </p:cNvSpPr>
          <p:nvPr>
            <p:ph type="clipArt" sz="half" idx="2"/>
          </p:nvPr>
        </p:nvSpPr>
        <p:spPr>
          <a:xfrm>
            <a:off x="6553200" y="1143000"/>
            <a:ext cx="5232400" cy="5105400"/>
          </a:xfrm>
        </p:spPr>
        <p:txBody>
          <a:bodyPr/>
          <a:lstStyle/>
          <a:p>
            <a:pPr lvl="0"/>
            <a:endParaRPr lang="nl-BE" noProof="0" smtClean="0"/>
          </a:p>
        </p:txBody>
      </p:sp>
    </p:spTree>
    <p:extLst>
      <p:ext uri="{BB962C8B-B14F-4D97-AF65-F5344CB8AC3E}">
        <p14:creationId xmlns:p14="http://schemas.microsoft.com/office/powerpoint/2010/main" val="2053504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fr-BE"/>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fr-BE"/>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C6129D7-9AF8-4F78-ABA8-A07AC25FA90C}" type="slidenum">
              <a:rPr lang="en-US" altLang="en-US" smtClean="0"/>
              <a:pPr>
                <a:defRPr/>
              </a:pPr>
              <a:t>‹#›</a:t>
            </a:fld>
            <a:endParaRPr lang="en-US" altLang="en-US"/>
          </a:p>
        </p:txBody>
      </p:sp>
    </p:spTree>
    <p:extLst>
      <p:ext uri="{BB962C8B-B14F-4D97-AF65-F5344CB8AC3E}">
        <p14:creationId xmlns:p14="http://schemas.microsoft.com/office/powerpoint/2010/main" val="373816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213311-6859-43D8-B5E0-F1D253E126D9}" type="datetimeFigureOut">
              <a:rPr lang="en-GB" smtClean="0"/>
              <a:t>17/01/2025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475992-21D5-44C2-BBF7-0FEE06275C2B}" type="slidenum">
              <a:rPr lang="en-GB" smtClean="0"/>
              <a:t>‹#›</a:t>
            </a:fld>
            <a:endParaRPr lang="en-GB"/>
          </a:p>
        </p:txBody>
      </p:sp>
    </p:spTree>
    <p:extLst>
      <p:ext uri="{BB962C8B-B14F-4D97-AF65-F5344CB8AC3E}">
        <p14:creationId xmlns:p14="http://schemas.microsoft.com/office/powerpoint/2010/main" val="309630258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0"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oleObject" Target="../embeddings/oleObject1.bin"/><Relationship Id="rId10" Type="http://schemas.openxmlformats.org/officeDocument/2006/relationships/image" Target="../media/image10.png"/><Relationship Id="rId4" Type="http://schemas.openxmlformats.org/officeDocument/2006/relationships/image" Target="../media/image6.jpeg"/><Relationship Id="rId9"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2.png"/><Relationship Id="rId7" Type="http://schemas.openxmlformats.org/officeDocument/2006/relationships/image" Target="../media/image36.jp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5.jpg"/><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youtube.com/watch?v=dgcNGn5CQ9I&amp;t=3s"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42.png"/><Relationship Id="rId11" Type="http://schemas.openxmlformats.org/officeDocument/2006/relationships/image" Target="../media/image47.emf"/><Relationship Id="rId5" Type="http://schemas.openxmlformats.org/officeDocument/2006/relationships/image" Target="../media/image41.jpe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s://etsc.eu/wp-content/uploads/enforcement-720x42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2" y="-1"/>
            <a:ext cx="12182028"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972" y="0"/>
            <a:ext cx="12203972" cy="68580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114300" y="1669483"/>
            <a:ext cx="12192002" cy="1569660"/>
          </a:xfrm>
          <a:prstGeom prst="rect">
            <a:avLst/>
          </a:prstGeom>
          <a:noFill/>
        </p:spPr>
        <p:txBody>
          <a:bodyPr wrap="square" rtlCol="0">
            <a:spAutoFit/>
          </a:bodyPr>
          <a:lstStyle/>
          <a:p>
            <a:pPr algn="ctr"/>
            <a:r>
              <a:rPr lang="en-US" altLang="en-US" sz="4800" kern="0" dirty="0" smtClean="0">
                <a:solidFill>
                  <a:schemeClr val="bg1"/>
                </a:solidFill>
                <a:latin typeface="Frutiger-Black" pitchFamily="2" charset="0"/>
                <a:ea typeface="+mj-ea"/>
                <a:cs typeface="Arial" panose="020B0604020202020204" pitchFamily="34" charset="0"/>
              </a:rPr>
              <a:t>DRINK DRIVING IN THE EUROPEAN UNION</a:t>
            </a:r>
            <a:endParaRPr lang="en-US" altLang="en-US" sz="4800" kern="0" dirty="0">
              <a:solidFill>
                <a:schemeClr val="bg1"/>
              </a:solidFill>
              <a:latin typeface="Frutiger-Black" pitchFamily="2" charset="0"/>
              <a:ea typeface="+mj-ea"/>
              <a:cs typeface="Arial" panose="020B0604020202020204" pitchFamily="34" charset="0"/>
            </a:endParaRPr>
          </a:p>
        </p:txBody>
      </p:sp>
      <p:sp>
        <p:nvSpPr>
          <p:cNvPr id="2" name="Rectangle 1"/>
          <p:cNvSpPr/>
          <p:nvPr/>
        </p:nvSpPr>
        <p:spPr>
          <a:xfrm>
            <a:off x="-3315" y="5252886"/>
            <a:ext cx="12195315" cy="1290700"/>
          </a:xfrm>
          <a:prstGeom prst="rect">
            <a:avLst/>
          </a:prstGeom>
          <a:solidFill>
            <a:srgbClr val="FDF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etsc_logo_rgbmax-01.png"/>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215141" y="5157700"/>
            <a:ext cx="3042659" cy="1433600"/>
          </a:xfrm>
          <a:prstGeom prst="rect">
            <a:avLst/>
          </a:prstGeom>
        </p:spPr>
      </p:pic>
      <p:sp>
        <p:nvSpPr>
          <p:cNvPr id="8" name="Rectangle 7"/>
          <p:cNvSpPr/>
          <p:nvPr/>
        </p:nvSpPr>
        <p:spPr>
          <a:xfrm>
            <a:off x="6170358" y="5807629"/>
            <a:ext cx="5722785" cy="630942"/>
          </a:xfrm>
          <a:prstGeom prst="rect">
            <a:avLst/>
          </a:prstGeom>
        </p:spPr>
        <p:txBody>
          <a:bodyPr wrap="none">
            <a:spAutoFit/>
          </a:bodyPr>
          <a:lstStyle/>
          <a:p>
            <a:pPr algn="ctr"/>
            <a:r>
              <a:rPr lang="pt-BR" sz="3200" dirty="0" smtClean="0">
                <a:latin typeface="Frutiger LT Std 57 Cn" panose="020B0606020204020204" pitchFamily="34" charset="0"/>
                <a:cs typeface="Frutiger-Light"/>
              </a:rPr>
              <a:t>Antonio Avenoso, </a:t>
            </a:r>
            <a:r>
              <a:rPr lang="pt-BR" sz="2400" dirty="0">
                <a:latin typeface="Frutiger LT Std 57 Cn" panose="020B0606020204020204" pitchFamily="34" charset="0"/>
                <a:cs typeface="Frutiger-Light"/>
              </a:rPr>
              <a:t>ETSC</a:t>
            </a:r>
            <a:r>
              <a:rPr lang="pt-BR" sz="3500" dirty="0" smtClean="0">
                <a:latin typeface="Frutiger LT Std 57 Cn" panose="020B0606020204020204" pitchFamily="34" charset="0"/>
                <a:cs typeface="Frutiger-Light"/>
              </a:rPr>
              <a:t> </a:t>
            </a:r>
            <a:r>
              <a:rPr lang="pt-BR" sz="2400" dirty="0" smtClean="0">
                <a:latin typeface="Frutiger LT Std 57 Cn" panose="020B0606020204020204" pitchFamily="34" charset="0"/>
                <a:cs typeface="Frutiger-Light"/>
              </a:rPr>
              <a:t>Executive Director</a:t>
            </a:r>
            <a:endParaRPr lang="pt-BR" sz="2400" dirty="0">
              <a:latin typeface="Frutiger LT Std 57 Cn" panose="020B0606020204020204" pitchFamily="34" charset="0"/>
              <a:cs typeface="Frutiger-Light"/>
            </a:endParaRPr>
          </a:p>
        </p:txBody>
      </p:sp>
      <p:sp>
        <p:nvSpPr>
          <p:cNvPr id="13" name="Rectangle 12"/>
          <p:cNvSpPr/>
          <p:nvPr/>
        </p:nvSpPr>
        <p:spPr>
          <a:xfrm>
            <a:off x="0" y="4419600"/>
            <a:ext cx="12188686" cy="838514"/>
          </a:xfrm>
          <a:prstGeom prst="rect">
            <a:avLst/>
          </a:prstGeom>
          <a:solidFill>
            <a:srgbClr val="FDF2E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2036176" y="4514302"/>
            <a:ext cx="8113018" cy="584775"/>
          </a:xfrm>
          <a:prstGeom prst="rect">
            <a:avLst/>
          </a:prstGeom>
        </p:spPr>
        <p:txBody>
          <a:bodyPr wrap="square">
            <a:spAutoFit/>
          </a:bodyPr>
          <a:lstStyle/>
          <a:p>
            <a:pPr algn="ctr">
              <a:spcAft>
                <a:spcPts val="600"/>
              </a:spcAft>
            </a:pPr>
            <a:r>
              <a:rPr lang="pt-BR" sz="3200" dirty="0" smtClean="0">
                <a:latin typeface="Frutiger LT Std 57 Cn" panose="020B0606020204020204" pitchFamily="34" charset="0"/>
                <a:cs typeface="Frutiger-Light"/>
              </a:rPr>
              <a:t>Safe and Sober Poland| Warsaw, 23 January 2025</a:t>
            </a:r>
            <a:endParaRPr lang="pt-BR" sz="3200" dirty="0">
              <a:latin typeface="Frutiger LT Std 57 Cn" panose="020B0606020204020204" pitchFamily="34" charset="0"/>
              <a:cs typeface="Frutiger-Light"/>
            </a:endParaRPr>
          </a:p>
        </p:txBody>
      </p:sp>
    </p:spTree>
    <p:extLst>
      <p:ext uri="{BB962C8B-B14F-4D97-AF65-F5344CB8AC3E}">
        <p14:creationId xmlns:p14="http://schemas.microsoft.com/office/powerpoint/2010/main" val="40455617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114550" y="355600"/>
            <a:ext cx="7886700" cy="993775"/>
          </a:xfrm>
        </p:spPr>
        <p:txBody>
          <a:bodyPr/>
          <a:lstStyle/>
          <a:p>
            <a:pPr algn="ctr"/>
            <a:r>
              <a:rPr lang="en-GB" altLang="fr-FR" sz="6000" b="1" smtClean="0">
                <a:solidFill>
                  <a:schemeClr val="bg1"/>
                </a:solidFill>
                <a:latin typeface="Frutiger-Roman"/>
              </a:rPr>
              <a:t>ETSC</a:t>
            </a:r>
          </a:p>
        </p:txBody>
      </p:sp>
      <p:sp>
        <p:nvSpPr>
          <p:cNvPr id="22531" name="Content Placeholder 2"/>
          <p:cNvSpPr>
            <a:spLocks noGrp="1"/>
          </p:cNvSpPr>
          <p:nvPr>
            <p:ph idx="1"/>
          </p:nvPr>
        </p:nvSpPr>
        <p:spPr>
          <a:xfrm>
            <a:off x="1609725" y="1477962"/>
            <a:ext cx="8939212" cy="4879975"/>
          </a:xfrm>
        </p:spPr>
        <p:txBody>
          <a:bodyPr>
            <a:normAutofit/>
          </a:bodyPr>
          <a:lstStyle/>
          <a:p>
            <a:pPr>
              <a:buFont typeface="Wingdings" panose="05000000000000000000" pitchFamily="2" charset="2"/>
              <a:buChar char="ü"/>
            </a:pPr>
            <a:r>
              <a:rPr lang="en-US" altLang="fr-FR" sz="3000" b="1" dirty="0" smtClean="0">
                <a:latin typeface="Frutiger-Light" panose="020B0604020202020204"/>
              </a:rPr>
              <a:t> A science based approach to road safety</a:t>
            </a:r>
          </a:p>
          <a:p>
            <a:pPr>
              <a:buFont typeface="Wingdings" panose="05000000000000000000" pitchFamily="2" charset="2"/>
              <a:buChar char="ü"/>
            </a:pPr>
            <a:r>
              <a:rPr lang="en-US" altLang="fr-FR" sz="3000" dirty="0" smtClean="0">
                <a:latin typeface="Frutiger-Light" panose="020B0604020202020204"/>
              </a:rPr>
              <a:t> </a:t>
            </a:r>
            <a:r>
              <a:rPr lang="en-US" altLang="fr-FR" sz="3000" b="1" dirty="0" smtClean="0">
                <a:latin typeface="Frutiger-Light" panose="020B0604020202020204"/>
              </a:rPr>
              <a:t>Secretariat</a:t>
            </a:r>
            <a:r>
              <a:rPr lang="en-US" altLang="fr-FR" sz="3000" dirty="0" smtClean="0">
                <a:latin typeface="Frutiger-Light" panose="020B0604020202020204"/>
              </a:rPr>
              <a:t> in Brussels</a:t>
            </a:r>
            <a:endParaRPr lang="en-US" altLang="fr-FR" sz="1000" dirty="0" smtClean="0">
              <a:latin typeface="Frutiger-Light" panose="020B0604020202020204"/>
            </a:endParaRPr>
          </a:p>
          <a:p>
            <a:pPr>
              <a:buFont typeface="Wingdings" panose="05000000000000000000" pitchFamily="2" charset="2"/>
              <a:buChar char="ü"/>
            </a:pPr>
            <a:r>
              <a:rPr lang="en-US" altLang="fr-FR" sz="3000" b="1" dirty="0" smtClean="0">
                <a:latin typeface="Frutiger-Light" panose="020B0604020202020204"/>
              </a:rPr>
              <a:t> 60 member </a:t>
            </a:r>
            <a:r>
              <a:rPr lang="en-US" altLang="fr-FR" sz="3000" b="1" dirty="0" err="1" smtClean="0">
                <a:latin typeface="Frutiger-Light" panose="020B0604020202020204"/>
              </a:rPr>
              <a:t>organisations</a:t>
            </a:r>
            <a:r>
              <a:rPr lang="en-US" altLang="fr-FR" sz="3000" b="1" dirty="0" smtClean="0">
                <a:latin typeface="Frutiger-Light" panose="020B0604020202020204"/>
              </a:rPr>
              <a:t> </a:t>
            </a:r>
            <a:r>
              <a:rPr lang="en-US" altLang="fr-FR" sz="3000" dirty="0" smtClean="0">
                <a:latin typeface="Frutiger-Light" panose="020B0604020202020204"/>
              </a:rPr>
              <a:t>from across</a:t>
            </a:r>
            <a:br>
              <a:rPr lang="en-US" altLang="fr-FR" sz="3000" dirty="0" smtClean="0">
                <a:latin typeface="Frutiger-Light" panose="020B0604020202020204"/>
              </a:rPr>
            </a:br>
            <a:r>
              <a:rPr lang="en-US" altLang="fr-FR" sz="3000" dirty="0" smtClean="0">
                <a:latin typeface="Frutiger-Light" panose="020B0604020202020204"/>
              </a:rPr>
              <a:t> Europe: </a:t>
            </a:r>
          </a:p>
          <a:p>
            <a:pPr marL="0" indent="0">
              <a:buNone/>
            </a:pPr>
            <a:r>
              <a:rPr lang="en-US" altLang="fr-FR" sz="3000" dirty="0">
                <a:latin typeface="Frutiger-Light" panose="020B0604020202020204"/>
              </a:rPr>
              <a:t>	</a:t>
            </a:r>
            <a:endParaRPr lang="en-US" altLang="fr-FR" sz="900" dirty="0" smtClean="0">
              <a:solidFill>
                <a:srgbClr val="020202"/>
              </a:solidFill>
              <a:latin typeface="Frutiger-Light" panose="020B0604020202020204"/>
            </a:endParaRPr>
          </a:p>
          <a:p>
            <a:pPr>
              <a:buFont typeface="Wingdings" panose="05000000000000000000" pitchFamily="2" charset="2"/>
              <a:buChar char="ü"/>
            </a:pPr>
            <a:r>
              <a:rPr lang="en-US" altLang="fr-FR" sz="3000" dirty="0" smtClean="0">
                <a:solidFill>
                  <a:srgbClr val="020202"/>
                </a:solidFill>
                <a:latin typeface="Frutiger-Light" panose="020B0604020202020204"/>
              </a:rPr>
              <a:t>More than </a:t>
            </a:r>
            <a:r>
              <a:rPr lang="en-US" altLang="fr-FR" sz="3000" b="1" dirty="0" smtClean="0">
                <a:solidFill>
                  <a:srgbClr val="020202"/>
                </a:solidFill>
                <a:latin typeface="Frutiger-Light" panose="020B0604020202020204"/>
              </a:rPr>
              <a:t>200 experts</a:t>
            </a:r>
            <a:r>
              <a:rPr lang="en-US" altLang="fr-FR" sz="3000" dirty="0" smtClean="0">
                <a:solidFill>
                  <a:srgbClr val="020202"/>
                </a:solidFill>
                <a:latin typeface="Frutiger-Light" panose="020B0604020202020204"/>
              </a:rPr>
              <a:t> contributing to</a:t>
            </a:r>
            <a:br>
              <a:rPr lang="en-US" altLang="fr-FR" sz="3000" dirty="0" smtClean="0">
                <a:solidFill>
                  <a:srgbClr val="020202"/>
                </a:solidFill>
                <a:latin typeface="Frutiger-Light" panose="020B0604020202020204"/>
              </a:rPr>
            </a:br>
            <a:r>
              <a:rPr lang="en-US" altLang="fr-FR" sz="3000" dirty="0" smtClean="0">
                <a:solidFill>
                  <a:srgbClr val="020202"/>
                </a:solidFill>
                <a:latin typeface="Frutiger-Light" panose="020B0604020202020204"/>
              </a:rPr>
              <a:t> ETSC’s work</a:t>
            </a:r>
            <a:endParaRPr lang="en-US" altLang="fr-FR" sz="1000" dirty="0" smtClean="0">
              <a:solidFill>
                <a:srgbClr val="020202"/>
              </a:solidFill>
              <a:latin typeface="Frutiger-Light" panose="020B0604020202020204"/>
            </a:endParaRPr>
          </a:p>
          <a:p>
            <a:pPr>
              <a:buFont typeface="Wingdings" panose="05000000000000000000" pitchFamily="2" charset="2"/>
              <a:buChar char="ü"/>
            </a:pPr>
            <a:r>
              <a:rPr lang="en-US" altLang="fr-FR" sz="3000" dirty="0" smtClean="0">
                <a:solidFill>
                  <a:srgbClr val="020202"/>
                </a:solidFill>
                <a:latin typeface="Frutiger-Light" panose="020B0604020202020204"/>
              </a:rPr>
              <a:t> The European Commission, Member</a:t>
            </a:r>
            <a:br>
              <a:rPr lang="en-US" altLang="fr-FR" sz="3000" dirty="0" smtClean="0">
                <a:solidFill>
                  <a:srgbClr val="020202"/>
                </a:solidFill>
                <a:latin typeface="Frutiger-Light" panose="020B0604020202020204"/>
              </a:rPr>
            </a:br>
            <a:r>
              <a:rPr lang="en-US" altLang="fr-FR" sz="3000" dirty="0" smtClean="0">
                <a:solidFill>
                  <a:srgbClr val="020202"/>
                </a:solidFill>
                <a:latin typeface="Frutiger-Light" panose="020B0604020202020204"/>
              </a:rPr>
              <a:t> </a:t>
            </a:r>
            <a:r>
              <a:rPr lang="en-US" altLang="fr-FR" sz="3000" dirty="0" err="1" smtClean="0">
                <a:solidFill>
                  <a:srgbClr val="020202"/>
                </a:solidFill>
                <a:latin typeface="Frutiger-Light" panose="020B0604020202020204"/>
              </a:rPr>
              <a:t>Organisations</a:t>
            </a:r>
            <a:r>
              <a:rPr lang="en-US" altLang="fr-FR" sz="3000" dirty="0" smtClean="0">
                <a:solidFill>
                  <a:srgbClr val="020202"/>
                </a:solidFill>
                <a:latin typeface="Frutiger-Light" panose="020B0604020202020204"/>
              </a:rPr>
              <a:t>, Member States and</a:t>
            </a:r>
            <a:br>
              <a:rPr lang="en-US" altLang="fr-FR" sz="3000" dirty="0" smtClean="0">
                <a:solidFill>
                  <a:srgbClr val="020202"/>
                </a:solidFill>
                <a:latin typeface="Frutiger-Light" panose="020B0604020202020204"/>
              </a:rPr>
            </a:br>
            <a:r>
              <a:rPr lang="en-US" altLang="fr-FR" sz="3000" dirty="0" smtClean="0">
                <a:solidFill>
                  <a:srgbClr val="020202"/>
                </a:solidFill>
                <a:latin typeface="Frutiger-Light" panose="020B0604020202020204"/>
              </a:rPr>
              <a:t> corporate sponsors are funding our work</a:t>
            </a:r>
          </a:p>
          <a:p>
            <a:endParaRPr lang="en-GB" altLang="fr-FR" sz="3000" dirty="0" smtClean="0">
              <a:latin typeface="Frutiger-Light" panose="020B0604020202020204"/>
            </a:endParaRPr>
          </a:p>
        </p:txBody>
      </p:sp>
      <p:sp>
        <p:nvSpPr>
          <p:cNvPr id="5" name="Rectangle 4"/>
          <p:cNvSpPr>
            <a:spLocks noChangeAspect="1"/>
          </p:cNvSpPr>
          <p:nvPr/>
        </p:nvSpPr>
        <p:spPr>
          <a:xfrm>
            <a:off x="-1588" y="-100013"/>
            <a:ext cx="12192001" cy="1308101"/>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32000" dirty="0">
              <a:solidFill>
                <a:srgbClr val="FFFFFF"/>
              </a:solidFill>
              <a:latin typeface="Frutiger-Black" panose="020B0604020202020204"/>
              <a:cs typeface="Frutiger-Bold"/>
            </a:endParaRPr>
          </a:p>
        </p:txBody>
      </p:sp>
      <p:pic>
        <p:nvPicPr>
          <p:cNvPr id="22533" name="Picture 112" descr="etsc_logo_rgbmax-0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64025" y="139700"/>
            <a:ext cx="3662363"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az 1"/>
          <p:cNvPicPr/>
          <p:nvPr/>
        </p:nvPicPr>
        <p:blipFill>
          <a:blip r:embed="rId4" cstate="print">
            <a:extLst>
              <a:ext uri="{28A0092B-C50C-407E-A947-70E740481C1C}">
                <a14:useLocalDpi xmlns:a14="http://schemas.microsoft.com/office/drawing/2010/main" val="0"/>
              </a:ext>
            </a:extLst>
          </a:blip>
          <a:srcRect r="5501" b="19545"/>
          <a:stretch>
            <a:fillRect/>
          </a:stretch>
        </p:blipFill>
        <p:spPr bwMode="auto">
          <a:xfrm>
            <a:off x="3467100" y="2971800"/>
            <a:ext cx="2400300" cy="895350"/>
          </a:xfrm>
          <a:prstGeom prst="rect">
            <a:avLst/>
          </a:prstGeom>
          <a:noFill/>
          <a:ln>
            <a:noFill/>
          </a:ln>
        </p:spPr>
      </p:pic>
    </p:spTree>
    <p:extLst>
      <p:ext uri="{BB962C8B-B14F-4D97-AF65-F5344CB8AC3E}">
        <p14:creationId xmlns:p14="http://schemas.microsoft.com/office/powerpoint/2010/main" val="15198163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2586BR"/>
          <p:cNvPicPr>
            <a:picLocks noChangeAspect="1" noChangeArrowheads="1"/>
          </p:cNvPicPr>
          <p:nvPr/>
        </p:nvPicPr>
        <p:blipFill>
          <a:blip r:embed="rId4">
            <a:extLst>
              <a:ext uri="{28A0092B-C50C-407E-A947-70E740481C1C}">
                <a14:useLocalDpi xmlns:a14="http://schemas.microsoft.com/office/drawing/2010/main" val="0"/>
              </a:ext>
            </a:extLst>
          </a:blip>
          <a:srcRect t="6468" b="19403"/>
          <a:stretch>
            <a:fillRect/>
          </a:stretch>
        </p:blipFill>
        <p:spPr bwMode="auto">
          <a:xfrm>
            <a:off x="1424385" y="42862"/>
            <a:ext cx="2292350" cy="211772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483" name="Text Box 4"/>
          <p:cNvSpPr txBox="1">
            <a:spLocks noChangeArrowheads="1"/>
          </p:cNvSpPr>
          <p:nvPr/>
        </p:nvSpPr>
        <p:spPr bwMode="auto">
          <a:xfrm>
            <a:off x="1355005" y="2217415"/>
            <a:ext cx="4429125"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2239">
              <a:spcBef>
                <a:spcPct val="50000"/>
              </a:spcBef>
              <a:defRPr/>
            </a:pPr>
            <a:r>
              <a:rPr lang="en-GB" altLang="en-US" sz="2667" dirty="0">
                <a:solidFill>
                  <a:srgbClr val="CC6600"/>
                </a:solidFill>
                <a:latin typeface="Century Gothic" panose="020B0502020202020204" pitchFamily="34" charset="0"/>
                <a:cs typeface="+mn-cs"/>
              </a:rPr>
              <a:t>Monitoring EU transport </a:t>
            </a:r>
            <a:br>
              <a:rPr lang="en-GB" altLang="en-US" sz="2667" dirty="0">
                <a:solidFill>
                  <a:srgbClr val="CC6600"/>
                </a:solidFill>
                <a:latin typeface="Century Gothic" panose="020B0502020202020204" pitchFamily="34" charset="0"/>
                <a:cs typeface="+mn-cs"/>
              </a:rPr>
            </a:br>
            <a:r>
              <a:rPr lang="en-GB" altLang="en-US" sz="2667" dirty="0">
                <a:solidFill>
                  <a:srgbClr val="CC6600"/>
                </a:solidFill>
                <a:latin typeface="Century Gothic" panose="020B0502020202020204" pitchFamily="34" charset="0"/>
                <a:cs typeface="+mn-cs"/>
              </a:rPr>
              <a:t>safety policy</a:t>
            </a:r>
          </a:p>
        </p:txBody>
      </p:sp>
      <p:sp>
        <p:nvSpPr>
          <p:cNvPr id="20484" name="Text Box 7"/>
          <p:cNvSpPr txBox="1">
            <a:spLocks noChangeArrowheads="1"/>
          </p:cNvSpPr>
          <p:nvPr/>
        </p:nvSpPr>
        <p:spPr bwMode="auto">
          <a:xfrm>
            <a:off x="8832850" y="188914"/>
            <a:ext cx="93503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2239">
              <a:spcBef>
                <a:spcPct val="50000"/>
              </a:spcBef>
              <a:defRPr/>
            </a:pPr>
            <a:endParaRPr lang="de-DE" altLang="en-US" sz="1733">
              <a:solidFill>
                <a:srgbClr val="FFFFFF"/>
              </a:solidFill>
            </a:endParaRPr>
          </a:p>
          <a:p>
            <a:pPr defTabSz="912239">
              <a:spcBef>
                <a:spcPct val="50000"/>
              </a:spcBef>
              <a:defRPr/>
            </a:pPr>
            <a:endParaRPr lang="de-DE" altLang="en-US" sz="1733">
              <a:solidFill>
                <a:srgbClr val="FFFFFF"/>
              </a:solidFill>
            </a:endParaRPr>
          </a:p>
        </p:txBody>
      </p:sp>
      <p:sp>
        <p:nvSpPr>
          <p:cNvPr id="20485" name="Text Box 9"/>
          <p:cNvSpPr txBox="1">
            <a:spLocks noChangeArrowheads="1"/>
          </p:cNvSpPr>
          <p:nvPr/>
        </p:nvSpPr>
        <p:spPr bwMode="auto">
          <a:xfrm>
            <a:off x="2138364" y="5033964"/>
            <a:ext cx="143827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2239">
              <a:spcBef>
                <a:spcPct val="50000"/>
              </a:spcBef>
              <a:defRPr/>
            </a:pPr>
            <a:endParaRPr lang="nl-BE" altLang="en-US" sz="1733">
              <a:solidFill>
                <a:srgbClr val="000000"/>
              </a:solidFill>
            </a:endParaRPr>
          </a:p>
        </p:txBody>
      </p:sp>
      <p:graphicFrame>
        <p:nvGraphicFramePr>
          <p:cNvPr id="17414" name="Object 11"/>
          <p:cNvGraphicFramePr>
            <a:graphicFrameLocks noChangeAspect="1"/>
          </p:cNvGraphicFramePr>
          <p:nvPr>
            <p:extLst/>
          </p:nvPr>
        </p:nvGraphicFramePr>
        <p:xfrm>
          <a:off x="5807221" y="397958"/>
          <a:ext cx="1357312" cy="1598612"/>
        </p:xfrm>
        <a:graphic>
          <a:graphicData uri="http://schemas.openxmlformats.org/presentationml/2006/ole">
            <mc:AlternateContent xmlns:mc="http://schemas.openxmlformats.org/markup-compatibility/2006">
              <mc:Choice xmlns:v="urn:schemas-microsoft-com:vml" Requires="v">
                <p:oleObj spid="_x0000_s1074" name="Photo Editor Photo" r:id="rId5" imgW="7497221" imgH="9580952" progId="">
                  <p:embed/>
                </p:oleObj>
              </mc:Choice>
              <mc:Fallback>
                <p:oleObj name="Photo Editor Photo" r:id="rId5" imgW="7497221" imgH="9580952" progId="">
                  <p:embed/>
                  <p:pic>
                    <p:nvPicPr>
                      <p:cNvPr id="17414"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7221" y="397958"/>
                        <a:ext cx="1357312" cy="159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6" name="Text Box 12"/>
          <p:cNvSpPr txBox="1">
            <a:spLocks noChangeArrowheads="1"/>
          </p:cNvSpPr>
          <p:nvPr/>
        </p:nvSpPr>
        <p:spPr bwMode="auto">
          <a:xfrm>
            <a:off x="7265194" y="437094"/>
            <a:ext cx="4070350" cy="2221442"/>
          </a:xfrm>
          <a:prstGeom prst="rect">
            <a:avLst/>
          </a:prstGeom>
          <a:noFill/>
          <a:ln w="9525">
            <a:noFill/>
            <a:miter lim="800000"/>
            <a:headEnd/>
            <a:tailEnd/>
          </a:ln>
        </p:spPr>
        <p:txBody>
          <a:bodyPr>
            <a:spAutoFit/>
          </a:bodyPr>
          <a:lstStyle/>
          <a:p>
            <a:pPr defTabSz="912239">
              <a:spcBef>
                <a:spcPct val="50000"/>
              </a:spcBef>
              <a:defRPr/>
            </a:pPr>
            <a:r>
              <a:rPr lang="de-DE" altLang="en-US" sz="2667" dirty="0">
                <a:solidFill>
                  <a:srgbClr val="CC6600"/>
                </a:solidFill>
                <a:latin typeface="Century Gothic" panose="020B0502020202020204" pitchFamily="34" charset="0"/>
              </a:rPr>
              <a:t>Road Safety Performance Index (</a:t>
            </a:r>
            <a:r>
              <a:rPr lang="de-DE" altLang="en-US" sz="2667" dirty="0" smtClean="0">
                <a:solidFill>
                  <a:srgbClr val="CC6600"/>
                </a:solidFill>
                <a:latin typeface="Century Gothic" panose="020B0502020202020204" pitchFamily="34" charset="0"/>
              </a:rPr>
              <a:t>PIN)</a:t>
            </a:r>
            <a:endParaRPr lang="de-DE" altLang="en-US" sz="2667" dirty="0">
              <a:solidFill>
                <a:srgbClr val="CC6600"/>
              </a:solidFill>
              <a:latin typeface="Frutiger-Bold" pitchFamily="2" charset="0"/>
            </a:endParaRPr>
          </a:p>
          <a:p>
            <a:pPr defTabSz="912239">
              <a:spcBef>
                <a:spcPts val="600"/>
              </a:spcBef>
              <a:defRPr/>
            </a:pPr>
            <a:r>
              <a:rPr lang="de-DE" altLang="en-US" sz="2667" dirty="0">
                <a:solidFill>
                  <a:prstClr val="black"/>
                </a:solidFill>
                <a:latin typeface="Frutiger-Light" pitchFamily="2" charset="0"/>
              </a:rPr>
              <a:t>Ranking EU countries‘ performances</a:t>
            </a:r>
            <a:endParaRPr lang="en-US" altLang="en-US" sz="2667" dirty="0">
              <a:solidFill>
                <a:prstClr val="black"/>
              </a:solidFill>
              <a:latin typeface="Frutiger-Light" pitchFamily="2" charset="0"/>
            </a:endParaRPr>
          </a:p>
        </p:txBody>
      </p:sp>
      <p:sp>
        <p:nvSpPr>
          <p:cNvPr id="24" name="Bent Arrow 23"/>
          <p:cNvSpPr/>
          <p:nvPr/>
        </p:nvSpPr>
        <p:spPr bwMode="auto">
          <a:xfrm>
            <a:off x="8977313" y="3213100"/>
            <a:ext cx="812800" cy="584200"/>
          </a:xfrm>
          <a:prstGeom prst="bentArrow">
            <a:avLst/>
          </a:prstGeom>
          <a:noFill/>
          <a:ln w="9525" cap="flat" cmpd="sng" algn="ctr">
            <a:noFill/>
            <a:prstDash val="solid"/>
            <a:round/>
            <a:headEnd type="none" w="med" len="med"/>
            <a:tailEnd type="none" w="med" len="med"/>
          </a:ln>
          <a:effectLst/>
        </p:spPr>
        <p:txBody>
          <a:bodyPr>
            <a:spAutoFit/>
          </a:bodyPr>
          <a:lstStyle/>
          <a:p>
            <a:pPr defTabSz="912239">
              <a:spcBef>
                <a:spcPct val="50000"/>
              </a:spcBef>
              <a:defRPr/>
            </a:pPr>
            <a:endParaRPr lang="fr-BE" sz="3200" dirty="0">
              <a:solidFill>
                <a:srgbClr val="000000"/>
              </a:solidFill>
              <a:latin typeface="Frutiger-Bold" pitchFamily="2" charset="0"/>
            </a:endParaRPr>
          </a:p>
        </p:txBody>
      </p:sp>
      <p:pic>
        <p:nvPicPr>
          <p:cNvPr id="17419"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438649" y="4815036"/>
            <a:ext cx="3290888"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811636" y="4997451"/>
            <a:ext cx="24828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8932862" y="5698757"/>
            <a:ext cx="2736850" cy="369332"/>
          </a:xfrm>
          <a:prstGeom prst="rect">
            <a:avLst/>
          </a:prstGeom>
          <a:noFill/>
        </p:spPr>
        <p:txBody>
          <a:bodyPr>
            <a:spAutoFit/>
          </a:bodyPr>
          <a:lstStyle/>
          <a:p>
            <a:pPr>
              <a:defRPr/>
            </a:pPr>
            <a:r>
              <a:rPr lang="en-GB" b="1" dirty="0">
                <a:solidFill>
                  <a:srgbClr val="CC6600"/>
                </a:solidFill>
                <a:latin typeface="+mj-lt"/>
              </a:rPr>
              <a:t>DRUG DRIVING</a:t>
            </a:r>
          </a:p>
        </p:txBody>
      </p:sp>
      <p:pic>
        <p:nvPicPr>
          <p:cNvPr id="17423" name="Picture 15" descr="EURSE_Colour_CMYK.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175522" y="3399453"/>
            <a:ext cx="36576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https://lh6.googleusercontent.com/9rc2sUF1eBQgpSTick0wL0LXG_pfhTPp82P9Qxd4IdeVZLMGL5OPKrE74A7N_bJdTDQk_tcGf3pZ6NPsH4iM-U4KY2d3EuS0FpkWX5s4Og-eB3_aA3NeeNuwzjrZSbSh6kilqZFQCppvmgNsQzkHU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0217" y="4498976"/>
            <a:ext cx="3305175"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lh4.googleusercontent.com/vJWOfchxEcjWMCMWCVxcONx5GvykgV8BPMDgdjJnSxMSuBC-DwTsYQ-4gpf4BaIOUP8uBNpNLZLevT0DhK5Y-2UnDAuscLdUktbjMCQNAuN7vvMAqYHsl5b_RrwYOxyPDq5sax9EFPZt0k9H7Axr9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580234" y="2906716"/>
            <a:ext cx="3235325" cy="1994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89154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114550" y="355600"/>
            <a:ext cx="7886700" cy="993775"/>
          </a:xfrm>
        </p:spPr>
        <p:txBody>
          <a:bodyPr/>
          <a:lstStyle/>
          <a:p>
            <a:pPr algn="ctr"/>
            <a:r>
              <a:rPr lang="en-GB" altLang="fr-FR" sz="6000" b="1" smtClean="0">
                <a:solidFill>
                  <a:schemeClr val="bg1"/>
                </a:solidFill>
                <a:latin typeface="Frutiger-Roman"/>
              </a:rPr>
              <a:t>ETSC</a:t>
            </a:r>
          </a:p>
        </p:txBody>
      </p:sp>
      <p:sp>
        <p:nvSpPr>
          <p:cNvPr id="5" name="Rectangle 4"/>
          <p:cNvSpPr>
            <a:spLocks noChangeAspect="1"/>
          </p:cNvSpPr>
          <p:nvPr/>
        </p:nvSpPr>
        <p:spPr>
          <a:xfrm>
            <a:off x="-1588" y="-100013"/>
            <a:ext cx="12192001" cy="1308101"/>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4300" dirty="0">
              <a:solidFill>
                <a:schemeClr val="bg1"/>
              </a:solidFill>
              <a:latin typeface="Frutiger-Black" pitchFamily="2" charset="0"/>
              <a:ea typeface="+mj-ea"/>
              <a:cs typeface="+mj-cs"/>
            </a:endParaRPr>
          </a:p>
        </p:txBody>
      </p:sp>
      <p:pic>
        <p:nvPicPr>
          <p:cNvPr id="8" name="Picture 6" descr="https://lh6.googleusercontent.com/9rc2sUF1eBQgpSTick0wL0LXG_pfhTPp82P9Qxd4IdeVZLMGL5OPKrE74A7N_bJdTDQk_tcGf3pZ6NPsH4iM-U4KY2d3EuS0FpkWX5s4Og-eB3_aA3NeeNuwzjrZSbSh6kilqZFQCppvmgNsQzkH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100" y="-100013"/>
            <a:ext cx="3000375" cy="129699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42413" y="1196979"/>
            <a:ext cx="6438900" cy="5755422"/>
          </a:xfrm>
          <a:prstGeom prst="rect">
            <a:avLst/>
          </a:prstGeom>
          <a:noFill/>
        </p:spPr>
        <p:txBody>
          <a:bodyPr wrap="square" rtlCol="0">
            <a:spAutoFit/>
          </a:bodyPr>
          <a:lstStyle/>
          <a:p>
            <a:r>
              <a:rPr lang="fr-BE" sz="2800" dirty="0" smtClean="0"/>
              <a:t>17 </a:t>
            </a:r>
            <a:r>
              <a:rPr lang="fr-BE" sz="2800" dirty="0" err="1" smtClean="0"/>
              <a:t>years</a:t>
            </a:r>
            <a:r>
              <a:rPr lang="fr-BE" sz="2800" dirty="0" smtClean="0"/>
              <a:t> of </a:t>
            </a:r>
            <a:r>
              <a:rPr lang="fr-BE" sz="2800" dirty="0" err="1" smtClean="0"/>
              <a:t>raising</a:t>
            </a:r>
            <a:r>
              <a:rPr lang="fr-BE" sz="2800" dirty="0" smtClean="0"/>
              <a:t> </a:t>
            </a:r>
            <a:r>
              <a:rPr lang="fr-BE" sz="2800" dirty="0" err="1" smtClean="0"/>
              <a:t>awareness</a:t>
            </a:r>
            <a:r>
              <a:rPr lang="fr-BE" sz="2800" dirty="0" smtClean="0"/>
              <a:t> on </a:t>
            </a:r>
            <a:r>
              <a:rPr lang="fr-BE" sz="2800" dirty="0" err="1" smtClean="0"/>
              <a:t>Alcohol</a:t>
            </a:r>
            <a:r>
              <a:rPr lang="fr-BE" sz="2800" dirty="0" smtClean="0"/>
              <a:t> Interlocks </a:t>
            </a:r>
            <a:r>
              <a:rPr lang="fr-BE" sz="2800" dirty="0" err="1" smtClean="0"/>
              <a:t>through</a:t>
            </a:r>
            <a:r>
              <a:rPr lang="fr-BE" sz="2800" dirty="0" smtClean="0"/>
              <a:t>:</a:t>
            </a:r>
          </a:p>
          <a:p>
            <a:endParaRPr lang="fr-BE" sz="2800" dirty="0" smtClean="0"/>
          </a:p>
          <a:p>
            <a:pPr marL="457200" indent="-457200">
              <a:buFont typeface="Arial" panose="020B0604020202020204" pitchFamily="34" charset="0"/>
              <a:buChar char="•"/>
            </a:pPr>
            <a:r>
              <a:rPr lang="fr-BE" sz="2800" dirty="0" smtClean="0"/>
              <a:t>33 national </a:t>
            </a:r>
            <a:r>
              <a:rPr lang="fr-BE" sz="2800" dirty="0" err="1" smtClean="0"/>
              <a:t>events</a:t>
            </a:r>
            <a:r>
              <a:rPr lang="fr-BE" sz="2800" dirty="0" smtClean="0"/>
              <a:t> </a:t>
            </a:r>
            <a:r>
              <a:rPr lang="fr-BE" sz="2800" dirty="0" err="1" smtClean="0"/>
              <a:t>since</a:t>
            </a:r>
            <a:r>
              <a:rPr lang="fr-BE" sz="2800" dirty="0" smtClean="0"/>
              <a:t> 2008 (21 countries in Europe </a:t>
            </a:r>
            <a:r>
              <a:rPr lang="fr-BE" sz="2800" dirty="0" err="1" smtClean="0"/>
              <a:t>covered</a:t>
            </a:r>
            <a:r>
              <a:rPr lang="fr-BE" sz="2800" dirty="0" smtClean="0"/>
              <a:t>)</a:t>
            </a:r>
          </a:p>
          <a:p>
            <a:pPr marL="457200" indent="-457200">
              <a:buFont typeface="Arial" panose="020B0604020202020204" pitchFamily="34" charset="0"/>
              <a:buChar char="•"/>
            </a:pPr>
            <a:r>
              <a:rPr lang="fr-BE" sz="2800" dirty="0" smtClean="0"/>
              <a:t>2 EU </a:t>
            </a:r>
            <a:r>
              <a:rPr lang="fr-BE" sz="2800" dirty="0" err="1" smtClean="0"/>
              <a:t>events</a:t>
            </a:r>
            <a:r>
              <a:rPr lang="fr-BE" sz="2800" dirty="0" smtClean="0"/>
              <a:t> in the </a:t>
            </a:r>
            <a:r>
              <a:rPr lang="fr-BE" sz="2800" dirty="0" err="1" smtClean="0"/>
              <a:t>European</a:t>
            </a:r>
            <a:r>
              <a:rPr lang="fr-BE" sz="2800" dirty="0" smtClean="0"/>
              <a:t> </a:t>
            </a:r>
            <a:r>
              <a:rPr lang="fr-BE" sz="2800" dirty="0" err="1" smtClean="0"/>
              <a:t>Parliament</a:t>
            </a:r>
            <a:endParaRPr lang="fr-BE" sz="2800" dirty="0" smtClean="0"/>
          </a:p>
          <a:p>
            <a:pPr marL="457200" indent="-457200">
              <a:buFont typeface="Arial" panose="020B0604020202020204" pitchFamily="34" charset="0"/>
              <a:buChar char="•"/>
            </a:pPr>
            <a:r>
              <a:rPr lang="fr-BE" sz="2800" dirty="0" smtClean="0"/>
              <a:t>Regular participation in the </a:t>
            </a:r>
            <a:r>
              <a:rPr lang="fr-BE" sz="2800" dirty="0" err="1" smtClean="0"/>
              <a:t>Alcohol</a:t>
            </a:r>
            <a:r>
              <a:rPr lang="fr-BE" sz="2800" dirty="0" smtClean="0"/>
              <a:t> Interlock Symposium</a:t>
            </a:r>
          </a:p>
          <a:p>
            <a:pPr marL="457200" indent="-457200">
              <a:buFont typeface="Arial" panose="020B0604020202020204" pitchFamily="34" charset="0"/>
              <a:buChar char="•"/>
            </a:pPr>
            <a:r>
              <a:rPr lang="fr-BE" sz="2800" dirty="0" smtClean="0"/>
              <a:t>1 report on </a:t>
            </a:r>
            <a:r>
              <a:rPr lang="fr-BE" sz="2800" dirty="0" err="1" smtClean="0"/>
              <a:t>Alcohol</a:t>
            </a:r>
            <a:r>
              <a:rPr lang="fr-BE" sz="2800" dirty="0" smtClean="0"/>
              <a:t> Interlock programmes in the EU</a:t>
            </a:r>
          </a:p>
          <a:p>
            <a:pPr marL="457200" indent="-457200">
              <a:buFont typeface="Arial" panose="020B0604020202020204" pitchFamily="34" charset="0"/>
              <a:buChar char="•"/>
            </a:pPr>
            <a:r>
              <a:rPr lang="fr-BE" sz="2800" dirty="0" smtClean="0"/>
              <a:t>1 EU </a:t>
            </a:r>
            <a:r>
              <a:rPr lang="fr-BE" sz="2800" dirty="0" err="1" smtClean="0"/>
              <a:t>map</a:t>
            </a:r>
            <a:r>
              <a:rPr lang="fr-BE" sz="2800" dirty="0" smtClean="0"/>
              <a:t> on </a:t>
            </a:r>
            <a:r>
              <a:rPr lang="fr-BE" sz="2800" dirty="0" err="1" smtClean="0"/>
              <a:t>updated</a:t>
            </a:r>
            <a:r>
              <a:rPr lang="fr-BE" sz="2800" dirty="0" smtClean="0"/>
              <a:t> info on AI </a:t>
            </a:r>
            <a:r>
              <a:rPr lang="fr-BE" sz="2800" dirty="0" err="1" smtClean="0"/>
              <a:t>offender</a:t>
            </a:r>
            <a:r>
              <a:rPr lang="fr-BE" sz="2800" dirty="0" smtClean="0"/>
              <a:t> programmes in the EU </a:t>
            </a:r>
          </a:p>
          <a:p>
            <a:pPr marL="457200" indent="-457200">
              <a:buFont typeface="Arial" panose="020B0604020202020204" pitchFamily="34" charset="0"/>
              <a:buChar char="•"/>
            </a:pPr>
            <a:endParaRPr lang="fr-BE" sz="3200" dirty="0" smtClean="0"/>
          </a:p>
        </p:txBody>
      </p:sp>
      <p:pic>
        <p:nvPicPr>
          <p:cNvPr id="6" name="Picture 5"/>
          <p:cNvPicPr>
            <a:picLocks noChangeAspect="1"/>
          </p:cNvPicPr>
          <p:nvPr/>
        </p:nvPicPr>
        <p:blipFill>
          <a:blip r:embed="rId4"/>
          <a:stretch>
            <a:fillRect/>
          </a:stretch>
        </p:blipFill>
        <p:spPr>
          <a:xfrm>
            <a:off x="7505700" y="4074690"/>
            <a:ext cx="2091267" cy="2133600"/>
          </a:xfrm>
          <a:prstGeom prst="rect">
            <a:avLst/>
          </a:prstGeom>
        </p:spPr>
      </p:pic>
      <p:pic>
        <p:nvPicPr>
          <p:cNvPr id="7" name="Picture 6"/>
          <p:cNvPicPr>
            <a:picLocks noChangeAspect="1"/>
          </p:cNvPicPr>
          <p:nvPr/>
        </p:nvPicPr>
        <p:blipFill>
          <a:blip r:embed="rId5"/>
          <a:stretch>
            <a:fillRect/>
          </a:stretch>
        </p:blipFill>
        <p:spPr>
          <a:xfrm>
            <a:off x="9791700" y="4234348"/>
            <a:ext cx="2092935" cy="1688618"/>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9560673" y="1056350"/>
            <a:ext cx="3047200" cy="2031467"/>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77733" y="1438280"/>
            <a:ext cx="3200400" cy="2133600"/>
          </a:xfrm>
          <a:prstGeom prst="rect">
            <a:avLst/>
          </a:prstGeom>
        </p:spPr>
      </p:pic>
    </p:spTree>
    <p:extLst>
      <p:ext uri="{BB962C8B-B14F-4D97-AF65-F5344CB8AC3E}">
        <p14:creationId xmlns:p14="http://schemas.microsoft.com/office/powerpoint/2010/main" val="35059641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6126" y="11017"/>
            <a:ext cx="12278126" cy="6858000"/>
          </a:xfrm>
          <a:prstGeom prst="rect">
            <a:avLst/>
          </a:prstGeom>
          <a:solidFill>
            <a:srgbClr val="FDF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9600" dirty="0" smtClean="0">
                <a:solidFill>
                  <a:srgbClr val="ED7D31"/>
                </a:solidFill>
                <a:latin typeface="Frutiger-Black"/>
                <a:cs typeface="Frutiger-Black"/>
              </a:rPr>
              <a:t>20,418</a:t>
            </a:r>
            <a:endParaRPr lang="en-GB" altLang="en-US" sz="9600" dirty="0">
              <a:solidFill>
                <a:srgbClr val="ED7D31"/>
              </a:solidFill>
              <a:latin typeface="Frutiger-Black"/>
              <a:cs typeface="Frutiger-Black"/>
            </a:endParaRPr>
          </a:p>
          <a:p>
            <a:pPr algn="ctr"/>
            <a:endParaRPr lang="en-GB" dirty="0"/>
          </a:p>
        </p:txBody>
      </p:sp>
      <p:sp>
        <p:nvSpPr>
          <p:cNvPr id="10" name="Title 1"/>
          <p:cNvSpPr txBox="1">
            <a:spLocks/>
          </p:cNvSpPr>
          <p:nvPr/>
        </p:nvSpPr>
        <p:spPr>
          <a:xfrm>
            <a:off x="5372100" y="3962400"/>
            <a:ext cx="5515126" cy="1191706"/>
          </a:xfrm>
          <a:prstGeom prst="rect">
            <a:avLst/>
          </a:prstGeom>
        </p:spPr>
        <p:txBody>
          <a:bodyPr lIns="68578" tIns="34290" rIns="68578" bIns="34290"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defRPr/>
            </a:pPr>
            <a:r>
              <a:rPr lang="en-US" sz="3600" dirty="0">
                <a:solidFill>
                  <a:schemeClr val="accent2"/>
                </a:solidFill>
                <a:latin typeface="Frutiger-Light"/>
                <a:cs typeface="Frutiger-Light"/>
              </a:rPr>
              <a:t/>
            </a:r>
            <a:br>
              <a:rPr lang="en-US" sz="3600" dirty="0">
                <a:solidFill>
                  <a:schemeClr val="accent2"/>
                </a:solidFill>
                <a:latin typeface="Frutiger-Light"/>
                <a:cs typeface="Frutiger-Light"/>
              </a:rPr>
            </a:br>
            <a:r>
              <a:rPr lang="en-US" sz="3600" dirty="0">
                <a:solidFill>
                  <a:schemeClr val="accent2"/>
                </a:solidFill>
                <a:latin typeface="Frutiger-Light"/>
                <a:cs typeface="Frutiger-Light"/>
              </a:rPr>
              <a:t>people died in road traffic in the EU in </a:t>
            </a:r>
            <a:r>
              <a:rPr lang="en-US" sz="3600" dirty="0" smtClean="0">
                <a:solidFill>
                  <a:schemeClr val="accent2"/>
                </a:solidFill>
                <a:latin typeface="Frutiger-Light"/>
                <a:cs typeface="Frutiger-Light"/>
              </a:rPr>
              <a:t>2023</a:t>
            </a:r>
            <a:endParaRPr lang="en-GB" sz="3600" dirty="0">
              <a:solidFill>
                <a:schemeClr val="accent2"/>
              </a:solidFill>
              <a:latin typeface="Frutiger-Light"/>
              <a:cs typeface="Frutiger-Light"/>
            </a:endParaRPr>
          </a:p>
        </p:txBody>
      </p:sp>
      <p:cxnSp>
        <p:nvCxnSpPr>
          <p:cNvPr id="7" name="Straight Connector 6"/>
          <p:cNvCxnSpPr/>
          <p:nvPr/>
        </p:nvCxnSpPr>
        <p:spPr>
          <a:xfrm flipH="1" flipV="1">
            <a:off x="192713" y="3778061"/>
            <a:ext cx="8100390" cy="30486"/>
          </a:xfrm>
          <a:prstGeom prst="line">
            <a:avLst/>
          </a:prstGeom>
          <a:noFill/>
          <a:ln w="28575" cap="flat" cmpd="sng" algn="ctr">
            <a:solidFill>
              <a:srgbClr val="ED7D31"/>
            </a:solidFill>
            <a:prstDash val="dot"/>
          </a:ln>
          <a:effectLst/>
        </p:spPr>
      </p:cxnSp>
    </p:spTree>
    <p:extLst>
      <p:ext uri="{BB962C8B-B14F-4D97-AF65-F5344CB8AC3E}">
        <p14:creationId xmlns:p14="http://schemas.microsoft.com/office/powerpoint/2010/main" val="19140636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6126" y="38100"/>
            <a:ext cx="12278126" cy="6858000"/>
          </a:xfrm>
          <a:prstGeom prst="rect">
            <a:avLst/>
          </a:prstGeom>
          <a:solidFill>
            <a:srgbClr val="FDF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2"/>
          <p:cNvSpPr txBox="1">
            <a:spLocks noChangeArrowheads="1"/>
          </p:cNvSpPr>
          <p:nvPr/>
        </p:nvSpPr>
        <p:spPr bwMode="auto">
          <a:xfrm>
            <a:off x="2211572" y="2093301"/>
            <a:ext cx="9036232" cy="17697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4377"/>
            <a:r>
              <a:rPr lang="en-US" altLang="en-US" sz="10700" dirty="0" smtClean="0">
                <a:solidFill>
                  <a:srgbClr val="ED7D31"/>
                </a:solidFill>
                <a:latin typeface="Frutiger-Black"/>
                <a:cs typeface="Frutiger-Black"/>
              </a:rPr>
              <a:t>2,260</a:t>
            </a:r>
            <a:endParaRPr lang="en-GB" altLang="en-US" sz="10700" dirty="0">
              <a:solidFill>
                <a:srgbClr val="ED7D31"/>
              </a:solidFill>
              <a:latin typeface="Frutiger-Black"/>
              <a:cs typeface="Frutiger-Black"/>
            </a:endParaRPr>
          </a:p>
        </p:txBody>
      </p:sp>
      <p:sp>
        <p:nvSpPr>
          <p:cNvPr id="10" name="Title 1"/>
          <p:cNvSpPr txBox="1">
            <a:spLocks/>
          </p:cNvSpPr>
          <p:nvPr/>
        </p:nvSpPr>
        <p:spPr>
          <a:xfrm>
            <a:off x="5363410" y="3778061"/>
            <a:ext cx="6828590" cy="1136839"/>
          </a:xfrm>
          <a:prstGeom prst="rect">
            <a:avLst/>
          </a:prstGeom>
        </p:spPr>
        <p:txBody>
          <a:bodyPr lIns="68578" tIns="34290" rIns="68578" bIns="34290"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defRPr/>
            </a:pPr>
            <a:r>
              <a:rPr lang="en-US" sz="3600" dirty="0">
                <a:solidFill>
                  <a:schemeClr val="accent2"/>
                </a:solidFill>
                <a:latin typeface="Frutiger-Light"/>
                <a:cs typeface="Frutiger-Light"/>
              </a:rPr>
              <a:t/>
            </a:r>
            <a:br>
              <a:rPr lang="en-US" sz="3600" dirty="0">
                <a:solidFill>
                  <a:schemeClr val="accent2"/>
                </a:solidFill>
                <a:latin typeface="Frutiger-Light"/>
                <a:cs typeface="Frutiger-Light"/>
              </a:rPr>
            </a:br>
            <a:r>
              <a:rPr lang="en-US" sz="3200" dirty="0">
                <a:solidFill>
                  <a:schemeClr val="accent2"/>
                </a:solidFill>
                <a:latin typeface="Frutiger-Light"/>
                <a:cs typeface="Frutiger-Light"/>
              </a:rPr>
              <a:t>people died in </a:t>
            </a:r>
            <a:r>
              <a:rPr lang="en-US" sz="3200" dirty="0" smtClean="0">
                <a:solidFill>
                  <a:schemeClr val="accent2"/>
                </a:solidFill>
                <a:latin typeface="Frutiger-Light"/>
                <a:cs typeface="Frutiger-Light"/>
              </a:rPr>
              <a:t>alcohol-related crashes in 2021*</a:t>
            </a:r>
            <a:endParaRPr lang="en-GB" sz="3200" dirty="0">
              <a:solidFill>
                <a:schemeClr val="accent2"/>
              </a:solidFill>
              <a:latin typeface="Frutiger-Light"/>
              <a:cs typeface="Frutiger-Light"/>
            </a:endParaRPr>
          </a:p>
        </p:txBody>
      </p:sp>
      <p:cxnSp>
        <p:nvCxnSpPr>
          <p:cNvPr id="7" name="Straight Connector 6"/>
          <p:cNvCxnSpPr/>
          <p:nvPr/>
        </p:nvCxnSpPr>
        <p:spPr>
          <a:xfrm flipH="1" flipV="1">
            <a:off x="192713" y="3778061"/>
            <a:ext cx="8100390" cy="30486"/>
          </a:xfrm>
          <a:prstGeom prst="line">
            <a:avLst/>
          </a:prstGeom>
          <a:noFill/>
          <a:ln w="28575" cap="flat" cmpd="sng" algn="ctr">
            <a:solidFill>
              <a:srgbClr val="ED7D31"/>
            </a:solidFill>
            <a:prstDash val="dot"/>
          </a:ln>
          <a:effectLst/>
        </p:spPr>
      </p:cxnSp>
      <p:sp>
        <p:nvSpPr>
          <p:cNvPr id="2" name="TextBox 1"/>
          <p:cNvSpPr txBox="1"/>
          <p:nvPr/>
        </p:nvSpPr>
        <p:spPr>
          <a:xfrm>
            <a:off x="8610600" y="6222686"/>
            <a:ext cx="3598606" cy="738664"/>
          </a:xfrm>
          <a:prstGeom prst="rect">
            <a:avLst/>
          </a:prstGeom>
          <a:noFill/>
        </p:spPr>
        <p:txBody>
          <a:bodyPr wrap="square" rtlCol="0">
            <a:spAutoFit/>
          </a:bodyPr>
          <a:lstStyle/>
          <a:p>
            <a:r>
              <a:rPr lang="en-US" sz="2400" i="1" dirty="0" smtClean="0">
                <a:solidFill>
                  <a:schemeClr val="accent2"/>
                </a:solidFill>
                <a:latin typeface="Frutiger-Light"/>
                <a:cs typeface="Frutiger-Light"/>
              </a:rPr>
              <a:t>*in </a:t>
            </a:r>
            <a:r>
              <a:rPr lang="en-US" sz="2400" i="1" dirty="0">
                <a:solidFill>
                  <a:schemeClr val="accent2"/>
                </a:solidFill>
                <a:latin typeface="Frutiger-Light"/>
                <a:cs typeface="Frutiger-Light"/>
              </a:rPr>
              <a:t>23 EU countries</a:t>
            </a:r>
            <a:endParaRPr lang="en-GB" sz="2400" i="1" dirty="0">
              <a:solidFill>
                <a:schemeClr val="accent2"/>
              </a:solidFill>
              <a:latin typeface="Frutiger-Light"/>
              <a:cs typeface="Frutiger-Light"/>
            </a:endParaRPr>
          </a:p>
          <a:p>
            <a:endParaRPr lang="fr-BE" dirty="0"/>
          </a:p>
        </p:txBody>
      </p:sp>
    </p:spTree>
    <p:extLst>
      <p:ext uri="{BB962C8B-B14F-4D97-AF65-F5344CB8AC3E}">
        <p14:creationId xmlns:p14="http://schemas.microsoft.com/office/powerpoint/2010/main" val="1221544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0" y="-9525"/>
            <a:ext cx="12192000" cy="109061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800" dirty="0">
              <a:solidFill>
                <a:srgbClr val="CE6928"/>
              </a:solidFill>
            </a:endParaRPr>
          </a:p>
        </p:txBody>
      </p:sp>
      <p:sp>
        <p:nvSpPr>
          <p:cNvPr id="34819" name="Title 1"/>
          <p:cNvSpPr>
            <a:spLocks noGrp="1"/>
          </p:cNvSpPr>
          <p:nvPr>
            <p:ph type="title"/>
          </p:nvPr>
        </p:nvSpPr>
        <p:spPr>
          <a:xfrm>
            <a:off x="76201" y="249238"/>
            <a:ext cx="11963400" cy="573087"/>
          </a:xfrm>
        </p:spPr>
        <p:txBody>
          <a:bodyPr>
            <a:normAutofit fontScale="90000"/>
          </a:bodyPr>
          <a:lstStyle/>
          <a:p>
            <a:pPr algn="ctr"/>
            <a:r>
              <a:rPr lang="en-US" altLang="en-US" sz="4800" b="1" dirty="0" smtClean="0">
                <a:solidFill>
                  <a:srgbClr val="FFFFFF"/>
                </a:solidFill>
                <a:latin typeface="Frutiger-Black" panose="020B0604020202020204"/>
                <a:cs typeface="Frutiger-Light" panose="020B0604020202020204"/>
              </a:rPr>
              <a:t>DRINK-DRIVING</a:t>
            </a:r>
            <a:r>
              <a:rPr lang="en-US" altLang="en-US" sz="3200" b="1" dirty="0" smtClean="0">
                <a:solidFill>
                  <a:srgbClr val="FFFFFF"/>
                </a:solidFill>
                <a:latin typeface="Frutiger-Black" panose="020B0604020202020204"/>
                <a:cs typeface="Frutiger-Light" panose="020B0604020202020204"/>
              </a:rPr>
              <a:t> </a:t>
            </a:r>
            <a:r>
              <a:rPr lang="en-US" altLang="en-US" sz="4800" b="1" dirty="0" smtClean="0">
                <a:solidFill>
                  <a:srgbClr val="FFFFFF"/>
                </a:solidFill>
                <a:latin typeface="Frutiger-Black" panose="020B0604020202020204"/>
                <a:cs typeface="Frutiger-Light" panose="020B0604020202020204"/>
              </a:rPr>
              <a:t>IN THE EUROPEAN UNION</a:t>
            </a:r>
            <a:endParaRPr lang="nl-BE" altLang="en-US" sz="4800" b="1" dirty="0" smtClean="0">
              <a:solidFill>
                <a:srgbClr val="FFFFFF"/>
              </a:solidFill>
              <a:latin typeface="Frutiger-Black" panose="020B0604020202020204"/>
              <a:cs typeface="Frutiger-Light" panose="020B0604020202020204"/>
            </a:endParaRPr>
          </a:p>
        </p:txBody>
      </p:sp>
      <p:sp>
        <p:nvSpPr>
          <p:cNvPr id="8" name="Tijdelijke aanduiding voor tekst 2"/>
          <p:cNvSpPr>
            <a:spLocks noGrp="1"/>
          </p:cNvSpPr>
          <p:nvPr>
            <p:ph type="body" sz="half" idx="1"/>
          </p:nvPr>
        </p:nvSpPr>
        <p:spPr>
          <a:xfrm>
            <a:off x="4610100" y="2628900"/>
            <a:ext cx="7315199" cy="4032250"/>
          </a:xfrm>
          <a:ln w="28575">
            <a:prstDash val="dash"/>
          </a:ln>
        </p:spPr>
        <p:txBody>
          <a:bodyPr anchor="ctr">
            <a:normAutofit lnSpcReduction="10000"/>
          </a:bodyPr>
          <a:lstStyle/>
          <a:p>
            <a:pPr marL="571500" indent="-342900">
              <a:spcAft>
                <a:spcPts val="450"/>
              </a:spcAft>
              <a:defRPr/>
            </a:pPr>
            <a:r>
              <a:rPr lang="en-US" kern="1200" dirty="0">
                <a:latin typeface="Frutiger-Light"/>
                <a:cs typeface="Frutiger-Light"/>
              </a:rPr>
              <a:t>Up to </a:t>
            </a:r>
            <a:r>
              <a:rPr lang="en-US" b="1" dirty="0">
                <a:solidFill>
                  <a:srgbClr val="CC6600"/>
                </a:solidFill>
                <a:latin typeface="Frutiger-Bold" pitchFamily="2" charset="0"/>
                <a:cs typeface="Frutiger-Bold"/>
              </a:rPr>
              <a:t>1.5 - 2% of KM driven </a:t>
            </a:r>
            <a:r>
              <a:rPr lang="en-US" kern="1200" dirty="0" smtClean="0">
                <a:latin typeface="Frutiger-Light"/>
                <a:cs typeface="Frutiger-Light"/>
              </a:rPr>
              <a:t>in </a:t>
            </a:r>
            <a:r>
              <a:rPr lang="en-US" kern="1200" dirty="0">
                <a:latin typeface="Frutiger-Light"/>
                <a:cs typeface="Frutiger-Light"/>
              </a:rPr>
              <a:t>the EU are driven with an illegal Blood </a:t>
            </a:r>
            <a:r>
              <a:rPr lang="en-US" kern="1200" dirty="0" smtClean="0">
                <a:latin typeface="Frutiger-Light"/>
                <a:cs typeface="Frutiger-Light"/>
              </a:rPr>
              <a:t>Alcohol </a:t>
            </a:r>
            <a:r>
              <a:rPr lang="en-US" kern="1200" dirty="0">
                <a:latin typeface="Frutiger-Light"/>
                <a:cs typeface="Frutiger-Light"/>
              </a:rPr>
              <a:t>Concentration (BAC</a:t>
            </a:r>
            <a:r>
              <a:rPr lang="en-US" kern="1200" dirty="0" smtClean="0">
                <a:latin typeface="Frutiger-Light"/>
                <a:cs typeface="Frutiger-Light"/>
              </a:rPr>
              <a:t>);</a:t>
            </a:r>
          </a:p>
          <a:p>
            <a:pPr marL="571500" indent="-342900">
              <a:spcAft>
                <a:spcPts val="450"/>
              </a:spcAft>
              <a:defRPr/>
            </a:pPr>
            <a:r>
              <a:rPr lang="en-US" dirty="0">
                <a:latin typeface="Frutiger-Light"/>
                <a:cs typeface="Frutiger-Bold"/>
              </a:rPr>
              <a:t>O</a:t>
            </a:r>
            <a:r>
              <a:rPr lang="en-US" dirty="0" smtClean="0">
                <a:latin typeface="Frutiger-Light"/>
                <a:cs typeface="Frutiger-Bold"/>
              </a:rPr>
              <a:t>f</a:t>
            </a:r>
            <a:r>
              <a:rPr lang="en-US" dirty="0" smtClean="0">
                <a:latin typeface="Frutiger-Light"/>
                <a:cs typeface="Frutiger-Light"/>
              </a:rPr>
              <a:t> all road deaths in the EU, </a:t>
            </a:r>
            <a:r>
              <a:rPr lang="en-US" b="1" dirty="0" smtClean="0">
                <a:solidFill>
                  <a:srgbClr val="CC6600"/>
                </a:solidFill>
                <a:latin typeface="Frutiger-Bold" pitchFamily="2" charset="0"/>
                <a:cs typeface="Frutiger-Bold"/>
              </a:rPr>
              <a:t>25</a:t>
            </a:r>
            <a:r>
              <a:rPr lang="en-US" b="1" dirty="0">
                <a:solidFill>
                  <a:srgbClr val="CC6600"/>
                </a:solidFill>
                <a:latin typeface="Frutiger-Bold" pitchFamily="2" charset="0"/>
                <a:cs typeface="Frutiger-Bold"/>
              </a:rPr>
              <a:t>% </a:t>
            </a:r>
            <a:r>
              <a:rPr lang="en-US" dirty="0" smtClean="0">
                <a:latin typeface="Frutiger-Light"/>
                <a:cs typeface="Frutiger-Light"/>
              </a:rPr>
              <a:t>are alcohol-related;</a:t>
            </a:r>
          </a:p>
          <a:p>
            <a:pPr marL="571500" indent="-342900">
              <a:spcAft>
                <a:spcPts val="450"/>
              </a:spcAft>
              <a:defRPr/>
            </a:pPr>
            <a:r>
              <a:rPr lang="en-US" dirty="0" smtClean="0">
                <a:latin typeface="Frutiger-Light"/>
                <a:cs typeface="Frutiger-Light"/>
              </a:rPr>
              <a:t>Risk </a:t>
            </a:r>
            <a:r>
              <a:rPr lang="en-US" dirty="0">
                <a:latin typeface="Frutiger-Light"/>
                <a:cs typeface="Frutiger-Light"/>
              </a:rPr>
              <a:t>factor in up to 40% of e-scooter deaths</a:t>
            </a:r>
          </a:p>
          <a:p>
            <a:pPr marL="571500" indent="-342900">
              <a:spcAft>
                <a:spcPts val="450"/>
              </a:spcAft>
              <a:defRPr/>
            </a:pPr>
            <a:r>
              <a:rPr lang="en-US" dirty="0" smtClean="0">
                <a:latin typeface="Frutiger-Light"/>
                <a:cs typeface="Frutiger-Light"/>
              </a:rPr>
              <a:t>Alcohol </a:t>
            </a:r>
            <a:r>
              <a:rPr lang="en-US" dirty="0">
                <a:latin typeface="Frutiger-Light"/>
                <a:cs typeface="Frutiger-Light"/>
              </a:rPr>
              <a:t>related crashes are the </a:t>
            </a:r>
            <a:r>
              <a:rPr lang="en-US" b="1" dirty="0">
                <a:solidFill>
                  <a:srgbClr val="CC6600"/>
                </a:solidFill>
                <a:latin typeface="Frutiger-Bold" pitchFamily="2" charset="0"/>
                <a:cs typeface="Frutiger-Bold"/>
              </a:rPr>
              <a:t>leading cause of death</a:t>
            </a:r>
            <a:r>
              <a:rPr lang="en-US" dirty="0">
                <a:latin typeface="Frutiger-Light"/>
                <a:cs typeface="Frutiger-Light"/>
              </a:rPr>
              <a:t> in the age group </a:t>
            </a:r>
            <a:r>
              <a:rPr lang="en-US" dirty="0" smtClean="0">
                <a:latin typeface="Frutiger-Light"/>
                <a:cs typeface="Frutiger-Light"/>
              </a:rPr>
              <a:t>16-25</a:t>
            </a:r>
          </a:p>
          <a:p>
            <a:pPr marL="571500" indent="-342900">
              <a:spcAft>
                <a:spcPts val="450"/>
              </a:spcAft>
              <a:defRPr/>
            </a:pPr>
            <a:endParaRPr lang="en-US" sz="2400" dirty="0">
              <a:latin typeface="Frutiger-Light"/>
              <a:cs typeface="Frutiger-Light"/>
            </a:endParaRPr>
          </a:p>
          <a:p>
            <a:pPr marL="571500" indent="-342900">
              <a:spcAft>
                <a:spcPts val="450"/>
              </a:spcAft>
              <a:defRPr/>
            </a:pPr>
            <a:endParaRPr lang="en-US" sz="2400" kern="1200" dirty="0" smtClean="0">
              <a:latin typeface="Frutiger-Light"/>
              <a:cs typeface="Frutiger-Light"/>
            </a:endParaRPr>
          </a:p>
          <a:p>
            <a:pPr marL="571500" indent="-342900">
              <a:spcAft>
                <a:spcPts val="450"/>
              </a:spcAft>
              <a:defRPr/>
            </a:pPr>
            <a:endParaRPr lang="en-US" sz="2400" dirty="0">
              <a:latin typeface="Frutiger-Light"/>
              <a:cs typeface="Frutiger-Light"/>
            </a:endParaRPr>
          </a:p>
          <a:p>
            <a:pPr marL="571500" indent="-342900">
              <a:spcAft>
                <a:spcPts val="450"/>
              </a:spcAft>
              <a:defRPr/>
            </a:pPr>
            <a:endParaRPr lang="en-US" sz="2400" kern="1200" dirty="0">
              <a:latin typeface="Frutiger-Light"/>
              <a:cs typeface="Frutiger-Light"/>
            </a:endParaRPr>
          </a:p>
        </p:txBody>
      </p:sp>
      <p:pic>
        <p:nvPicPr>
          <p:cNvPr id="9" name="Picture 2" descr="Image result for shot glass car key"/>
          <p:cNvPicPr>
            <a:picLocks noChangeAspect="1" noChangeArrowheads="1"/>
          </p:cNvPicPr>
          <p:nvPr/>
        </p:nvPicPr>
        <p:blipFill rotWithShape="1">
          <a:blip r:embed="rId3">
            <a:extLst>
              <a:ext uri="{28A0092B-C50C-407E-A947-70E740481C1C}">
                <a14:useLocalDpi xmlns:a14="http://schemas.microsoft.com/office/drawing/2010/main" val="0"/>
              </a:ext>
            </a:extLst>
          </a:blip>
          <a:srcRect l="15737" r="4611"/>
          <a:stretch/>
        </p:blipFill>
        <p:spPr bwMode="auto">
          <a:xfrm>
            <a:off x="723900" y="2133600"/>
            <a:ext cx="3292152" cy="2755473"/>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023063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0" y="-9525"/>
            <a:ext cx="12192000" cy="109061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800" dirty="0">
              <a:solidFill>
                <a:srgbClr val="CE6928"/>
              </a:solidFill>
            </a:endParaRPr>
          </a:p>
        </p:txBody>
      </p:sp>
      <p:sp>
        <p:nvSpPr>
          <p:cNvPr id="38915" name="Title 1"/>
          <p:cNvSpPr>
            <a:spLocks noGrp="1"/>
          </p:cNvSpPr>
          <p:nvPr>
            <p:ph type="title"/>
          </p:nvPr>
        </p:nvSpPr>
        <p:spPr>
          <a:xfrm>
            <a:off x="-419100" y="249238"/>
            <a:ext cx="12611099" cy="573087"/>
          </a:xfrm>
        </p:spPr>
        <p:txBody>
          <a:bodyPr>
            <a:noAutofit/>
          </a:bodyPr>
          <a:lstStyle/>
          <a:p>
            <a:pPr algn="ctr"/>
            <a:r>
              <a:rPr lang="en-US" altLang="en-US" sz="4300" b="1" dirty="0">
                <a:solidFill>
                  <a:srgbClr val="FFFFFF"/>
                </a:solidFill>
                <a:latin typeface="Frutiger-Black" panose="020B0604020202020204"/>
                <a:cs typeface="Frutiger-Light" panose="020B0604020202020204"/>
              </a:rPr>
              <a:t>DRINK-DRIVING IN THE EUROPEAN UNION</a:t>
            </a:r>
            <a:endParaRPr lang="nl-BE" altLang="en-US" sz="4300" b="1" dirty="0">
              <a:solidFill>
                <a:srgbClr val="FFFFFF"/>
              </a:solidFill>
              <a:latin typeface="Frutiger-Black" panose="020B0604020202020204"/>
              <a:cs typeface="Frutiger-Light" panose="020B0604020202020204"/>
            </a:endParaRPr>
          </a:p>
        </p:txBody>
      </p:sp>
      <p:sp>
        <p:nvSpPr>
          <p:cNvPr id="8" name="Tijdelijke aanduiding voor tekst 2"/>
          <p:cNvSpPr>
            <a:spLocks noGrp="1"/>
          </p:cNvSpPr>
          <p:nvPr>
            <p:ph type="body" sz="half" idx="1"/>
          </p:nvPr>
        </p:nvSpPr>
        <p:spPr>
          <a:xfrm>
            <a:off x="528638" y="1738313"/>
            <a:ext cx="5062537" cy="4138612"/>
          </a:xfrm>
          <a:ln w="28575">
            <a:prstDash val="dash"/>
          </a:ln>
        </p:spPr>
        <p:txBody>
          <a:bodyPr anchor="ctr"/>
          <a:lstStyle/>
          <a:p>
            <a:pPr indent="0">
              <a:spcAft>
                <a:spcPts val="450"/>
              </a:spcAft>
              <a:buFont typeface="Frutiger-Roman" pitchFamily="2" charset="0"/>
              <a:buNone/>
              <a:defRPr/>
            </a:pPr>
            <a:r>
              <a:rPr lang="en-US" sz="3200" kern="1200" dirty="0" smtClean="0">
                <a:latin typeface="Frutiger-Light"/>
                <a:cs typeface="Frutiger-Light"/>
              </a:rPr>
              <a:t>At least </a:t>
            </a:r>
            <a:r>
              <a:rPr lang="en-US" sz="4800" b="1" dirty="0">
                <a:solidFill>
                  <a:srgbClr val="CC6600"/>
                </a:solidFill>
                <a:latin typeface="Frutiger-Bold" pitchFamily="2" charset="0"/>
                <a:cs typeface="Frutiger-Light"/>
              </a:rPr>
              <a:t>4</a:t>
            </a:r>
            <a:r>
              <a:rPr lang="en-US" sz="4800" b="1" dirty="0" smtClean="0">
                <a:solidFill>
                  <a:srgbClr val="CC6600"/>
                </a:solidFill>
                <a:latin typeface="Frutiger-Bold" pitchFamily="2" charset="0"/>
                <a:cs typeface="Frutiger-Light"/>
              </a:rPr>
              <a:t>,000 </a:t>
            </a:r>
            <a:r>
              <a:rPr lang="en-US" sz="3200" kern="1200" dirty="0" smtClean="0">
                <a:latin typeface="Frutiger-Light"/>
                <a:cs typeface="Frutiger-Light"/>
              </a:rPr>
              <a:t>deaths could have been prevented</a:t>
            </a:r>
            <a:r>
              <a:rPr lang="en-US" sz="3200" dirty="0">
                <a:latin typeface="Frutiger-Light" panose="020B0604020202020204"/>
              </a:rPr>
              <a:t> by eliminating drink driving</a:t>
            </a:r>
            <a:r>
              <a:rPr lang="en-US" sz="3200" kern="1200" dirty="0" smtClean="0">
                <a:latin typeface="Frutiger-Light"/>
                <a:cs typeface="Frutiger-Light"/>
              </a:rPr>
              <a:t> </a:t>
            </a:r>
            <a:endParaRPr lang="en-US" sz="3200" kern="1200" dirty="0">
              <a:latin typeface="Frutiger-Light"/>
              <a:cs typeface="Frutiger-Light"/>
            </a:endParaRPr>
          </a:p>
        </p:txBody>
      </p:sp>
      <p:pic>
        <p:nvPicPr>
          <p:cNvPr id="38917" name="Picture 2"/>
          <p:cNvPicPr>
            <a:picLocks noChangeAspect="1"/>
          </p:cNvPicPr>
          <p:nvPr/>
        </p:nvPicPr>
        <p:blipFill>
          <a:blip r:embed="rId3">
            <a:extLst>
              <a:ext uri="{28A0092B-C50C-407E-A947-70E740481C1C}">
                <a14:useLocalDpi xmlns:a14="http://schemas.microsoft.com/office/drawing/2010/main" val="0"/>
              </a:ext>
            </a:extLst>
          </a:blip>
          <a:srcRect l="5119" t="47598" r="81886" b="35249"/>
          <a:stretch>
            <a:fillRect/>
          </a:stretch>
        </p:blipFill>
        <p:spPr bwMode="auto">
          <a:xfrm>
            <a:off x="6383338" y="2133600"/>
            <a:ext cx="4205287"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5095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spect="1"/>
          </p:cNvSpPr>
          <p:nvPr/>
        </p:nvSpPr>
        <p:spPr>
          <a:xfrm>
            <a:off x="0" y="-9939"/>
            <a:ext cx="12192000" cy="1484784"/>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dirty="0">
              <a:solidFill>
                <a:srgbClr val="CE6928"/>
              </a:solidFill>
            </a:endParaRPr>
          </a:p>
        </p:txBody>
      </p:sp>
      <p:sp>
        <p:nvSpPr>
          <p:cNvPr id="2" name="Title 1">
            <a:extLst>
              <a:ext uri="{FF2B5EF4-FFF2-40B4-BE49-F238E27FC236}">
                <a16:creationId xmlns:a16="http://schemas.microsoft.com/office/drawing/2014/main" id="{03CE1D36-B466-7547-9F2A-744E0E609CC0}"/>
              </a:ext>
            </a:extLst>
          </p:cNvPr>
          <p:cNvSpPr>
            <a:spLocks noGrp="1"/>
          </p:cNvSpPr>
          <p:nvPr>
            <p:ph type="title"/>
          </p:nvPr>
        </p:nvSpPr>
        <p:spPr>
          <a:xfrm>
            <a:off x="457200" y="69671"/>
            <a:ext cx="10734162" cy="1325563"/>
          </a:xfrm>
        </p:spPr>
        <p:txBody>
          <a:bodyPr>
            <a:normAutofit fontScale="90000"/>
          </a:bodyPr>
          <a:lstStyle/>
          <a:p>
            <a:pPr algn="ctr"/>
            <a:r>
              <a:rPr lang="en-US" sz="4800" dirty="0" smtClean="0">
                <a:solidFill>
                  <a:schemeClr val="bg1"/>
                </a:solidFill>
                <a:latin typeface="Frutiger-Black" pitchFamily="2" charset="0"/>
              </a:rPr>
              <a:t>DRINK DRIVING PROGRESS </a:t>
            </a:r>
            <a:r>
              <a:rPr lang="en-US" sz="4800" dirty="0">
                <a:solidFill>
                  <a:schemeClr val="bg1"/>
                </a:solidFill>
                <a:latin typeface="Frutiger-Black" pitchFamily="2" charset="0"/>
              </a:rPr>
              <a:t>2011-2021</a:t>
            </a:r>
          </a:p>
        </p:txBody>
      </p:sp>
      <p:sp>
        <p:nvSpPr>
          <p:cNvPr id="6" name="Content Placeholder 2"/>
          <p:cNvSpPr txBox="1">
            <a:spLocks/>
          </p:cNvSpPr>
          <p:nvPr/>
        </p:nvSpPr>
        <p:spPr>
          <a:xfrm>
            <a:off x="462170" y="1714500"/>
            <a:ext cx="10729192" cy="46034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3000" dirty="0">
              <a:latin typeface="Frutiger LT Std 57 Cn" panose="020B0606020204020204" pitchFamily="34" charset="0"/>
            </a:endParaRPr>
          </a:p>
        </p:txBody>
      </p:sp>
      <p:pic>
        <p:nvPicPr>
          <p:cNvPr id="8" name="Picture 7"/>
          <p:cNvPicPr>
            <a:picLocks noChangeAspect="1"/>
          </p:cNvPicPr>
          <p:nvPr/>
        </p:nvPicPr>
        <p:blipFill rotWithShape="1">
          <a:blip r:embed="rId3"/>
          <a:srcRect l="1429" t="3058" r="3333" b="3013"/>
          <a:stretch/>
        </p:blipFill>
        <p:spPr>
          <a:xfrm>
            <a:off x="2247900" y="1714499"/>
            <a:ext cx="7620000" cy="4914901"/>
          </a:xfrm>
          <a:prstGeom prst="rect">
            <a:avLst/>
          </a:prstGeom>
        </p:spPr>
      </p:pic>
      <p:pic>
        <p:nvPicPr>
          <p:cNvPr id="9" name="Picture 8"/>
          <p:cNvPicPr>
            <a:picLocks noChangeAspect="1"/>
          </p:cNvPicPr>
          <p:nvPr/>
        </p:nvPicPr>
        <p:blipFill>
          <a:blip r:embed="rId4"/>
          <a:stretch>
            <a:fillRect/>
          </a:stretch>
        </p:blipFill>
        <p:spPr>
          <a:xfrm>
            <a:off x="8686800" y="3009900"/>
            <a:ext cx="878821" cy="805098"/>
          </a:xfrm>
          <a:prstGeom prst="rect">
            <a:avLst/>
          </a:prstGeom>
        </p:spPr>
      </p:pic>
    </p:spTree>
    <p:extLst>
      <p:ext uri="{BB962C8B-B14F-4D97-AF65-F5344CB8AC3E}">
        <p14:creationId xmlns:p14="http://schemas.microsoft.com/office/powerpoint/2010/main" val="14062480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49213" y="-26988"/>
            <a:ext cx="12241213" cy="955676"/>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solidFill>
                <a:srgbClr val="CE6928"/>
              </a:solidFill>
            </a:endParaRPr>
          </a:p>
        </p:txBody>
      </p:sp>
      <p:sp>
        <p:nvSpPr>
          <p:cNvPr id="47107" name="Title 1"/>
          <p:cNvSpPr>
            <a:spLocks noGrp="1"/>
          </p:cNvSpPr>
          <p:nvPr>
            <p:ph type="title"/>
          </p:nvPr>
        </p:nvSpPr>
        <p:spPr>
          <a:xfrm>
            <a:off x="192088" y="68263"/>
            <a:ext cx="11807825" cy="765175"/>
          </a:xfrm>
        </p:spPr>
        <p:txBody>
          <a:bodyPr/>
          <a:lstStyle/>
          <a:p>
            <a:pPr algn="ctr"/>
            <a:r>
              <a:rPr lang="en-US" altLang="en-US" sz="3400" dirty="0" smtClean="0">
                <a:solidFill>
                  <a:schemeClr val="bg1"/>
                </a:solidFill>
                <a:latin typeface="Frutiger-Black" panose="020B0604020202020204"/>
              </a:rPr>
              <a:t>PROGRESS IN TACKLING DRINK DRIVING 2011 – 2021</a:t>
            </a:r>
            <a:endParaRPr lang="nl-BE" altLang="en-US" sz="3400" dirty="0" smtClean="0">
              <a:solidFill>
                <a:schemeClr val="bg1"/>
              </a:solidFill>
              <a:latin typeface="Frutiger-Black" panose="020B0604020202020204"/>
            </a:endParaRPr>
          </a:p>
        </p:txBody>
      </p:sp>
      <p:sp>
        <p:nvSpPr>
          <p:cNvPr id="47108" name="Tijdelijke aanduiding voor tekst 2"/>
          <p:cNvSpPr>
            <a:spLocks noGrp="1"/>
          </p:cNvSpPr>
          <p:nvPr>
            <p:ph type="body" sz="half" idx="1"/>
          </p:nvPr>
        </p:nvSpPr>
        <p:spPr>
          <a:xfrm>
            <a:off x="1102518" y="956497"/>
            <a:ext cx="9937750" cy="927100"/>
          </a:xfrm>
          <a:ln w="28575">
            <a:solidFill>
              <a:srgbClr val="CE6928"/>
            </a:solidFill>
            <a:prstDash val="dash"/>
            <a:miter lim="800000"/>
            <a:headEnd/>
            <a:tailEnd/>
          </a:ln>
        </p:spPr>
        <p:txBody>
          <a:bodyPr anchor="ctr"/>
          <a:lstStyle/>
          <a:p>
            <a:pPr marL="228600" indent="0">
              <a:spcAft>
                <a:spcPts val="600"/>
              </a:spcAft>
              <a:buFont typeface="Frutiger-Roman"/>
              <a:buNone/>
            </a:pPr>
            <a:r>
              <a:rPr lang="en-US" altLang="fr-FR" sz="1800" dirty="0" smtClean="0">
                <a:latin typeface="Frutiger-Light" panose="020B0604020202020204"/>
              </a:rPr>
              <a:t>Difference between the average annual percentage change in deaths attributed to drink driving and corresponding change in other road deaths</a:t>
            </a:r>
          </a:p>
        </p:txBody>
      </p:sp>
      <p:pic>
        <p:nvPicPr>
          <p:cNvPr id="2050" name="Picture 2" descr="ima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500" y="2089919"/>
            <a:ext cx="7677150" cy="464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
          <p:cNvSpPr txBox="1">
            <a:spLocks noChangeArrowheads="1"/>
          </p:cNvSpPr>
          <p:nvPr/>
        </p:nvSpPr>
        <p:spPr bwMode="auto">
          <a:xfrm>
            <a:off x="3009900" y="2089919"/>
            <a:ext cx="2339975" cy="1016000"/>
          </a:xfrm>
          <a:prstGeom prst="rect">
            <a:avLst/>
          </a:prstGeom>
          <a:solidFill>
            <a:srgbClr val="00B050">
              <a:alpha val="6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fr-FR" sz="2000" b="1" dirty="0" smtClean="0">
                <a:solidFill>
                  <a:srgbClr val="FFFFFF"/>
                </a:solidFill>
                <a:latin typeface="Calibri Light" panose="020F0302020204030204" pitchFamily="34" charset="0"/>
              </a:rPr>
              <a:t>Bulgaria -18%</a:t>
            </a:r>
            <a:endParaRPr lang="en-US" altLang="fr-FR" sz="2000" b="1" dirty="0">
              <a:solidFill>
                <a:srgbClr val="FFFFFF"/>
              </a:solidFill>
              <a:latin typeface="Calibri Light" panose="020F0302020204030204" pitchFamily="34" charset="0"/>
            </a:endParaRPr>
          </a:p>
          <a:p>
            <a:pPr eaLnBrk="1" hangingPunct="1"/>
            <a:r>
              <a:rPr lang="en-US" altLang="fr-FR" sz="2000" b="1" dirty="0" smtClean="0">
                <a:solidFill>
                  <a:srgbClr val="FFFFFF"/>
                </a:solidFill>
                <a:latin typeface="Calibri Light" panose="020F0302020204030204" pitchFamily="34" charset="0"/>
              </a:rPr>
              <a:t>Romania -11%</a:t>
            </a:r>
            <a:endParaRPr lang="en-US" altLang="fr-FR" sz="2000" b="1" dirty="0">
              <a:solidFill>
                <a:srgbClr val="FFFFFF"/>
              </a:solidFill>
              <a:latin typeface="Calibri Light" panose="020F0302020204030204" pitchFamily="34" charset="0"/>
            </a:endParaRPr>
          </a:p>
          <a:p>
            <a:pPr eaLnBrk="1" hangingPunct="1"/>
            <a:r>
              <a:rPr lang="en-US" altLang="fr-FR" sz="2000" b="1" dirty="0" smtClean="0">
                <a:solidFill>
                  <a:srgbClr val="FFFFFF"/>
                </a:solidFill>
                <a:latin typeface="Calibri Light" panose="020F0302020204030204" pitchFamily="34" charset="0"/>
              </a:rPr>
              <a:t>The Netherlands -8%</a:t>
            </a:r>
            <a:endParaRPr lang="en-US" altLang="fr-FR" sz="2000" b="1" dirty="0">
              <a:solidFill>
                <a:srgbClr val="FFFFFF"/>
              </a:solidFill>
              <a:latin typeface="Calibri Light" panose="020F0302020204030204" pitchFamily="34" charset="0"/>
            </a:endParaRPr>
          </a:p>
        </p:txBody>
      </p:sp>
      <p:sp>
        <p:nvSpPr>
          <p:cNvPr id="12" name="TextBox 1"/>
          <p:cNvSpPr txBox="1">
            <a:spLocks noChangeArrowheads="1"/>
          </p:cNvSpPr>
          <p:nvPr/>
        </p:nvSpPr>
        <p:spPr bwMode="auto">
          <a:xfrm>
            <a:off x="8267700" y="4572000"/>
            <a:ext cx="2339975" cy="1015663"/>
          </a:xfrm>
          <a:prstGeom prst="rect">
            <a:avLst/>
          </a:prstGeom>
          <a:solidFill>
            <a:srgbClr val="FF0000">
              <a:alpha val="6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fr-FR" sz="2000" b="1" dirty="0" smtClean="0">
                <a:solidFill>
                  <a:srgbClr val="FFFFFF"/>
                </a:solidFill>
                <a:latin typeface="Calibri Light" panose="020F0302020204030204" pitchFamily="34" charset="0"/>
              </a:rPr>
              <a:t>Norway 4.5%</a:t>
            </a:r>
            <a:endParaRPr lang="en-US" altLang="fr-FR" sz="2000" b="1" dirty="0">
              <a:solidFill>
                <a:srgbClr val="FFFFFF"/>
              </a:solidFill>
              <a:latin typeface="Calibri Light" panose="020F0302020204030204" pitchFamily="34" charset="0"/>
            </a:endParaRPr>
          </a:p>
          <a:p>
            <a:r>
              <a:rPr lang="en-US" altLang="fr-FR" sz="2000" b="1" dirty="0">
                <a:solidFill>
                  <a:srgbClr val="FFFFFF"/>
                </a:solidFill>
                <a:latin typeface="Calibri Light" panose="020F0302020204030204" pitchFamily="34" charset="0"/>
              </a:rPr>
              <a:t>Estonia </a:t>
            </a:r>
            <a:r>
              <a:rPr lang="en-US" altLang="fr-FR" sz="2000" b="1" dirty="0" smtClean="0">
                <a:solidFill>
                  <a:srgbClr val="FFFFFF"/>
                </a:solidFill>
                <a:latin typeface="Calibri Light" panose="020F0302020204030204" pitchFamily="34" charset="0"/>
              </a:rPr>
              <a:t>3.6%</a:t>
            </a:r>
            <a:endParaRPr lang="en-US" altLang="fr-FR" sz="2000" b="1" dirty="0">
              <a:solidFill>
                <a:srgbClr val="FFFFFF"/>
              </a:solidFill>
              <a:latin typeface="Calibri Light" panose="020F0302020204030204" pitchFamily="34" charset="0"/>
            </a:endParaRPr>
          </a:p>
          <a:p>
            <a:r>
              <a:rPr lang="en-US" altLang="fr-FR" sz="2000" b="1" dirty="0" smtClean="0">
                <a:solidFill>
                  <a:srgbClr val="FFFFFF"/>
                </a:solidFill>
                <a:latin typeface="Calibri Light" panose="020F0302020204030204" pitchFamily="34" charset="0"/>
              </a:rPr>
              <a:t>Slovakia 3.4%</a:t>
            </a:r>
            <a:endParaRPr lang="en-US" altLang="fr-FR" sz="2000" b="1" dirty="0">
              <a:solidFill>
                <a:srgbClr val="FFFFFF"/>
              </a:solidFill>
              <a:latin typeface="Calibri Light" panose="020F0302020204030204" pitchFamily="34" charset="0"/>
            </a:endParaRPr>
          </a:p>
        </p:txBody>
      </p:sp>
    </p:spTree>
    <p:extLst>
      <p:ext uri="{BB962C8B-B14F-4D97-AF65-F5344CB8AC3E}">
        <p14:creationId xmlns:p14="http://schemas.microsoft.com/office/powerpoint/2010/main" val="283784966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Triangle 7"/>
          <p:cNvSpPr/>
          <p:nvPr/>
        </p:nvSpPr>
        <p:spPr>
          <a:xfrm rot="5400000">
            <a:off x="434193" y="-434194"/>
            <a:ext cx="3429000" cy="4297387"/>
          </a:xfrm>
          <a:prstGeom prst="rtTriangle">
            <a:avLst/>
          </a:prstGeom>
          <a:solidFill>
            <a:srgbClr val="FDF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a:spLocks noChangeAspect="1"/>
          </p:cNvSpPr>
          <p:nvPr/>
        </p:nvSpPr>
        <p:spPr>
          <a:xfrm>
            <a:off x="0" y="-19280"/>
            <a:ext cx="12192000" cy="1484784"/>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3600" dirty="0" smtClean="0">
                <a:solidFill>
                  <a:schemeClr val="bg1"/>
                </a:solidFill>
                <a:latin typeface="Frutiger-Bold" pitchFamily="2" charset="0"/>
              </a:rPr>
              <a:t>Drink-driving – alcohol breath checks (2011-2021) </a:t>
            </a:r>
            <a:endParaRPr lang="en-US" sz="3600" dirty="0">
              <a:solidFill>
                <a:schemeClr val="bg1"/>
              </a:solidFill>
              <a:latin typeface="Frutiger-Bold" pitchFamily="2" charset="0"/>
            </a:endParaRPr>
          </a:p>
        </p:txBody>
      </p:sp>
      <p:sp>
        <p:nvSpPr>
          <p:cNvPr id="14" name="Title 1"/>
          <p:cNvSpPr txBox="1">
            <a:spLocks/>
          </p:cNvSpPr>
          <p:nvPr/>
        </p:nvSpPr>
        <p:spPr>
          <a:xfrm>
            <a:off x="2090211" y="344195"/>
            <a:ext cx="8011583" cy="757834"/>
          </a:xfrm>
          <a:prstGeom prst="rect">
            <a:avLst/>
          </a:prstGeom>
        </p:spPr>
        <p:txBody>
          <a:bodyPr lIns="91438" tIns="45719" rIns="91438" bIns="45719"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defRPr/>
            </a:pPr>
            <a:endParaRPr lang="en-GB" sz="24000" b="1" dirty="0">
              <a:solidFill>
                <a:srgbClr val="FFFFFF"/>
              </a:solidFill>
              <a:latin typeface="Frutiger-Bold" pitchFamily="2" charset="0"/>
              <a:cs typeface="Frutiger-Bold"/>
            </a:endParaRPr>
          </a:p>
        </p:txBody>
      </p:sp>
      <p:sp>
        <p:nvSpPr>
          <p:cNvPr id="19" name="Rectangle 18"/>
          <p:cNvSpPr/>
          <p:nvPr/>
        </p:nvSpPr>
        <p:spPr>
          <a:xfrm>
            <a:off x="7680018" y="3029853"/>
            <a:ext cx="503357" cy="17020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8" name="Picture 17"/>
          <p:cNvPicPr>
            <a:picLocks noChangeAspect="1"/>
          </p:cNvPicPr>
          <p:nvPr/>
        </p:nvPicPr>
        <p:blipFill>
          <a:blip r:embed="rId3"/>
          <a:stretch>
            <a:fillRect/>
          </a:stretch>
        </p:blipFill>
        <p:spPr>
          <a:xfrm>
            <a:off x="7541178" y="1981970"/>
            <a:ext cx="781036" cy="298511"/>
          </a:xfrm>
          <a:prstGeom prst="rect">
            <a:avLst/>
          </a:prstGeom>
        </p:spPr>
      </p:pic>
      <p:sp>
        <p:nvSpPr>
          <p:cNvPr id="9" name="Right Triangle 8"/>
          <p:cNvSpPr/>
          <p:nvPr/>
        </p:nvSpPr>
        <p:spPr>
          <a:xfrm>
            <a:off x="-1" y="3434442"/>
            <a:ext cx="4297387" cy="3429000"/>
          </a:xfrm>
          <a:prstGeom prst="rtTriangle">
            <a:avLst/>
          </a:prstGeom>
          <a:solidFill>
            <a:srgbClr val="FDF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3924300" y="5861771"/>
            <a:ext cx="8267700" cy="584775"/>
          </a:xfrm>
          <a:prstGeom prst="rect">
            <a:avLst/>
          </a:prstGeom>
          <a:noFill/>
        </p:spPr>
        <p:txBody>
          <a:bodyPr wrap="square" rtlCol="0">
            <a:spAutoFit/>
          </a:bodyPr>
          <a:lstStyle/>
          <a:p>
            <a:pPr lvl="0">
              <a:defRPr/>
            </a:pPr>
            <a:r>
              <a:rPr lang="en-US" sz="1600" dirty="0">
                <a:solidFill>
                  <a:schemeClr val="bg2">
                    <a:lumMod val="50000"/>
                  </a:schemeClr>
                </a:solidFill>
                <a:latin typeface="Frutiger-Bold" pitchFamily="2" charset="0"/>
              </a:rPr>
              <a:t>Average annual change in the number of alcohol roadside breath checks per 1000 population over the period </a:t>
            </a:r>
            <a:r>
              <a:rPr lang="en-US" sz="1600" dirty="0" smtClean="0">
                <a:solidFill>
                  <a:schemeClr val="bg2">
                    <a:lumMod val="50000"/>
                  </a:schemeClr>
                </a:solidFill>
                <a:latin typeface="Frutiger-Bold" pitchFamily="2" charset="0"/>
              </a:rPr>
              <a:t>2011-2021</a:t>
            </a:r>
            <a:endParaRPr lang="en-US" sz="1600" dirty="0">
              <a:solidFill>
                <a:schemeClr val="bg2">
                  <a:lumMod val="50000"/>
                </a:schemeClr>
              </a:solidFill>
              <a:latin typeface="Frutiger-Bold" pitchFamily="2" charset="0"/>
            </a:endParaRPr>
          </a:p>
        </p:txBody>
      </p:sp>
      <p:pic>
        <p:nvPicPr>
          <p:cNvPr id="4" name="Picture 3"/>
          <p:cNvPicPr>
            <a:picLocks noChangeAspect="1"/>
          </p:cNvPicPr>
          <p:nvPr/>
        </p:nvPicPr>
        <p:blipFill>
          <a:blip r:embed="rId4"/>
          <a:stretch>
            <a:fillRect/>
          </a:stretch>
        </p:blipFill>
        <p:spPr>
          <a:xfrm>
            <a:off x="1981200" y="1600870"/>
            <a:ext cx="8229600" cy="4344652"/>
          </a:xfrm>
          <a:prstGeom prst="rect">
            <a:avLst/>
          </a:prstGeom>
        </p:spPr>
      </p:pic>
    </p:spTree>
    <p:extLst>
      <p:ext uri="{BB962C8B-B14F-4D97-AF65-F5344CB8AC3E}">
        <p14:creationId xmlns:p14="http://schemas.microsoft.com/office/powerpoint/2010/main" val="71968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noChangeAspect="1"/>
          </p:cNvSpPr>
          <p:nvPr/>
        </p:nvSpPr>
        <p:spPr>
          <a:xfrm>
            <a:off x="0" y="-19280"/>
            <a:ext cx="12192000" cy="1484784"/>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3600" dirty="0" smtClean="0">
                <a:solidFill>
                  <a:schemeClr val="bg1"/>
                </a:solidFill>
                <a:latin typeface="Frutiger-Bold" pitchFamily="2" charset="0"/>
              </a:rPr>
              <a:t>Drink-driving – alcohol breath checks (2011-2021) </a:t>
            </a:r>
            <a:endParaRPr lang="en-US" sz="3600" dirty="0">
              <a:solidFill>
                <a:schemeClr val="bg1"/>
              </a:solidFill>
              <a:latin typeface="Frutiger-Bold" pitchFamily="2" charset="0"/>
            </a:endParaRPr>
          </a:p>
        </p:txBody>
      </p:sp>
      <p:sp>
        <p:nvSpPr>
          <p:cNvPr id="14" name="Title 1"/>
          <p:cNvSpPr txBox="1">
            <a:spLocks/>
          </p:cNvSpPr>
          <p:nvPr/>
        </p:nvSpPr>
        <p:spPr>
          <a:xfrm>
            <a:off x="2090211" y="344195"/>
            <a:ext cx="8011583" cy="757834"/>
          </a:xfrm>
          <a:prstGeom prst="rect">
            <a:avLst/>
          </a:prstGeom>
        </p:spPr>
        <p:txBody>
          <a:bodyPr lIns="91438" tIns="45719" rIns="91438" bIns="45719"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defRPr/>
            </a:pPr>
            <a:endParaRPr lang="en-GB" sz="24000" b="1" dirty="0">
              <a:solidFill>
                <a:srgbClr val="FFFFFF"/>
              </a:solidFill>
              <a:latin typeface="Frutiger-Bold" pitchFamily="2" charset="0"/>
              <a:cs typeface="Frutiger-Bold"/>
            </a:endParaRPr>
          </a:p>
        </p:txBody>
      </p:sp>
      <p:sp>
        <p:nvSpPr>
          <p:cNvPr id="19" name="Rectangle 18"/>
          <p:cNvSpPr/>
          <p:nvPr/>
        </p:nvSpPr>
        <p:spPr>
          <a:xfrm>
            <a:off x="7680018" y="3029853"/>
            <a:ext cx="503357" cy="17020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8" name="Picture 17"/>
          <p:cNvPicPr>
            <a:picLocks noChangeAspect="1"/>
          </p:cNvPicPr>
          <p:nvPr/>
        </p:nvPicPr>
        <p:blipFill>
          <a:blip r:embed="rId3"/>
          <a:stretch>
            <a:fillRect/>
          </a:stretch>
        </p:blipFill>
        <p:spPr>
          <a:xfrm>
            <a:off x="7541178" y="1981970"/>
            <a:ext cx="781036" cy="298511"/>
          </a:xfrm>
          <a:prstGeom prst="rect">
            <a:avLst/>
          </a:prstGeom>
        </p:spPr>
      </p:pic>
      <p:pic>
        <p:nvPicPr>
          <p:cNvPr id="2" name="Picture 1"/>
          <p:cNvPicPr>
            <a:picLocks noChangeAspect="1"/>
          </p:cNvPicPr>
          <p:nvPr/>
        </p:nvPicPr>
        <p:blipFill>
          <a:blip r:embed="rId4"/>
          <a:stretch>
            <a:fillRect/>
          </a:stretch>
        </p:blipFill>
        <p:spPr>
          <a:xfrm>
            <a:off x="1143000" y="1465504"/>
            <a:ext cx="9258300" cy="5240548"/>
          </a:xfrm>
          <a:prstGeom prst="rect">
            <a:avLst/>
          </a:prstGeom>
        </p:spPr>
      </p:pic>
    </p:spTree>
    <p:extLst>
      <p:ext uri="{BB962C8B-B14F-4D97-AF65-F5344CB8AC3E}">
        <p14:creationId xmlns:p14="http://schemas.microsoft.com/office/powerpoint/2010/main" val="1721273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0" y="-9525"/>
            <a:ext cx="12192000" cy="109061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800" dirty="0">
              <a:solidFill>
                <a:srgbClr val="CE6928"/>
              </a:solidFill>
            </a:endParaRPr>
          </a:p>
        </p:txBody>
      </p:sp>
      <p:sp>
        <p:nvSpPr>
          <p:cNvPr id="34819" name="Title 1"/>
          <p:cNvSpPr>
            <a:spLocks noGrp="1"/>
          </p:cNvSpPr>
          <p:nvPr>
            <p:ph type="title"/>
          </p:nvPr>
        </p:nvSpPr>
        <p:spPr>
          <a:xfrm>
            <a:off x="76201" y="249238"/>
            <a:ext cx="11963400" cy="573087"/>
          </a:xfrm>
        </p:spPr>
        <p:txBody>
          <a:bodyPr>
            <a:normAutofit fontScale="90000"/>
          </a:bodyPr>
          <a:lstStyle/>
          <a:p>
            <a:pPr algn="ctr"/>
            <a:r>
              <a:rPr lang="en-US" altLang="en-US" sz="4800" b="1" dirty="0" smtClean="0">
                <a:solidFill>
                  <a:srgbClr val="FFFFFF"/>
                </a:solidFill>
                <a:latin typeface="Frutiger-Black" panose="020B0604020202020204"/>
                <a:cs typeface="Frutiger-Light" panose="020B0604020202020204"/>
              </a:rPr>
              <a:t>EFFECTIVE MEASURES</a:t>
            </a:r>
            <a:endParaRPr lang="nl-BE" altLang="en-US" sz="4800" b="1" dirty="0" smtClean="0">
              <a:solidFill>
                <a:srgbClr val="FFFFFF"/>
              </a:solidFill>
              <a:latin typeface="Frutiger-Black" panose="020B0604020202020204"/>
              <a:cs typeface="Frutiger-Light" panose="020B0604020202020204"/>
            </a:endParaRPr>
          </a:p>
        </p:txBody>
      </p:sp>
      <p:sp>
        <p:nvSpPr>
          <p:cNvPr id="8" name="Tijdelijke aanduiding voor tekst 2"/>
          <p:cNvSpPr>
            <a:spLocks noGrp="1"/>
          </p:cNvSpPr>
          <p:nvPr>
            <p:ph type="body" sz="half" idx="1"/>
          </p:nvPr>
        </p:nvSpPr>
        <p:spPr>
          <a:xfrm>
            <a:off x="1790700" y="1081088"/>
            <a:ext cx="9753600" cy="5776912"/>
          </a:xfrm>
          <a:ln w="28575">
            <a:prstDash val="dash"/>
          </a:ln>
        </p:spPr>
        <p:txBody>
          <a:bodyPr anchor="ctr">
            <a:normAutofit/>
          </a:bodyPr>
          <a:lstStyle/>
          <a:p>
            <a:pPr indent="0">
              <a:spcAft>
                <a:spcPts val="450"/>
              </a:spcAft>
              <a:buNone/>
              <a:defRPr/>
            </a:pPr>
            <a:r>
              <a:rPr lang="en-US" dirty="0" smtClean="0">
                <a:latin typeface="Frutiger-Light"/>
                <a:cs typeface="Frutiger-Light"/>
              </a:rPr>
              <a:t>Lower </a:t>
            </a:r>
            <a:r>
              <a:rPr lang="en-US" kern="1200" dirty="0" smtClean="0">
                <a:latin typeface="Frutiger-Light"/>
                <a:cs typeface="Frutiger-Light"/>
              </a:rPr>
              <a:t>Blood Alcohol </a:t>
            </a:r>
            <a:r>
              <a:rPr lang="en-US" kern="1200" dirty="0">
                <a:latin typeface="Frutiger-Light"/>
                <a:cs typeface="Frutiger-Light"/>
              </a:rPr>
              <a:t>Concentration (BAC</a:t>
            </a:r>
            <a:r>
              <a:rPr lang="en-US" kern="1200" dirty="0" smtClean="0">
                <a:latin typeface="Frutiger-Light"/>
                <a:cs typeface="Frutiger-Light"/>
              </a:rPr>
              <a:t>) limits;</a:t>
            </a:r>
          </a:p>
          <a:p>
            <a:pPr indent="0">
              <a:spcAft>
                <a:spcPts val="450"/>
              </a:spcAft>
              <a:buNone/>
              <a:defRPr/>
            </a:pPr>
            <a:endParaRPr lang="en-US" kern="1200" dirty="0" smtClean="0">
              <a:latin typeface="Frutiger-Light"/>
              <a:cs typeface="Frutiger-Light"/>
            </a:endParaRPr>
          </a:p>
          <a:p>
            <a:pPr indent="0">
              <a:spcAft>
                <a:spcPts val="450"/>
              </a:spcAft>
              <a:buNone/>
              <a:defRPr/>
            </a:pPr>
            <a:r>
              <a:rPr lang="en-US" dirty="0" smtClean="0">
                <a:latin typeface="Frutiger-Light"/>
                <a:cs typeface="Frutiger-Light"/>
              </a:rPr>
              <a:t>Sanctions and enforcement;</a:t>
            </a:r>
          </a:p>
          <a:p>
            <a:pPr indent="0">
              <a:spcAft>
                <a:spcPts val="450"/>
              </a:spcAft>
              <a:buNone/>
              <a:defRPr/>
            </a:pPr>
            <a:endParaRPr lang="en-US" dirty="0" smtClean="0">
              <a:latin typeface="Frutiger-Light"/>
              <a:cs typeface="Frutiger-Light"/>
            </a:endParaRPr>
          </a:p>
          <a:p>
            <a:pPr indent="0">
              <a:spcAft>
                <a:spcPts val="450"/>
              </a:spcAft>
              <a:buNone/>
              <a:defRPr/>
            </a:pPr>
            <a:r>
              <a:rPr lang="en-US" b="1" dirty="0" smtClean="0">
                <a:solidFill>
                  <a:schemeClr val="accent2">
                    <a:lumMod val="75000"/>
                  </a:schemeClr>
                </a:solidFill>
                <a:latin typeface="Frutiger-Light"/>
                <a:cs typeface="Frutiger-Light"/>
              </a:rPr>
              <a:t>Alcohol Interlocks (rehabilitation and commercial transport)</a:t>
            </a:r>
            <a:r>
              <a:rPr lang="en-US" dirty="0" smtClean="0">
                <a:latin typeface="Frutiger-Light"/>
                <a:cs typeface="Frutiger-Light"/>
              </a:rPr>
              <a:t>; </a:t>
            </a:r>
          </a:p>
          <a:p>
            <a:pPr marL="571500" indent="-342900">
              <a:spcAft>
                <a:spcPts val="450"/>
              </a:spcAft>
              <a:defRPr/>
            </a:pPr>
            <a:endParaRPr lang="en-US" sz="2400" kern="1200" dirty="0" smtClean="0">
              <a:latin typeface="Frutiger-Light"/>
              <a:cs typeface="Frutiger-Light"/>
            </a:endParaRPr>
          </a:p>
          <a:p>
            <a:pPr indent="0">
              <a:spcAft>
                <a:spcPts val="450"/>
              </a:spcAft>
              <a:buNone/>
              <a:defRPr/>
            </a:pPr>
            <a:r>
              <a:rPr lang="en-US" dirty="0">
                <a:latin typeface="Frutiger-Light"/>
                <a:cs typeface="Frutiger-Light"/>
              </a:rPr>
              <a:t>Education and campaigns</a:t>
            </a:r>
          </a:p>
        </p:txBody>
      </p:sp>
      <p:pic>
        <p:nvPicPr>
          <p:cNvPr id="2" name="Picture 1"/>
          <p:cNvPicPr>
            <a:picLocks noChangeAspect="1"/>
          </p:cNvPicPr>
          <p:nvPr/>
        </p:nvPicPr>
        <p:blipFill>
          <a:blip r:embed="rId3"/>
          <a:stretch>
            <a:fillRect/>
          </a:stretch>
        </p:blipFill>
        <p:spPr>
          <a:xfrm>
            <a:off x="762000" y="1485900"/>
            <a:ext cx="882695" cy="990651"/>
          </a:xfrm>
          <a:prstGeom prst="rect">
            <a:avLst/>
          </a:prstGeom>
        </p:spPr>
      </p:pic>
      <p:pic>
        <p:nvPicPr>
          <p:cNvPr id="3" name="Picture 2"/>
          <p:cNvPicPr>
            <a:picLocks noChangeAspect="1"/>
          </p:cNvPicPr>
          <p:nvPr/>
        </p:nvPicPr>
        <p:blipFill>
          <a:blip r:embed="rId4"/>
          <a:stretch>
            <a:fillRect/>
          </a:stretch>
        </p:blipFill>
        <p:spPr>
          <a:xfrm>
            <a:off x="739773" y="2830463"/>
            <a:ext cx="927148" cy="952549"/>
          </a:xfrm>
          <a:prstGeom prst="rect">
            <a:avLst/>
          </a:prstGeom>
        </p:spPr>
      </p:pic>
      <p:pic>
        <p:nvPicPr>
          <p:cNvPr id="4" name="Picture 3"/>
          <p:cNvPicPr>
            <a:picLocks noChangeAspect="1"/>
          </p:cNvPicPr>
          <p:nvPr/>
        </p:nvPicPr>
        <p:blipFill>
          <a:blip r:embed="rId5"/>
          <a:stretch>
            <a:fillRect/>
          </a:stretch>
        </p:blipFill>
        <p:spPr>
          <a:xfrm>
            <a:off x="762000" y="4136924"/>
            <a:ext cx="939848" cy="869995"/>
          </a:xfrm>
          <a:prstGeom prst="rect">
            <a:avLst/>
          </a:prstGeom>
        </p:spPr>
      </p:pic>
      <p:pic>
        <p:nvPicPr>
          <p:cNvPr id="5" name="Picture 4"/>
          <p:cNvPicPr>
            <a:picLocks noChangeAspect="1"/>
          </p:cNvPicPr>
          <p:nvPr/>
        </p:nvPicPr>
        <p:blipFill>
          <a:blip r:embed="rId6"/>
          <a:stretch>
            <a:fillRect/>
          </a:stretch>
        </p:blipFill>
        <p:spPr>
          <a:xfrm>
            <a:off x="723900" y="5249705"/>
            <a:ext cx="977948" cy="928777"/>
          </a:xfrm>
          <a:prstGeom prst="rect">
            <a:avLst/>
          </a:prstGeom>
        </p:spPr>
      </p:pic>
      <p:sp>
        <p:nvSpPr>
          <p:cNvPr id="6" name="Rectangle 5"/>
          <p:cNvSpPr/>
          <p:nvPr/>
        </p:nvSpPr>
        <p:spPr>
          <a:xfrm>
            <a:off x="5977217" y="3244334"/>
            <a:ext cx="237566" cy="369332"/>
          </a:xfrm>
          <a:prstGeom prst="rect">
            <a:avLst/>
          </a:prstGeom>
        </p:spPr>
        <p:txBody>
          <a:bodyPr wrap="none">
            <a:spAutoFit/>
          </a:bodyPr>
          <a:lstStyle/>
          <a:p>
            <a:r>
              <a:rPr lang="fr-BE" dirty="0"/>
              <a:t> </a:t>
            </a:r>
          </a:p>
        </p:txBody>
      </p:sp>
      <p:sp>
        <p:nvSpPr>
          <p:cNvPr id="10" name="Rectangle 9"/>
          <p:cNvSpPr/>
          <p:nvPr/>
        </p:nvSpPr>
        <p:spPr>
          <a:xfrm>
            <a:off x="5977217" y="3244334"/>
            <a:ext cx="237566" cy="369332"/>
          </a:xfrm>
          <a:prstGeom prst="rect">
            <a:avLst/>
          </a:prstGeom>
        </p:spPr>
        <p:txBody>
          <a:bodyPr wrap="none">
            <a:spAutoFit/>
          </a:bodyPr>
          <a:lstStyle/>
          <a:p>
            <a:r>
              <a:rPr lang="fr-BE" dirty="0"/>
              <a:t> </a:t>
            </a:r>
          </a:p>
        </p:txBody>
      </p:sp>
      <p:sp>
        <p:nvSpPr>
          <p:cNvPr id="11" name="Rectangle 10"/>
          <p:cNvSpPr/>
          <p:nvPr/>
        </p:nvSpPr>
        <p:spPr>
          <a:xfrm>
            <a:off x="5977217" y="3244334"/>
            <a:ext cx="237566" cy="369332"/>
          </a:xfrm>
          <a:prstGeom prst="rect">
            <a:avLst/>
          </a:prstGeom>
        </p:spPr>
        <p:txBody>
          <a:bodyPr wrap="none">
            <a:spAutoFit/>
          </a:bodyPr>
          <a:lstStyle/>
          <a:p>
            <a:r>
              <a:rPr lang="fr-BE" dirty="0"/>
              <a:t> </a:t>
            </a:r>
          </a:p>
        </p:txBody>
      </p:sp>
    </p:spTree>
    <p:extLst>
      <p:ext uri="{BB962C8B-B14F-4D97-AF65-F5344CB8AC3E}">
        <p14:creationId xmlns:p14="http://schemas.microsoft.com/office/powerpoint/2010/main" val="1503034240"/>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49213" y="-26988"/>
            <a:ext cx="12241213" cy="955676"/>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sz="1800" dirty="0">
              <a:solidFill>
                <a:srgbClr val="CE6928"/>
              </a:solidFill>
            </a:endParaRPr>
          </a:p>
        </p:txBody>
      </p:sp>
      <p:sp>
        <p:nvSpPr>
          <p:cNvPr id="57347" name="Title 1"/>
          <p:cNvSpPr>
            <a:spLocks noGrp="1"/>
          </p:cNvSpPr>
          <p:nvPr>
            <p:ph type="title"/>
          </p:nvPr>
        </p:nvSpPr>
        <p:spPr>
          <a:xfrm>
            <a:off x="0" y="68263"/>
            <a:ext cx="12192000" cy="765175"/>
          </a:xfrm>
        </p:spPr>
        <p:txBody>
          <a:bodyPr/>
          <a:lstStyle/>
          <a:p>
            <a:pPr algn="ctr"/>
            <a:r>
              <a:rPr lang="en-US" altLang="fr-FR" sz="2800" smtClean="0">
                <a:solidFill>
                  <a:srgbClr val="FFFFFF"/>
                </a:solidFill>
                <a:latin typeface="Frutiger-Black" panose="020B0604020202020204"/>
                <a:cs typeface="Frutiger-Light" panose="020B0604020202020204"/>
              </a:rPr>
              <a:t>ALCOHOL INTERLOCKS &amp; </a:t>
            </a:r>
            <a:r>
              <a:rPr lang="en-US" altLang="fr-FR" sz="2800" smtClean="0">
                <a:solidFill>
                  <a:srgbClr val="FFFFFF"/>
                </a:solidFill>
                <a:latin typeface="Frutiger-Black" panose="020B0604020202020204"/>
                <a:cs typeface="Frutiger-Bold" panose="020B0604020202020204"/>
              </a:rPr>
              <a:t>REHABILITATION PROGRAMMES</a:t>
            </a:r>
          </a:p>
        </p:txBody>
      </p:sp>
      <p:pic>
        <p:nvPicPr>
          <p:cNvPr id="3" name="Picture 2"/>
          <p:cNvPicPr>
            <a:picLocks noChangeAspect="1"/>
          </p:cNvPicPr>
          <p:nvPr/>
        </p:nvPicPr>
        <p:blipFill>
          <a:blip r:embed="rId3"/>
          <a:stretch>
            <a:fillRect/>
          </a:stretch>
        </p:blipFill>
        <p:spPr>
          <a:xfrm>
            <a:off x="381000" y="1023939"/>
            <a:ext cx="5715000" cy="5608810"/>
          </a:xfrm>
          <a:prstGeom prst="rect">
            <a:avLst/>
          </a:prstGeom>
        </p:spPr>
      </p:pic>
      <p:sp>
        <p:nvSpPr>
          <p:cNvPr id="5" name="TextBox 4"/>
          <p:cNvSpPr txBox="1"/>
          <p:nvPr/>
        </p:nvSpPr>
        <p:spPr>
          <a:xfrm>
            <a:off x="6040694" y="2628900"/>
            <a:ext cx="6134100" cy="2062103"/>
          </a:xfrm>
          <a:prstGeom prst="rect">
            <a:avLst/>
          </a:prstGeom>
          <a:noFill/>
        </p:spPr>
        <p:txBody>
          <a:bodyPr wrap="square" rtlCol="0">
            <a:spAutoFit/>
          </a:bodyPr>
          <a:lstStyle/>
          <a:p>
            <a:pPr algn="ctr"/>
            <a:r>
              <a:rPr lang="fr-BE" sz="3200" b="1" dirty="0" smtClean="0">
                <a:solidFill>
                  <a:schemeClr val="accent2">
                    <a:lumMod val="75000"/>
                  </a:schemeClr>
                </a:solidFill>
              </a:rPr>
              <a:t>LEGISLATION NEEDED</a:t>
            </a:r>
          </a:p>
          <a:p>
            <a:pPr algn="ctr"/>
            <a:r>
              <a:rPr lang="en-US" sz="2400" dirty="0">
                <a:latin typeface="Frutiger-Light"/>
                <a:cs typeface="Frutiger-Light"/>
              </a:rPr>
              <a:t>To </a:t>
            </a:r>
            <a:r>
              <a:rPr lang="en-US" sz="2400" dirty="0" err="1">
                <a:latin typeface="Frutiger-Light"/>
                <a:cs typeface="Frutiger-Light"/>
              </a:rPr>
              <a:t>maximise</a:t>
            </a:r>
            <a:r>
              <a:rPr lang="en-US" sz="2400" dirty="0">
                <a:latin typeface="Frutiger-Light"/>
                <a:cs typeface="Frutiger-Light"/>
              </a:rPr>
              <a:t> the effect on road safety,</a:t>
            </a:r>
          </a:p>
          <a:p>
            <a:pPr algn="ctr"/>
            <a:r>
              <a:rPr lang="en-US" sz="2400" dirty="0">
                <a:latin typeface="Frutiger-Light"/>
                <a:cs typeface="Frutiger-Light"/>
              </a:rPr>
              <a:t>alcohol interlock </a:t>
            </a:r>
            <a:r>
              <a:rPr lang="en-US" sz="2400" dirty="0" err="1">
                <a:latin typeface="Frutiger-Light"/>
                <a:cs typeface="Frutiger-Light"/>
              </a:rPr>
              <a:t>programmes</a:t>
            </a:r>
            <a:r>
              <a:rPr lang="en-US" sz="2400" dirty="0">
                <a:latin typeface="Frutiger-Light"/>
                <a:cs typeface="Frutiger-Light"/>
              </a:rPr>
              <a:t> for </a:t>
            </a:r>
            <a:r>
              <a:rPr lang="en-US" sz="2400" dirty="0" smtClean="0">
                <a:latin typeface="Frutiger-Light"/>
                <a:cs typeface="Frutiger-Light"/>
              </a:rPr>
              <a:t>drink-driving </a:t>
            </a:r>
            <a:r>
              <a:rPr lang="en-US" sz="2400" dirty="0">
                <a:latin typeface="Frutiger-Light"/>
                <a:cs typeface="Frutiger-Light"/>
              </a:rPr>
              <a:t>offenders should </a:t>
            </a:r>
            <a:r>
              <a:rPr lang="en-US" sz="2400" dirty="0" smtClean="0">
                <a:latin typeface="Frutiger-Light"/>
                <a:cs typeface="Frutiger-Light"/>
              </a:rPr>
              <a:t>be compulsory</a:t>
            </a:r>
            <a:endParaRPr lang="en-US" sz="2400" dirty="0">
              <a:latin typeface="Frutiger-Light"/>
              <a:cs typeface="Frutiger-Light"/>
            </a:endParaRPr>
          </a:p>
          <a:p>
            <a:pPr algn="ctr"/>
            <a:r>
              <a:rPr lang="en-US" sz="2400" dirty="0">
                <a:latin typeface="Frutiger-Light"/>
                <a:cs typeface="Frutiger-Light"/>
              </a:rPr>
              <a:t>and placed under administrative law.</a:t>
            </a:r>
            <a:endParaRPr lang="fr-BE" sz="2400" dirty="0">
              <a:latin typeface="Frutiger-Light"/>
              <a:cs typeface="Frutiger-Light"/>
            </a:endParaRPr>
          </a:p>
        </p:txBody>
      </p:sp>
    </p:spTree>
    <p:extLst>
      <p:ext uri="{BB962C8B-B14F-4D97-AF65-F5344CB8AC3E}">
        <p14:creationId xmlns:p14="http://schemas.microsoft.com/office/powerpoint/2010/main" val="137521699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49213" y="-26988"/>
            <a:ext cx="12241213" cy="98901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sz="1800" dirty="0">
              <a:solidFill>
                <a:srgbClr val="CE6928"/>
              </a:solidFill>
            </a:endParaRPr>
          </a:p>
        </p:txBody>
      </p:sp>
      <p:sp>
        <p:nvSpPr>
          <p:cNvPr id="59395" name="Title 1"/>
          <p:cNvSpPr>
            <a:spLocks noGrp="1"/>
          </p:cNvSpPr>
          <p:nvPr>
            <p:ph type="title"/>
          </p:nvPr>
        </p:nvSpPr>
        <p:spPr>
          <a:xfrm>
            <a:off x="-49213" y="84138"/>
            <a:ext cx="12241213" cy="765175"/>
          </a:xfrm>
        </p:spPr>
        <p:txBody>
          <a:bodyPr/>
          <a:lstStyle/>
          <a:p>
            <a:pPr algn="ctr"/>
            <a:r>
              <a:rPr lang="en-US" altLang="fr-FR" sz="3600" dirty="0" smtClean="0">
                <a:solidFill>
                  <a:srgbClr val="FFFFFF"/>
                </a:solidFill>
                <a:latin typeface="Frutiger-Black" panose="020B0604020202020204"/>
                <a:cs typeface="Frutiger-Light" panose="020B0604020202020204"/>
              </a:rPr>
              <a:t>STRENGHTS AND WEAKNESSES</a:t>
            </a:r>
            <a:endParaRPr lang="en-GB" altLang="fr-FR" sz="3600" b="1" dirty="0" smtClean="0">
              <a:solidFill>
                <a:srgbClr val="FFFFFF"/>
              </a:solidFill>
              <a:latin typeface="Frutiger-Black" panose="020B0604020202020204"/>
              <a:cs typeface="Frutiger-Bold" panose="020B0604020202020204"/>
            </a:endParaRPr>
          </a:p>
        </p:txBody>
      </p:sp>
      <p:sp>
        <p:nvSpPr>
          <p:cNvPr id="6" name="Rectangle 5"/>
          <p:cNvSpPr/>
          <p:nvPr/>
        </p:nvSpPr>
        <p:spPr>
          <a:xfrm>
            <a:off x="6224588" y="725488"/>
            <a:ext cx="5967412" cy="954107"/>
          </a:xfrm>
          <a:prstGeom prst="rect">
            <a:avLst/>
          </a:prstGeom>
        </p:spPr>
        <p:txBody>
          <a:bodyPr>
            <a:spAutoFit/>
          </a:bodyPr>
          <a:lstStyle/>
          <a:p>
            <a:pPr marL="457200" indent="-274320" eaLnBrk="1" fontAlgn="auto" hangingPunct="1">
              <a:spcBef>
                <a:spcPts val="0"/>
              </a:spcBef>
              <a:spcAft>
                <a:spcPts val="0"/>
              </a:spcAft>
              <a:buFont typeface="Arial" panose="020B0604020202020204" pitchFamily="34" charset="0"/>
              <a:buChar char="•"/>
              <a:defRPr/>
            </a:pPr>
            <a:endParaRPr lang="en-US" altLang="en-US" kern="0" dirty="0">
              <a:solidFill>
                <a:prstClr val="black"/>
              </a:solidFill>
              <a:latin typeface="Calibri" panose="020F0502020204030204"/>
              <a:cs typeface="+mn-cs"/>
            </a:endParaRPr>
          </a:p>
          <a:p>
            <a:pPr marL="457200" indent="-274320" eaLnBrk="1" fontAlgn="auto" hangingPunct="1">
              <a:spcBef>
                <a:spcPts val="0"/>
              </a:spcBef>
              <a:spcAft>
                <a:spcPts val="0"/>
              </a:spcAft>
              <a:buFont typeface="Arial" panose="020B0604020202020204" pitchFamily="34" charset="0"/>
              <a:buChar char="•"/>
              <a:defRPr/>
            </a:pPr>
            <a:endParaRPr lang="en-US" altLang="en-US" sz="2000" dirty="0">
              <a:solidFill>
                <a:prstClr val="black"/>
              </a:solidFill>
              <a:latin typeface="Frutiger-Light" pitchFamily="2" charset="0"/>
              <a:cs typeface="+mn-cs"/>
            </a:endParaRPr>
          </a:p>
          <a:p>
            <a:pPr marL="457200" indent="-457200" eaLnBrk="1" fontAlgn="auto" hangingPunct="1">
              <a:spcBef>
                <a:spcPts val="0"/>
              </a:spcBef>
              <a:spcAft>
                <a:spcPts val="0"/>
              </a:spcAft>
              <a:buFont typeface="Arial" panose="020B0604020202020204" pitchFamily="34" charset="0"/>
              <a:buChar char="•"/>
              <a:defRPr/>
            </a:pPr>
            <a:endParaRPr lang="en-US" altLang="en-US" dirty="0">
              <a:solidFill>
                <a:srgbClr val="CC6600"/>
              </a:solidFill>
              <a:latin typeface="Frutiger-Light" pitchFamily="2" charset="0"/>
              <a:cs typeface="+mn-cs"/>
            </a:endParaRPr>
          </a:p>
        </p:txBody>
      </p:sp>
      <p:sp>
        <p:nvSpPr>
          <p:cNvPr id="3" name="TextBox 2"/>
          <p:cNvSpPr txBox="1"/>
          <p:nvPr/>
        </p:nvSpPr>
        <p:spPr>
          <a:xfrm>
            <a:off x="2509658" y="1641701"/>
            <a:ext cx="9677400" cy="4154984"/>
          </a:xfrm>
          <a:prstGeom prst="rect">
            <a:avLst/>
          </a:prstGeom>
          <a:noFill/>
        </p:spPr>
        <p:txBody>
          <a:bodyPr wrap="square" rtlCol="0">
            <a:spAutoFit/>
          </a:bodyPr>
          <a:lstStyle/>
          <a:p>
            <a:pPr marL="457200" indent="-457200">
              <a:buAutoNum type="alphaUcPeriod"/>
            </a:pPr>
            <a:r>
              <a:rPr lang="en-US" sz="2400" dirty="0" smtClean="0">
                <a:latin typeface="Frutiger-Light" panose="020B0604020202020204"/>
              </a:rPr>
              <a:t>Effective </a:t>
            </a:r>
            <a:r>
              <a:rPr lang="en-US" sz="2400" dirty="0" err="1">
                <a:latin typeface="Frutiger-Light" panose="020B0604020202020204"/>
              </a:rPr>
              <a:t>programmes</a:t>
            </a:r>
            <a:r>
              <a:rPr lang="en-US" sz="2400" dirty="0">
                <a:latin typeface="Frutiger-Light" panose="020B0604020202020204"/>
              </a:rPr>
              <a:t> showed </a:t>
            </a:r>
            <a:r>
              <a:rPr lang="en-US" sz="2400" b="1" dirty="0">
                <a:solidFill>
                  <a:schemeClr val="accent2">
                    <a:lumMod val="75000"/>
                  </a:schemeClr>
                </a:solidFill>
                <a:latin typeface="Frutiger-Light" panose="020B0604020202020204"/>
              </a:rPr>
              <a:t>positive impacts </a:t>
            </a:r>
            <a:r>
              <a:rPr lang="en-US" sz="2400" dirty="0">
                <a:latin typeface="Frutiger-Light" panose="020B0604020202020204"/>
              </a:rPr>
              <a:t>such as</a:t>
            </a:r>
            <a:r>
              <a:rPr lang="en-US" sz="2400" dirty="0" smtClean="0">
                <a:latin typeface="Frutiger-Light" panose="020B0604020202020204"/>
              </a:rPr>
              <a:t>:</a:t>
            </a:r>
          </a:p>
          <a:p>
            <a:endParaRPr lang="en-US" sz="2400" dirty="0">
              <a:latin typeface="Frutiger-Light" panose="020B0604020202020204"/>
            </a:endParaRPr>
          </a:p>
          <a:p>
            <a:r>
              <a:rPr lang="en-US" sz="2400" dirty="0">
                <a:latin typeface="Frutiger-Light" panose="020B0604020202020204"/>
              </a:rPr>
              <a:t>a) securing the jobs of people who relied on being able</a:t>
            </a:r>
          </a:p>
          <a:p>
            <a:r>
              <a:rPr lang="en-US" sz="2400" dirty="0">
                <a:latin typeface="Frutiger-Light" panose="020B0604020202020204"/>
              </a:rPr>
              <a:t>to drive for work;</a:t>
            </a:r>
          </a:p>
          <a:p>
            <a:r>
              <a:rPr lang="en-US" sz="2400" dirty="0">
                <a:latin typeface="Frutiger-Light" panose="020B0604020202020204"/>
              </a:rPr>
              <a:t>b) making drivers aware of their responsibilities;</a:t>
            </a:r>
          </a:p>
          <a:p>
            <a:r>
              <a:rPr lang="en-US" sz="2400" dirty="0">
                <a:latin typeface="Frutiger-Light" panose="020B0604020202020204"/>
              </a:rPr>
              <a:t>c) helping offenders remain integrated in </a:t>
            </a:r>
            <a:r>
              <a:rPr lang="en-US" sz="2400" dirty="0" smtClean="0">
                <a:latin typeface="Frutiger-Light" panose="020B0604020202020204"/>
              </a:rPr>
              <a:t>society (although </a:t>
            </a:r>
            <a:r>
              <a:rPr lang="en-US" sz="2400" dirty="0">
                <a:latin typeface="Frutiger-Light" panose="020B0604020202020204"/>
              </a:rPr>
              <a:t>participation is sometimes perceived as </a:t>
            </a:r>
            <a:r>
              <a:rPr lang="en-US" sz="2400" dirty="0" smtClean="0">
                <a:latin typeface="Frutiger-Light" panose="020B0604020202020204"/>
              </a:rPr>
              <a:t>a constraint</a:t>
            </a:r>
            <a:r>
              <a:rPr lang="en-US" sz="2400" dirty="0">
                <a:latin typeface="Frutiger-Light" panose="020B0604020202020204"/>
              </a:rPr>
              <a:t>);</a:t>
            </a:r>
          </a:p>
          <a:p>
            <a:endParaRPr lang="en-US" sz="2400" dirty="0">
              <a:latin typeface="Frutiger-Light" panose="020B0604020202020204"/>
            </a:endParaRPr>
          </a:p>
          <a:p>
            <a:r>
              <a:rPr lang="en-US" sz="2400" dirty="0">
                <a:latin typeface="Frutiger-Light" panose="020B0604020202020204"/>
              </a:rPr>
              <a:t>B. </a:t>
            </a:r>
            <a:r>
              <a:rPr lang="en-US" sz="2400" b="1" dirty="0">
                <a:solidFill>
                  <a:schemeClr val="accent2">
                    <a:lumMod val="75000"/>
                  </a:schemeClr>
                </a:solidFill>
                <a:latin typeface="Frutiger-Light" panose="020B0604020202020204"/>
              </a:rPr>
              <a:t>Two key elements </a:t>
            </a:r>
            <a:r>
              <a:rPr lang="en-US" sz="2400" dirty="0">
                <a:latin typeface="Frutiger-Light" panose="020B0604020202020204"/>
              </a:rPr>
              <a:t>for a successful </a:t>
            </a:r>
            <a:r>
              <a:rPr lang="en-US" sz="2400" dirty="0" err="1" smtClean="0">
                <a:latin typeface="Frutiger-Light" panose="020B0604020202020204"/>
              </a:rPr>
              <a:t>programme</a:t>
            </a:r>
            <a:r>
              <a:rPr lang="en-US" sz="2400" dirty="0" smtClean="0">
                <a:latin typeface="Frutiger-Light" panose="020B0604020202020204"/>
              </a:rPr>
              <a:t>: </a:t>
            </a:r>
            <a:endParaRPr lang="en-US" sz="2400" dirty="0">
              <a:latin typeface="Frutiger-Light" panose="020B0604020202020204"/>
            </a:endParaRPr>
          </a:p>
          <a:p>
            <a:pPr marL="342900" indent="-342900">
              <a:buAutoNum type="alphaLcParenR"/>
            </a:pPr>
            <a:r>
              <a:rPr lang="en-US" sz="2400" dirty="0">
                <a:latin typeface="Frutiger-Light" panose="020B0604020202020204"/>
              </a:rPr>
              <a:t>Rehabilitation measures </a:t>
            </a:r>
          </a:p>
          <a:p>
            <a:pPr marL="342900" indent="-342900">
              <a:buAutoNum type="alphaLcParenR"/>
            </a:pPr>
            <a:r>
              <a:rPr lang="en-US" sz="2400" dirty="0" smtClean="0">
                <a:latin typeface="Frutiger-Light" panose="020B0604020202020204"/>
              </a:rPr>
              <a:t>Affordable </a:t>
            </a:r>
            <a:r>
              <a:rPr lang="en-US" sz="2400" dirty="0">
                <a:latin typeface="Frutiger-Light" panose="020B0604020202020204"/>
              </a:rPr>
              <a:t>costs</a:t>
            </a:r>
            <a:r>
              <a:rPr lang="fr-BE" sz="2400" dirty="0">
                <a:latin typeface="Frutiger-Light" panose="020B0604020202020204"/>
              </a:rPr>
              <a:t> </a:t>
            </a:r>
          </a:p>
        </p:txBody>
      </p:sp>
      <p:pic>
        <p:nvPicPr>
          <p:cNvPr id="4" name="Picture 3"/>
          <p:cNvPicPr>
            <a:picLocks noChangeAspect="1"/>
          </p:cNvPicPr>
          <p:nvPr/>
        </p:nvPicPr>
        <p:blipFill>
          <a:blip r:embed="rId3"/>
          <a:stretch>
            <a:fillRect/>
          </a:stretch>
        </p:blipFill>
        <p:spPr>
          <a:xfrm>
            <a:off x="1508789" y="4838700"/>
            <a:ext cx="774740" cy="774740"/>
          </a:xfrm>
          <a:prstGeom prst="rect">
            <a:avLst/>
          </a:prstGeom>
        </p:spPr>
      </p:pic>
      <p:pic>
        <p:nvPicPr>
          <p:cNvPr id="5" name="Picture 4"/>
          <p:cNvPicPr>
            <a:picLocks noChangeAspect="1"/>
          </p:cNvPicPr>
          <p:nvPr/>
        </p:nvPicPr>
        <p:blipFill>
          <a:blip r:embed="rId4"/>
          <a:stretch>
            <a:fillRect/>
          </a:stretch>
        </p:blipFill>
        <p:spPr>
          <a:xfrm>
            <a:off x="539672" y="4854677"/>
            <a:ext cx="742988" cy="812842"/>
          </a:xfrm>
          <a:prstGeom prst="rect">
            <a:avLst/>
          </a:prstGeom>
        </p:spPr>
      </p:pic>
      <p:pic>
        <p:nvPicPr>
          <p:cNvPr id="8" name="Picture 7"/>
          <p:cNvPicPr>
            <a:picLocks noChangeAspect="1"/>
          </p:cNvPicPr>
          <p:nvPr/>
        </p:nvPicPr>
        <p:blipFill>
          <a:blip r:embed="rId5"/>
          <a:stretch>
            <a:fillRect/>
          </a:stretch>
        </p:blipFill>
        <p:spPr>
          <a:xfrm>
            <a:off x="762000" y="2690493"/>
            <a:ext cx="1215736" cy="1028700"/>
          </a:xfrm>
          <a:prstGeom prst="rect">
            <a:avLst/>
          </a:prstGeom>
        </p:spPr>
      </p:pic>
    </p:spTree>
    <p:extLst>
      <p:ext uri="{BB962C8B-B14F-4D97-AF65-F5344CB8AC3E}">
        <p14:creationId xmlns:p14="http://schemas.microsoft.com/office/powerpoint/2010/main" val="244115164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2"/>
          <p:cNvGrpSpPr>
            <a:grpSpLocks/>
          </p:cNvGrpSpPr>
          <p:nvPr/>
        </p:nvGrpSpPr>
        <p:grpSpPr bwMode="auto">
          <a:xfrm>
            <a:off x="5718175" y="49161"/>
            <a:ext cx="6473825" cy="6794500"/>
            <a:chOff x="1730" y="-8"/>
            <a:chExt cx="4078" cy="4280"/>
          </a:xfrm>
        </p:grpSpPr>
        <p:sp>
          <p:nvSpPr>
            <p:cNvPr id="3085"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6"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7"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w="1270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9"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chemeClr val="accent5">
                <a:lumMod val="60000"/>
                <a:lumOff val="40000"/>
              </a:schemeClr>
            </a:solidFill>
            <a:ln w="12700">
              <a:solidFill>
                <a:srgbClr val="000000"/>
              </a:solidFill>
              <a:prstDash val="solid"/>
              <a:round/>
              <a:headEnd/>
              <a:tailEnd/>
            </a:ln>
          </p:spPr>
          <p:txBody>
            <a:bodyPr/>
            <a:lstStyle/>
            <a:p>
              <a:endParaRPr lang="en-GB"/>
            </a:p>
          </p:txBody>
        </p:sp>
        <p:sp>
          <p:nvSpPr>
            <p:cNvPr id="3090"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1"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2"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3"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4"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5"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64">
                  <a:moveTo>
                    <a:pt x="0" y="24"/>
                  </a:moveTo>
                  <a:lnTo>
                    <a:pt x="17" y="56"/>
                  </a:lnTo>
                  <a:lnTo>
                    <a:pt x="51" y="64"/>
                  </a:lnTo>
                  <a:lnTo>
                    <a:pt x="67" y="48"/>
                  </a:lnTo>
                  <a:lnTo>
                    <a:pt x="59" y="0"/>
                  </a:lnTo>
                  <a:lnTo>
                    <a:pt x="0" y="8"/>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6"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7"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8"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099"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0"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1"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2"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3"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4"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5"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FFFFFF"/>
            </a:solidFill>
            <a:ln w="12700">
              <a:solidFill>
                <a:srgbClr val="000000"/>
              </a:solidFill>
              <a:prstDash val="solid"/>
              <a:round/>
              <a:headEnd/>
              <a:tailEnd/>
            </a:ln>
            <a:extLst/>
          </p:spPr>
          <p:txBody>
            <a:bodyPr/>
            <a:lstStyle/>
            <a:p>
              <a:endParaRPr lang="en-GB"/>
            </a:p>
          </p:txBody>
        </p:sp>
        <p:sp>
          <p:nvSpPr>
            <p:cNvPr id="3106"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7"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8"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9"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0"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1"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2"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3"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chemeClr val="accent2"/>
            </a:solidFill>
            <a:ln w="12700">
              <a:solidFill>
                <a:srgbClr val="000000"/>
              </a:solidFill>
              <a:prstDash val="solid"/>
              <a:round/>
              <a:headEnd/>
              <a:tailEnd/>
            </a:ln>
          </p:spPr>
          <p:txBody>
            <a:bodyPr/>
            <a:lstStyle/>
            <a:p>
              <a:endParaRPr lang="en-GB"/>
            </a:p>
          </p:txBody>
        </p:sp>
        <p:sp>
          <p:nvSpPr>
            <p:cNvPr id="3114"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5"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7D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6"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17"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chemeClr val="accent4"/>
            </a:solidFill>
            <a:ln w="12700">
              <a:solidFill>
                <a:srgbClr val="000000"/>
              </a:solidFill>
              <a:prstDash val="solid"/>
              <a:round/>
              <a:headEnd/>
              <a:tailEnd/>
            </a:ln>
          </p:spPr>
          <p:txBody>
            <a:bodyPr/>
            <a:lstStyle/>
            <a:p>
              <a:endParaRPr lang="en-GB"/>
            </a:p>
          </p:txBody>
        </p:sp>
        <p:sp>
          <p:nvSpPr>
            <p:cNvPr id="3118"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9"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0"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1"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2"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3"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4"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5"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26"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7"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8"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9"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0"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31"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2"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3"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4"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5"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8">
                  <a:moveTo>
                    <a:pt x="17" y="8"/>
                  </a:moveTo>
                  <a:lnTo>
                    <a:pt x="26" y="8"/>
                  </a:lnTo>
                  <a:lnTo>
                    <a:pt x="0" y="0"/>
                  </a:lnTo>
                  <a:lnTo>
                    <a:pt x="17"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6"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Lst>
              <a:ahLst/>
              <a:cxnLst>
                <a:cxn ang="T6">
                  <a:pos x="T0" y="T1"/>
                </a:cxn>
                <a:cxn ang="T7">
                  <a:pos x="T2" y="T3"/>
                </a:cxn>
                <a:cxn ang="T8">
                  <a:pos x="T4" y="T5"/>
                </a:cxn>
              </a:cxnLst>
              <a:rect l="0" t="0" r="r" b="b"/>
              <a:pathLst>
                <a:path w="17" h="1">
                  <a:moveTo>
                    <a:pt x="17" y="0"/>
                  </a:moveTo>
                  <a:lnTo>
                    <a:pt x="0" y="0"/>
                  </a:lnTo>
                  <a:lnTo>
                    <a:pt x="17"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7" name="Line 59"/>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8" name="Line 60"/>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9"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Lst>
              <a:ahLst/>
              <a:cxnLst>
                <a:cxn ang="T6">
                  <a:pos x="T0" y="T1"/>
                </a:cxn>
                <a:cxn ang="T7">
                  <a:pos x="T2" y="T3"/>
                </a:cxn>
                <a:cxn ang="T8">
                  <a:pos x="T4" y="T5"/>
                </a:cxn>
              </a:cxnLst>
              <a:rect l="0" t="0" r="r" b="b"/>
              <a:pathLst>
                <a:path w="8" h="1">
                  <a:moveTo>
                    <a:pt x="0" y="0"/>
                  </a:moveTo>
                  <a:lnTo>
                    <a:pt x="8"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0"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1"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
                  <a:moveTo>
                    <a:pt x="0" y="0"/>
                  </a:moveTo>
                  <a:lnTo>
                    <a:pt x="8" y="0"/>
                  </a:lnTo>
                  <a:lnTo>
                    <a:pt x="0"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2"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3"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4"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5"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6"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7"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8"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9"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0"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1"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2"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3"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4"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5" name="Freeform 77"/>
            <p:cNvSpPr>
              <a:spLocks/>
            </p:cNvSpPr>
            <p:nvPr/>
          </p:nvSpPr>
          <p:spPr bwMode="auto">
            <a:xfrm>
              <a:off x="5404" y="3416"/>
              <a:ext cx="364" cy="616"/>
            </a:xfrm>
            <a:custGeom>
              <a:avLst/>
              <a:gdLst>
                <a:gd name="T0" fmla="*/ 219 w 364"/>
                <a:gd name="T1" fmla="*/ 40 h 616"/>
                <a:gd name="T2" fmla="*/ 151 w 364"/>
                <a:gd name="T3" fmla="*/ 0 h 616"/>
                <a:gd name="T4" fmla="*/ 75 w 364"/>
                <a:gd name="T5" fmla="*/ 0 h 616"/>
                <a:gd name="T6" fmla="*/ 16 w 364"/>
                <a:gd name="T7" fmla="*/ 24 h 616"/>
                <a:gd name="T8" fmla="*/ 8 w 364"/>
                <a:gd name="T9" fmla="*/ 64 h 616"/>
                <a:gd name="T10" fmla="*/ 16 w 364"/>
                <a:gd name="T11" fmla="*/ 136 h 616"/>
                <a:gd name="T12" fmla="*/ 0 w 364"/>
                <a:gd name="T13" fmla="*/ 192 h 616"/>
                <a:gd name="T14" fmla="*/ 67 w 364"/>
                <a:gd name="T15" fmla="*/ 184 h 616"/>
                <a:gd name="T16" fmla="*/ 33 w 364"/>
                <a:gd name="T17" fmla="*/ 256 h 616"/>
                <a:gd name="T18" fmla="*/ 118 w 364"/>
                <a:gd name="T19" fmla="*/ 312 h 616"/>
                <a:gd name="T20" fmla="*/ 160 w 364"/>
                <a:gd name="T21" fmla="*/ 384 h 616"/>
                <a:gd name="T22" fmla="*/ 168 w 364"/>
                <a:gd name="T23" fmla="*/ 432 h 616"/>
                <a:gd name="T24" fmla="*/ 101 w 364"/>
                <a:gd name="T25" fmla="*/ 440 h 616"/>
                <a:gd name="T26" fmla="*/ 126 w 364"/>
                <a:gd name="T27" fmla="*/ 496 h 616"/>
                <a:gd name="T28" fmla="*/ 168 w 364"/>
                <a:gd name="T29" fmla="*/ 480 h 616"/>
                <a:gd name="T30" fmla="*/ 219 w 364"/>
                <a:gd name="T31" fmla="*/ 504 h 616"/>
                <a:gd name="T32" fmla="*/ 235 w 364"/>
                <a:gd name="T33" fmla="*/ 560 h 616"/>
                <a:gd name="T34" fmla="*/ 244 w 364"/>
                <a:gd name="T35" fmla="*/ 592 h 616"/>
                <a:gd name="T36" fmla="*/ 261 w 364"/>
                <a:gd name="T37" fmla="*/ 600 h 616"/>
                <a:gd name="T38" fmla="*/ 337 w 364"/>
                <a:gd name="T39" fmla="*/ 616 h 616"/>
                <a:gd name="T40" fmla="*/ 360 w 364"/>
                <a:gd name="T41" fmla="*/ 578 h 616"/>
                <a:gd name="T42" fmla="*/ 303 w 364"/>
                <a:gd name="T43" fmla="*/ 56 h 616"/>
                <a:gd name="T44" fmla="*/ 320 w 364"/>
                <a:gd name="T45" fmla="*/ 152 h 616"/>
                <a:gd name="T46" fmla="*/ 244 w 364"/>
                <a:gd name="T47" fmla="*/ 168 h 616"/>
                <a:gd name="T48" fmla="*/ 151 w 364"/>
                <a:gd name="T49" fmla="*/ 200 h 616"/>
                <a:gd name="T50" fmla="*/ 92 w 364"/>
                <a:gd name="T51" fmla="*/ 208 h 616"/>
                <a:gd name="T52" fmla="*/ 42 w 364"/>
                <a:gd name="T53" fmla="*/ 264 h 616"/>
                <a:gd name="T54" fmla="*/ 59 w 364"/>
                <a:gd name="T55" fmla="*/ 232 h 616"/>
                <a:gd name="T56" fmla="*/ 126 w 364"/>
                <a:gd name="T57" fmla="*/ 168 h 616"/>
                <a:gd name="T58" fmla="*/ 185 w 364"/>
                <a:gd name="T59" fmla="*/ 104 h 616"/>
                <a:gd name="T60" fmla="*/ 286 w 364"/>
                <a:gd name="T61" fmla="*/ 80 h 616"/>
                <a:gd name="T62" fmla="*/ 303 w 364"/>
                <a:gd name="T63" fmla="*/ 96 h 616"/>
                <a:gd name="T64" fmla="*/ 328 w 364"/>
                <a:gd name="T65" fmla="*/ 112 h 616"/>
                <a:gd name="T66" fmla="*/ 303 w 364"/>
                <a:gd name="T67" fmla="*/ 5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4" y="602"/>
                  </a:lnTo>
                  <a:lnTo>
                    <a:pt x="360" y="578"/>
                  </a:lnTo>
                  <a:lnTo>
                    <a:pt x="354" y="56"/>
                  </a:lnTo>
                  <a:lnTo>
                    <a:pt x="303" y="56"/>
                  </a:lnTo>
                  <a:lnTo>
                    <a:pt x="286" y="136"/>
                  </a:lnTo>
                  <a:lnTo>
                    <a:pt x="320" y="152"/>
                  </a:lnTo>
                  <a:lnTo>
                    <a:pt x="286" y="168"/>
                  </a:lnTo>
                  <a:lnTo>
                    <a:pt x="244" y="168"/>
                  </a:lnTo>
                  <a:lnTo>
                    <a:pt x="176" y="200"/>
                  </a:lnTo>
                  <a:lnTo>
                    <a:pt x="151" y="200"/>
                  </a:lnTo>
                  <a:lnTo>
                    <a:pt x="134" y="200"/>
                  </a:lnTo>
                  <a:lnTo>
                    <a:pt x="92" y="208"/>
                  </a:lnTo>
                  <a:lnTo>
                    <a:pt x="67" y="232"/>
                  </a:lnTo>
                  <a:lnTo>
                    <a:pt x="42" y="264"/>
                  </a:lnTo>
                  <a:lnTo>
                    <a:pt x="42" y="248"/>
                  </a:lnTo>
                  <a:lnTo>
                    <a:pt x="59" y="232"/>
                  </a:lnTo>
                  <a:lnTo>
                    <a:pt x="84" y="200"/>
                  </a:lnTo>
                  <a:lnTo>
                    <a:pt x="126" y="168"/>
                  </a:lnTo>
                  <a:lnTo>
                    <a:pt x="134" y="120"/>
                  </a:lnTo>
                  <a:lnTo>
                    <a:pt x="185" y="104"/>
                  </a:lnTo>
                  <a:lnTo>
                    <a:pt x="235" y="96"/>
                  </a:lnTo>
                  <a:lnTo>
                    <a:pt x="286" y="80"/>
                  </a:lnTo>
                  <a:lnTo>
                    <a:pt x="294" y="80"/>
                  </a:lnTo>
                  <a:lnTo>
                    <a:pt x="303" y="96"/>
                  </a:lnTo>
                  <a:lnTo>
                    <a:pt x="345" y="104"/>
                  </a:lnTo>
                  <a:lnTo>
                    <a:pt x="328" y="112"/>
                  </a:lnTo>
                  <a:lnTo>
                    <a:pt x="286" y="136"/>
                  </a:lnTo>
                  <a:lnTo>
                    <a:pt x="303" y="5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6" name="Freeform 78"/>
            <p:cNvSpPr>
              <a:spLocks/>
            </p:cNvSpPr>
            <p:nvPr/>
          </p:nvSpPr>
          <p:spPr bwMode="auto">
            <a:xfrm>
              <a:off x="5404" y="3416"/>
              <a:ext cx="362" cy="616"/>
            </a:xfrm>
            <a:custGeom>
              <a:avLst/>
              <a:gdLst>
                <a:gd name="T0" fmla="*/ 303 w 362"/>
                <a:gd name="T1" fmla="*/ 56 h 616"/>
                <a:gd name="T2" fmla="*/ 219 w 362"/>
                <a:gd name="T3" fmla="*/ 40 h 616"/>
                <a:gd name="T4" fmla="*/ 185 w 362"/>
                <a:gd name="T5" fmla="*/ 24 h 616"/>
                <a:gd name="T6" fmla="*/ 151 w 362"/>
                <a:gd name="T7" fmla="*/ 0 h 616"/>
                <a:gd name="T8" fmla="*/ 126 w 362"/>
                <a:gd name="T9" fmla="*/ 8 h 616"/>
                <a:gd name="T10" fmla="*/ 75 w 362"/>
                <a:gd name="T11" fmla="*/ 0 h 616"/>
                <a:gd name="T12" fmla="*/ 50 w 362"/>
                <a:gd name="T13" fmla="*/ 16 h 616"/>
                <a:gd name="T14" fmla="*/ 16 w 362"/>
                <a:gd name="T15" fmla="*/ 24 h 616"/>
                <a:gd name="T16" fmla="*/ 16 w 362"/>
                <a:gd name="T17" fmla="*/ 48 h 616"/>
                <a:gd name="T18" fmla="*/ 8 w 362"/>
                <a:gd name="T19" fmla="*/ 64 h 616"/>
                <a:gd name="T20" fmla="*/ 33 w 362"/>
                <a:gd name="T21" fmla="*/ 88 h 616"/>
                <a:gd name="T22" fmla="*/ 16 w 362"/>
                <a:gd name="T23" fmla="*/ 136 h 616"/>
                <a:gd name="T24" fmla="*/ 25 w 362"/>
                <a:gd name="T25" fmla="*/ 160 h 616"/>
                <a:gd name="T26" fmla="*/ 0 w 362"/>
                <a:gd name="T27" fmla="*/ 192 h 616"/>
                <a:gd name="T28" fmla="*/ 0 w 362"/>
                <a:gd name="T29" fmla="*/ 200 h 616"/>
                <a:gd name="T30" fmla="*/ 67 w 362"/>
                <a:gd name="T31" fmla="*/ 184 h 616"/>
                <a:gd name="T32" fmla="*/ 42 w 362"/>
                <a:gd name="T33" fmla="*/ 216 h 616"/>
                <a:gd name="T34" fmla="*/ 33 w 362"/>
                <a:gd name="T35" fmla="*/ 256 h 616"/>
                <a:gd name="T36" fmla="*/ 50 w 362"/>
                <a:gd name="T37" fmla="*/ 328 h 616"/>
                <a:gd name="T38" fmla="*/ 118 w 362"/>
                <a:gd name="T39" fmla="*/ 312 h 616"/>
                <a:gd name="T40" fmla="*/ 118 w 362"/>
                <a:gd name="T41" fmla="*/ 352 h 616"/>
                <a:gd name="T42" fmla="*/ 160 w 362"/>
                <a:gd name="T43" fmla="*/ 384 h 616"/>
                <a:gd name="T44" fmla="*/ 151 w 362"/>
                <a:gd name="T45" fmla="*/ 408 h 616"/>
                <a:gd name="T46" fmla="*/ 168 w 362"/>
                <a:gd name="T47" fmla="*/ 432 h 616"/>
                <a:gd name="T48" fmla="*/ 134 w 362"/>
                <a:gd name="T49" fmla="*/ 448 h 616"/>
                <a:gd name="T50" fmla="*/ 101 w 362"/>
                <a:gd name="T51" fmla="*/ 440 h 616"/>
                <a:gd name="T52" fmla="*/ 101 w 362"/>
                <a:gd name="T53" fmla="*/ 472 h 616"/>
                <a:gd name="T54" fmla="*/ 126 w 362"/>
                <a:gd name="T55" fmla="*/ 496 h 616"/>
                <a:gd name="T56" fmla="*/ 151 w 362"/>
                <a:gd name="T57" fmla="*/ 480 h 616"/>
                <a:gd name="T58" fmla="*/ 168 w 362"/>
                <a:gd name="T59" fmla="*/ 480 h 616"/>
                <a:gd name="T60" fmla="*/ 185 w 362"/>
                <a:gd name="T61" fmla="*/ 488 h 616"/>
                <a:gd name="T62" fmla="*/ 219 w 362"/>
                <a:gd name="T63" fmla="*/ 504 h 616"/>
                <a:gd name="T64" fmla="*/ 227 w 362"/>
                <a:gd name="T65" fmla="*/ 528 h 616"/>
                <a:gd name="T66" fmla="*/ 235 w 362"/>
                <a:gd name="T67" fmla="*/ 560 h 616"/>
                <a:gd name="T68" fmla="*/ 269 w 362"/>
                <a:gd name="T69" fmla="*/ 576 h 616"/>
                <a:gd name="T70" fmla="*/ 244 w 362"/>
                <a:gd name="T71" fmla="*/ 592 h 616"/>
                <a:gd name="T72" fmla="*/ 244 w 362"/>
                <a:gd name="T73" fmla="*/ 600 h 616"/>
                <a:gd name="T74" fmla="*/ 261 w 362"/>
                <a:gd name="T75" fmla="*/ 600 h 616"/>
                <a:gd name="T76" fmla="*/ 345 w 362"/>
                <a:gd name="T77" fmla="*/ 584 h 616"/>
                <a:gd name="T78" fmla="*/ 337 w 362"/>
                <a:gd name="T79" fmla="*/ 616 h 616"/>
                <a:gd name="T80" fmla="*/ 362 w 362"/>
                <a:gd name="T81" fmla="*/ 600 h 616"/>
                <a:gd name="T82" fmla="*/ 354 w 362"/>
                <a:gd name="T83" fmla="*/ 50 h 616"/>
                <a:gd name="T84" fmla="*/ 303 w 362"/>
                <a:gd name="T85" fmla="*/ 56 h 616"/>
                <a:gd name="T86" fmla="*/ 303 w 362"/>
                <a:gd name="T87" fmla="*/ 56 h 6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2" y="600"/>
                  </a:lnTo>
                  <a:lnTo>
                    <a:pt x="354" y="50"/>
                  </a:lnTo>
                  <a:lnTo>
                    <a:pt x="303"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7"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8" name="Freeform 80"/>
            <p:cNvSpPr>
              <a:spLocks/>
            </p:cNvSpPr>
            <p:nvPr/>
          </p:nvSpPr>
          <p:spPr bwMode="auto">
            <a:xfrm>
              <a:off x="4738"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9"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0"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1"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2"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3"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4"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5"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6"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7"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8"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69"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0"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1"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2"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3"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4"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5" name="Freeform 97"/>
            <p:cNvSpPr>
              <a:spLocks/>
            </p:cNvSpPr>
            <p:nvPr/>
          </p:nvSpPr>
          <p:spPr bwMode="auto">
            <a:xfrm>
              <a:off x="4687" y="-8"/>
              <a:ext cx="1121" cy="2200"/>
            </a:xfrm>
            <a:custGeom>
              <a:avLst/>
              <a:gdLst>
                <a:gd name="T0" fmla="*/ 995 w 1121"/>
                <a:gd name="T1" fmla="*/ 64 h 2200"/>
                <a:gd name="T2" fmla="*/ 1003 w 1121"/>
                <a:gd name="T3" fmla="*/ 160 h 2200"/>
                <a:gd name="T4" fmla="*/ 919 w 1121"/>
                <a:gd name="T5" fmla="*/ 168 h 2200"/>
                <a:gd name="T6" fmla="*/ 877 w 1121"/>
                <a:gd name="T7" fmla="*/ 168 h 2200"/>
                <a:gd name="T8" fmla="*/ 893 w 1121"/>
                <a:gd name="T9" fmla="*/ 88 h 2200"/>
                <a:gd name="T10" fmla="*/ 851 w 1121"/>
                <a:gd name="T11" fmla="*/ 16 h 2200"/>
                <a:gd name="T12" fmla="*/ 700 w 1121"/>
                <a:gd name="T13" fmla="*/ 48 h 2200"/>
                <a:gd name="T14" fmla="*/ 809 w 1121"/>
                <a:gd name="T15" fmla="*/ 176 h 2200"/>
                <a:gd name="T16" fmla="*/ 877 w 1121"/>
                <a:gd name="T17" fmla="*/ 224 h 2200"/>
                <a:gd name="T18" fmla="*/ 851 w 1121"/>
                <a:gd name="T19" fmla="*/ 304 h 2200"/>
                <a:gd name="T20" fmla="*/ 784 w 1121"/>
                <a:gd name="T21" fmla="*/ 328 h 2200"/>
                <a:gd name="T22" fmla="*/ 725 w 1121"/>
                <a:gd name="T23" fmla="*/ 448 h 2200"/>
                <a:gd name="T24" fmla="*/ 818 w 1121"/>
                <a:gd name="T25" fmla="*/ 560 h 2200"/>
                <a:gd name="T26" fmla="*/ 599 w 1121"/>
                <a:gd name="T27" fmla="*/ 568 h 2200"/>
                <a:gd name="T28" fmla="*/ 607 w 1121"/>
                <a:gd name="T29" fmla="*/ 640 h 2200"/>
                <a:gd name="T30" fmla="*/ 700 w 1121"/>
                <a:gd name="T31" fmla="*/ 664 h 2200"/>
                <a:gd name="T32" fmla="*/ 674 w 1121"/>
                <a:gd name="T33" fmla="*/ 712 h 2200"/>
                <a:gd name="T34" fmla="*/ 548 w 1121"/>
                <a:gd name="T35" fmla="*/ 688 h 2200"/>
                <a:gd name="T36" fmla="*/ 447 w 1121"/>
                <a:gd name="T37" fmla="*/ 592 h 2200"/>
                <a:gd name="T38" fmla="*/ 430 w 1121"/>
                <a:gd name="T39" fmla="*/ 512 h 2200"/>
                <a:gd name="T40" fmla="*/ 253 w 1121"/>
                <a:gd name="T41" fmla="*/ 424 h 2200"/>
                <a:gd name="T42" fmla="*/ 396 w 1121"/>
                <a:gd name="T43" fmla="*/ 440 h 2200"/>
                <a:gd name="T44" fmla="*/ 658 w 1121"/>
                <a:gd name="T45" fmla="*/ 416 h 2200"/>
                <a:gd name="T46" fmla="*/ 717 w 1121"/>
                <a:gd name="T47" fmla="*/ 288 h 2200"/>
                <a:gd name="T48" fmla="*/ 599 w 1121"/>
                <a:gd name="T49" fmla="*/ 192 h 2200"/>
                <a:gd name="T50" fmla="*/ 304 w 1121"/>
                <a:gd name="T51" fmla="*/ 128 h 2200"/>
                <a:gd name="T52" fmla="*/ 186 w 1121"/>
                <a:gd name="T53" fmla="*/ 96 h 2200"/>
                <a:gd name="T54" fmla="*/ 110 w 1121"/>
                <a:gd name="T55" fmla="*/ 112 h 2200"/>
                <a:gd name="T56" fmla="*/ 42 w 1121"/>
                <a:gd name="T57" fmla="*/ 176 h 2200"/>
                <a:gd name="T58" fmla="*/ 26 w 1121"/>
                <a:gd name="T59" fmla="*/ 336 h 2200"/>
                <a:gd name="T60" fmla="*/ 93 w 1121"/>
                <a:gd name="T61" fmla="*/ 448 h 2200"/>
                <a:gd name="T62" fmla="*/ 169 w 1121"/>
                <a:gd name="T63" fmla="*/ 656 h 2200"/>
                <a:gd name="T64" fmla="*/ 287 w 1121"/>
                <a:gd name="T65" fmla="*/ 808 h 2200"/>
                <a:gd name="T66" fmla="*/ 388 w 1121"/>
                <a:gd name="T67" fmla="*/ 944 h 2200"/>
                <a:gd name="T68" fmla="*/ 287 w 1121"/>
                <a:gd name="T69" fmla="*/ 1152 h 2200"/>
                <a:gd name="T70" fmla="*/ 304 w 1121"/>
                <a:gd name="T71" fmla="*/ 1264 h 2200"/>
                <a:gd name="T72" fmla="*/ 396 w 1121"/>
                <a:gd name="T73" fmla="*/ 1296 h 2200"/>
                <a:gd name="T74" fmla="*/ 346 w 1121"/>
                <a:gd name="T75" fmla="*/ 1312 h 2200"/>
                <a:gd name="T76" fmla="*/ 287 w 1121"/>
                <a:gd name="T77" fmla="*/ 1368 h 2200"/>
                <a:gd name="T78" fmla="*/ 287 w 1121"/>
                <a:gd name="T79" fmla="*/ 1408 h 2200"/>
                <a:gd name="T80" fmla="*/ 329 w 1121"/>
                <a:gd name="T81" fmla="*/ 1568 h 2200"/>
                <a:gd name="T82" fmla="*/ 354 w 1121"/>
                <a:gd name="T83" fmla="*/ 1680 h 2200"/>
                <a:gd name="T84" fmla="*/ 413 w 1121"/>
                <a:gd name="T85" fmla="*/ 1768 h 2200"/>
                <a:gd name="T86" fmla="*/ 481 w 1121"/>
                <a:gd name="T87" fmla="*/ 1776 h 2200"/>
                <a:gd name="T88" fmla="*/ 573 w 1121"/>
                <a:gd name="T89" fmla="*/ 1776 h 2200"/>
                <a:gd name="T90" fmla="*/ 649 w 1121"/>
                <a:gd name="T91" fmla="*/ 1840 h 2200"/>
                <a:gd name="T92" fmla="*/ 683 w 1121"/>
                <a:gd name="T93" fmla="*/ 1904 h 2200"/>
                <a:gd name="T94" fmla="*/ 767 w 1121"/>
                <a:gd name="T95" fmla="*/ 1960 h 2200"/>
                <a:gd name="T96" fmla="*/ 843 w 1121"/>
                <a:gd name="T97" fmla="*/ 2024 h 2200"/>
                <a:gd name="T98" fmla="*/ 767 w 1121"/>
                <a:gd name="T99" fmla="*/ 2072 h 2200"/>
                <a:gd name="T100" fmla="*/ 809 w 1121"/>
                <a:gd name="T101" fmla="*/ 2136 h 2200"/>
                <a:gd name="T102" fmla="*/ 877 w 1121"/>
                <a:gd name="T103" fmla="*/ 2128 h 2200"/>
                <a:gd name="T104" fmla="*/ 1011 w 1121"/>
                <a:gd name="T105" fmla="*/ 2112 h 2200"/>
                <a:gd name="T106" fmla="*/ 1054 w 1121"/>
                <a:gd name="T107" fmla="*/ 2192 h 2200"/>
                <a:gd name="T108" fmla="*/ 1113 w 1121"/>
                <a:gd name="T109" fmla="*/ 1360 h 2200"/>
                <a:gd name="T110" fmla="*/ 1014 w 1121"/>
                <a:gd name="T111" fmla="*/ 13 h 2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21" h="2200">
                  <a:moveTo>
                    <a:pt x="1014" y="13"/>
                  </a:moveTo>
                  <a:lnTo>
                    <a:pt x="1011" y="6"/>
                  </a:lnTo>
                  <a:lnTo>
                    <a:pt x="995" y="64"/>
                  </a:lnTo>
                  <a:lnTo>
                    <a:pt x="1011" y="112"/>
                  </a:lnTo>
                  <a:lnTo>
                    <a:pt x="1011" y="136"/>
                  </a:lnTo>
                  <a:lnTo>
                    <a:pt x="1003" y="160"/>
                  </a:lnTo>
                  <a:lnTo>
                    <a:pt x="961" y="184"/>
                  </a:lnTo>
                  <a:lnTo>
                    <a:pt x="936" y="184"/>
                  </a:lnTo>
                  <a:lnTo>
                    <a:pt x="919" y="168"/>
                  </a:lnTo>
                  <a:lnTo>
                    <a:pt x="902" y="160"/>
                  </a:lnTo>
                  <a:lnTo>
                    <a:pt x="893" y="168"/>
                  </a:lnTo>
                  <a:lnTo>
                    <a:pt x="877" y="168"/>
                  </a:lnTo>
                  <a:lnTo>
                    <a:pt x="877" y="144"/>
                  </a:lnTo>
                  <a:lnTo>
                    <a:pt x="877" y="112"/>
                  </a:lnTo>
                  <a:lnTo>
                    <a:pt x="893" y="88"/>
                  </a:lnTo>
                  <a:lnTo>
                    <a:pt x="902" y="64"/>
                  </a:lnTo>
                  <a:lnTo>
                    <a:pt x="893" y="48"/>
                  </a:lnTo>
                  <a:lnTo>
                    <a:pt x="851" y="16"/>
                  </a:lnTo>
                  <a:lnTo>
                    <a:pt x="801" y="24"/>
                  </a:lnTo>
                  <a:lnTo>
                    <a:pt x="750" y="40"/>
                  </a:lnTo>
                  <a:lnTo>
                    <a:pt x="700" y="48"/>
                  </a:lnTo>
                  <a:lnTo>
                    <a:pt x="742" y="64"/>
                  </a:lnTo>
                  <a:lnTo>
                    <a:pt x="784" y="88"/>
                  </a:lnTo>
                  <a:lnTo>
                    <a:pt x="809" y="176"/>
                  </a:lnTo>
                  <a:lnTo>
                    <a:pt x="818" y="200"/>
                  </a:lnTo>
                  <a:lnTo>
                    <a:pt x="843" y="200"/>
                  </a:lnTo>
                  <a:lnTo>
                    <a:pt x="877" y="224"/>
                  </a:lnTo>
                  <a:lnTo>
                    <a:pt x="902" y="264"/>
                  </a:lnTo>
                  <a:lnTo>
                    <a:pt x="910" y="312"/>
                  </a:lnTo>
                  <a:lnTo>
                    <a:pt x="851" y="304"/>
                  </a:lnTo>
                  <a:lnTo>
                    <a:pt x="801" y="312"/>
                  </a:lnTo>
                  <a:lnTo>
                    <a:pt x="784" y="320"/>
                  </a:lnTo>
                  <a:lnTo>
                    <a:pt x="784" y="328"/>
                  </a:lnTo>
                  <a:lnTo>
                    <a:pt x="776" y="360"/>
                  </a:lnTo>
                  <a:lnTo>
                    <a:pt x="750" y="400"/>
                  </a:lnTo>
                  <a:lnTo>
                    <a:pt x="725" y="448"/>
                  </a:lnTo>
                  <a:lnTo>
                    <a:pt x="717" y="480"/>
                  </a:lnTo>
                  <a:lnTo>
                    <a:pt x="733" y="496"/>
                  </a:lnTo>
                  <a:lnTo>
                    <a:pt x="818" y="560"/>
                  </a:lnTo>
                  <a:lnTo>
                    <a:pt x="750" y="584"/>
                  </a:lnTo>
                  <a:lnTo>
                    <a:pt x="666" y="584"/>
                  </a:lnTo>
                  <a:lnTo>
                    <a:pt x="599" y="568"/>
                  </a:lnTo>
                  <a:lnTo>
                    <a:pt x="582" y="584"/>
                  </a:lnTo>
                  <a:lnTo>
                    <a:pt x="573" y="608"/>
                  </a:lnTo>
                  <a:lnTo>
                    <a:pt x="607" y="640"/>
                  </a:lnTo>
                  <a:lnTo>
                    <a:pt x="658" y="648"/>
                  </a:lnTo>
                  <a:lnTo>
                    <a:pt x="683" y="648"/>
                  </a:lnTo>
                  <a:lnTo>
                    <a:pt x="700" y="664"/>
                  </a:lnTo>
                  <a:lnTo>
                    <a:pt x="700" y="680"/>
                  </a:lnTo>
                  <a:lnTo>
                    <a:pt x="683" y="704"/>
                  </a:lnTo>
                  <a:lnTo>
                    <a:pt x="674" y="712"/>
                  </a:lnTo>
                  <a:lnTo>
                    <a:pt x="649" y="712"/>
                  </a:lnTo>
                  <a:lnTo>
                    <a:pt x="599" y="696"/>
                  </a:lnTo>
                  <a:lnTo>
                    <a:pt x="548" y="688"/>
                  </a:lnTo>
                  <a:lnTo>
                    <a:pt x="523" y="680"/>
                  </a:lnTo>
                  <a:lnTo>
                    <a:pt x="506" y="664"/>
                  </a:lnTo>
                  <a:lnTo>
                    <a:pt x="447" y="592"/>
                  </a:lnTo>
                  <a:lnTo>
                    <a:pt x="438" y="552"/>
                  </a:lnTo>
                  <a:lnTo>
                    <a:pt x="438" y="536"/>
                  </a:lnTo>
                  <a:lnTo>
                    <a:pt x="430" y="512"/>
                  </a:lnTo>
                  <a:lnTo>
                    <a:pt x="380" y="496"/>
                  </a:lnTo>
                  <a:lnTo>
                    <a:pt x="337" y="480"/>
                  </a:lnTo>
                  <a:lnTo>
                    <a:pt x="253" y="424"/>
                  </a:lnTo>
                  <a:lnTo>
                    <a:pt x="287" y="424"/>
                  </a:lnTo>
                  <a:lnTo>
                    <a:pt x="321" y="440"/>
                  </a:lnTo>
                  <a:lnTo>
                    <a:pt x="396" y="440"/>
                  </a:lnTo>
                  <a:lnTo>
                    <a:pt x="565" y="448"/>
                  </a:lnTo>
                  <a:lnTo>
                    <a:pt x="624" y="432"/>
                  </a:lnTo>
                  <a:lnTo>
                    <a:pt x="658" y="416"/>
                  </a:lnTo>
                  <a:lnTo>
                    <a:pt x="683" y="384"/>
                  </a:lnTo>
                  <a:lnTo>
                    <a:pt x="708" y="320"/>
                  </a:lnTo>
                  <a:lnTo>
                    <a:pt x="717" y="288"/>
                  </a:lnTo>
                  <a:lnTo>
                    <a:pt x="708" y="256"/>
                  </a:lnTo>
                  <a:lnTo>
                    <a:pt x="666" y="208"/>
                  </a:lnTo>
                  <a:lnTo>
                    <a:pt x="599" y="192"/>
                  </a:lnTo>
                  <a:lnTo>
                    <a:pt x="447" y="152"/>
                  </a:lnTo>
                  <a:lnTo>
                    <a:pt x="371" y="128"/>
                  </a:lnTo>
                  <a:lnTo>
                    <a:pt x="304" y="128"/>
                  </a:lnTo>
                  <a:lnTo>
                    <a:pt x="152" y="128"/>
                  </a:lnTo>
                  <a:lnTo>
                    <a:pt x="177" y="104"/>
                  </a:lnTo>
                  <a:lnTo>
                    <a:pt x="186" y="96"/>
                  </a:lnTo>
                  <a:lnTo>
                    <a:pt x="169" y="88"/>
                  </a:lnTo>
                  <a:lnTo>
                    <a:pt x="127" y="80"/>
                  </a:lnTo>
                  <a:lnTo>
                    <a:pt x="110" y="112"/>
                  </a:lnTo>
                  <a:lnTo>
                    <a:pt x="76" y="120"/>
                  </a:lnTo>
                  <a:lnTo>
                    <a:pt x="76" y="144"/>
                  </a:lnTo>
                  <a:lnTo>
                    <a:pt x="42" y="176"/>
                  </a:lnTo>
                  <a:lnTo>
                    <a:pt x="9" y="224"/>
                  </a:lnTo>
                  <a:lnTo>
                    <a:pt x="0" y="272"/>
                  </a:lnTo>
                  <a:lnTo>
                    <a:pt x="26" y="336"/>
                  </a:lnTo>
                  <a:lnTo>
                    <a:pt x="68" y="352"/>
                  </a:lnTo>
                  <a:lnTo>
                    <a:pt x="110" y="392"/>
                  </a:lnTo>
                  <a:lnTo>
                    <a:pt x="93" y="448"/>
                  </a:lnTo>
                  <a:lnTo>
                    <a:pt x="144" y="544"/>
                  </a:lnTo>
                  <a:lnTo>
                    <a:pt x="211" y="608"/>
                  </a:lnTo>
                  <a:lnTo>
                    <a:pt x="169" y="656"/>
                  </a:lnTo>
                  <a:lnTo>
                    <a:pt x="177" y="712"/>
                  </a:lnTo>
                  <a:lnTo>
                    <a:pt x="245" y="752"/>
                  </a:lnTo>
                  <a:lnTo>
                    <a:pt x="287" y="808"/>
                  </a:lnTo>
                  <a:lnTo>
                    <a:pt x="270" y="856"/>
                  </a:lnTo>
                  <a:lnTo>
                    <a:pt x="337" y="896"/>
                  </a:lnTo>
                  <a:lnTo>
                    <a:pt x="388" y="944"/>
                  </a:lnTo>
                  <a:lnTo>
                    <a:pt x="380" y="1008"/>
                  </a:lnTo>
                  <a:lnTo>
                    <a:pt x="337" y="1080"/>
                  </a:lnTo>
                  <a:lnTo>
                    <a:pt x="287" y="1152"/>
                  </a:lnTo>
                  <a:lnTo>
                    <a:pt x="262" y="1248"/>
                  </a:lnTo>
                  <a:lnTo>
                    <a:pt x="278" y="1232"/>
                  </a:lnTo>
                  <a:lnTo>
                    <a:pt x="304" y="1264"/>
                  </a:lnTo>
                  <a:lnTo>
                    <a:pt x="346" y="1280"/>
                  </a:lnTo>
                  <a:lnTo>
                    <a:pt x="396" y="1288"/>
                  </a:lnTo>
                  <a:lnTo>
                    <a:pt x="396" y="1296"/>
                  </a:lnTo>
                  <a:lnTo>
                    <a:pt x="388" y="1304"/>
                  </a:lnTo>
                  <a:lnTo>
                    <a:pt x="363" y="1312"/>
                  </a:lnTo>
                  <a:lnTo>
                    <a:pt x="346" y="1312"/>
                  </a:lnTo>
                  <a:lnTo>
                    <a:pt x="337" y="1336"/>
                  </a:lnTo>
                  <a:lnTo>
                    <a:pt x="287" y="1344"/>
                  </a:lnTo>
                  <a:lnTo>
                    <a:pt x="287" y="1368"/>
                  </a:lnTo>
                  <a:lnTo>
                    <a:pt x="287" y="1392"/>
                  </a:lnTo>
                  <a:lnTo>
                    <a:pt x="278" y="1392"/>
                  </a:lnTo>
                  <a:lnTo>
                    <a:pt x="287" y="1408"/>
                  </a:lnTo>
                  <a:lnTo>
                    <a:pt x="287" y="1456"/>
                  </a:lnTo>
                  <a:lnTo>
                    <a:pt x="287" y="1520"/>
                  </a:lnTo>
                  <a:lnTo>
                    <a:pt x="329" y="1568"/>
                  </a:lnTo>
                  <a:lnTo>
                    <a:pt x="312" y="1632"/>
                  </a:lnTo>
                  <a:lnTo>
                    <a:pt x="346" y="1640"/>
                  </a:lnTo>
                  <a:lnTo>
                    <a:pt x="354" y="1680"/>
                  </a:lnTo>
                  <a:lnTo>
                    <a:pt x="388" y="1712"/>
                  </a:lnTo>
                  <a:lnTo>
                    <a:pt x="413" y="1776"/>
                  </a:lnTo>
                  <a:lnTo>
                    <a:pt x="413" y="1768"/>
                  </a:lnTo>
                  <a:lnTo>
                    <a:pt x="438" y="1768"/>
                  </a:lnTo>
                  <a:lnTo>
                    <a:pt x="464" y="1784"/>
                  </a:lnTo>
                  <a:lnTo>
                    <a:pt x="481" y="1776"/>
                  </a:lnTo>
                  <a:lnTo>
                    <a:pt x="514" y="1784"/>
                  </a:lnTo>
                  <a:lnTo>
                    <a:pt x="531" y="1800"/>
                  </a:lnTo>
                  <a:lnTo>
                    <a:pt x="573" y="1776"/>
                  </a:lnTo>
                  <a:lnTo>
                    <a:pt x="607" y="1784"/>
                  </a:lnTo>
                  <a:lnTo>
                    <a:pt x="641" y="1808"/>
                  </a:lnTo>
                  <a:lnTo>
                    <a:pt x="649" y="1840"/>
                  </a:lnTo>
                  <a:lnTo>
                    <a:pt x="649" y="1872"/>
                  </a:lnTo>
                  <a:lnTo>
                    <a:pt x="683" y="1888"/>
                  </a:lnTo>
                  <a:lnTo>
                    <a:pt x="683" y="1904"/>
                  </a:lnTo>
                  <a:lnTo>
                    <a:pt x="717" y="1928"/>
                  </a:lnTo>
                  <a:lnTo>
                    <a:pt x="759" y="1936"/>
                  </a:lnTo>
                  <a:lnTo>
                    <a:pt x="767" y="1960"/>
                  </a:lnTo>
                  <a:lnTo>
                    <a:pt x="835" y="1976"/>
                  </a:lnTo>
                  <a:lnTo>
                    <a:pt x="860" y="2000"/>
                  </a:lnTo>
                  <a:lnTo>
                    <a:pt x="843" y="2024"/>
                  </a:lnTo>
                  <a:lnTo>
                    <a:pt x="826" y="2040"/>
                  </a:lnTo>
                  <a:lnTo>
                    <a:pt x="776" y="2048"/>
                  </a:lnTo>
                  <a:lnTo>
                    <a:pt x="767" y="2072"/>
                  </a:lnTo>
                  <a:lnTo>
                    <a:pt x="792" y="2088"/>
                  </a:lnTo>
                  <a:lnTo>
                    <a:pt x="792" y="2112"/>
                  </a:lnTo>
                  <a:lnTo>
                    <a:pt x="809" y="2136"/>
                  </a:lnTo>
                  <a:lnTo>
                    <a:pt x="835" y="2168"/>
                  </a:lnTo>
                  <a:lnTo>
                    <a:pt x="868" y="2168"/>
                  </a:lnTo>
                  <a:lnTo>
                    <a:pt x="877" y="2128"/>
                  </a:lnTo>
                  <a:lnTo>
                    <a:pt x="910" y="2128"/>
                  </a:lnTo>
                  <a:lnTo>
                    <a:pt x="969" y="2096"/>
                  </a:lnTo>
                  <a:lnTo>
                    <a:pt x="1011" y="2112"/>
                  </a:lnTo>
                  <a:lnTo>
                    <a:pt x="1054" y="2136"/>
                  </a:lnTo>
                  <a:lnTo>
                    <a:pt x="1037" y="2152"/>
                  </a:lnTo>
                  <a:lnTo>
                    <a:pt x="1054" y="2192"/>
                  </a:lnTo>
                  <a:lnTo>
                    <a:pt x="1079" y="2200"/>
                  </a:lnTo>
                  <a:lnTo>
                    <a:pt x="1113" y="2200"/>
                  </a:lnTo>
                  <a:lnTo>
                    <a:pt x="1113" y="1360"/>
                  </a:lnTo>
                  <a:lnTo>
                    <a:pt x="1121" y="0"/>
                  </a:lnTo>
                  <a:lnTo>
                    <a:pt x="1116" y="8"/>
                  </a:lnTo>
                  <a:lnTo>
                    <a:pt x="1014" y="1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6"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7" name="Freeform 99"/>
            <p:cNvSpPr>
              <a:spLocks/>
            </p:cNvSpPr>
            <p:nvPr/>
          </p:nvSpPr>
          <p:spPr bwMode="auto">
            <a:xfrm>
              <a:off x="4687" y="2"/>
              <a:ext cx="1115" cy="2190"/>
            </a:xfrm>
            <a:custGeom>
              <a:avLst/>
              <a:gdLst>
                <a:gd name="T0" fmla="*/ 1011 w 1115"/>
                <a:gd name="T1" fmla="*/ 102 h 2190"/>
                <a:gd name="T2" fmla="*/ 961 w 1115"/>
                <a:gd name="T3" fmla="*/ 174 h 2190"/>
                <a:gd name="T4" fmla="*/ 902 w 1115"/>
                <a:gd name="T5" fmla="*/ 150 h 2190"/>
                <a:gd name="T6" fmla="*/ 877 w 1115"/>
                <a:gd name="T7" fmla="*/ 134 h 2190"/>
                <a:gd name="T8" fmla="*/ 902 w 1115"/>
                <a:gd name="T9" fmla="*/ 54 h 2190"/>
                <a:gd name="T10" fmla="*/ 801 w 1115"/>
                <a:gd name="T11" fmla="*/ 14 h 2190"/>
                <a:gd name="T12" fmla="*/ 742 w 1115"/>
                <a:gd name="T13" fmla="*/ 54 h 2190"/>
                <a:gd name="T14" fmla="*/ 818 w 1115"/>
                <a:gd name="T15" fmla="*/ 190 h 2190"/>
                <a:gd name="T16" fmla="*/ 902 w 1115"/>
                <a:gd name="T17" fmla="*/ 254 h 2190"/>
                <a:gd name="T18" fmla="*/ 801 w 1115"/>
                <a:gd name="T19" fmla="*/ 302 h 2190"/>
                <a:gd name="T20" fmla="*/ 776 w 1115"/>
                <a:gd name="T21" fmla="*/ 350 h 2190"/>
                <a:gd name="T22" fmla="*/ 717 w 1115"/>
                <a:gd name="T23" fmla="*/ 470 h 2190"/>
                <a:gd name="T24" fmla="*/ 750 w 1115"/>
                <a:gd name="T25" fmla="*/ 574 h 2190"/>
                <a:gd name="T26" fmla="*/ 582 w 1115"/>
                <a:gd name="T27" fmla="*/ 574 h 2190"/>
                <a:gd name="T28" fmla="*/ 658 w 1115"/>
                <a:gd name="T29" fmla="*/ 638 h 2190"/>
                <a:gd name="T30" fmla="*/ 700 w 1115"/>
                <a:gd name="T31" fmla="*/ 670 h 2190"/>
                <a:gd name="T32" fmla="*/ 649 w 1115"/>
                <a:gd name="T33" fmla="*/ 702 h 2190"/>
                <a:gd name="T34" fmla="*/ 523 w 1115"/>
                <a:gd name="T35" fmla="*/ 670 h 2190"/>
                <a:gd name="T36" fmla="*/ 438 w 1115"/>
                <a:gd name="T37" fmla="*/ 542 h 2190"/>
                <a:gd name="T38" fmla="*/ 380 w 1115"/>
                <a:gd name="T39" fmla="*/ 486 h 2190"/>
                <a:gd name="T40" fmla="*/ 287 w 1115"/>
                <a:gd name="T41" fmla="*/ 414 h 2190"/>
                <a:gd name="T42" fmla="*/ 565 w 1115"/>
                <a:gd name="T43" fmla="*/ 438 h 2190"/>
                <a:gd name="T44" fmla="*/ 683 w 1115"/>
                <a:gd name="T45" fmla="*/ 374 h 2190"/>
                <a:gd name="T46" fmla="*/ 708 w 1115"/>
                <a:gd name="T47" fmla="*/ 246 h 2190"/>
                <a:gd name="T48" fmla="*/ 447 w 1115"/>
                <a:gd name="T49" fmla="*/ 142 h 2190"/>
                <a:gd name="T50" fmla="*/ 152 w 1115"/>
                <a:gd name="T51" fmla="*/ 118 h 2190"/>
                <a:gd name="T52" fmla="*/ 169 w 1115"/>
                <a:gd name="T53" fmla="*/ 78 h 2190"/>
                <a:gd name="T54" fmla="*/ 76 w 1115"/>
                <a:gd name="T55" fmla="*/ 110 h 2190"/>
                <a:gd name="T56" fmla="*/ 9 w 1115"/>
                <a:gd name="T57" fmla="*/ 214 h 2190"/>
                <a:gd name="T58" fmla="*/ 68 w 1115"/>
                <a:gd name="T59" fmla="*/ 342 h 2190"/>
                <a:gd name="T60" fmla="*/ 144 w 1115"/>
                <a:gd name="T61" fmla="*/ 534 h 2190"/>
                <a:gd name="T62" fmla="*/ 177 w 1115"/>
                <a:gd name="T63" fmla="*/ 702 h 2190"/>
                <a:gd name="T64" fmla="*/ 270 w 1115"/>
                <a:gd name="T65" fmla="*/ 846 h 2190"/>
                <a:gd name="T66" fmla="*/ 380 w 1115"/>
                <a:gd name="T67" fmla="*/ 998 h 2190"/>
                <a:gd name="T68" fmla="*/ 262 w 1115"/>
                <a:gd name="T69" fmla="*/ 1238 h 2190"/>
                <a:gd name="T70" fmla="*/ 346 w 1115"/>
                <a:gd name="T71" fmla="*/ 1270 h 2190"/>
                <a:gd name="T72" fmla="*/ 388 w 1115"/>
                <a:gd name="T73" fmla="*/ 1294 h 2190"/>
                <a:gd name="T74" fmla="*/ 337 w 1115"/>
                <a:gd name="T75" fmla="*/ 1326 h 2190"/>
                <a:gd name="T76" fmla="*/ 287 w 1115"/>
                <a:gd name="T77" fmla="*/ 1382 h 2190"/>
                <a:gd name="T78" fmla="*/ 287 w 1115"/>
                <a:gd name="T79" fmla="*/ 1446 h 2190"/>
                <a:gd name="T80" fmla="*/ 312 w 1115"/>
                <a:gd name="T81" fmla="*/ 1622 h 2190"/>
                <a:gd name="T82" fmla="*/ 388 w 1115"/>
                <a:gd name="T83" fmla="*/ 1702 h 2190"/>
                <a:gd name="T84" fmla="*/ 438 w 1115"/>
                <a:gd name="T85" fmla="*/ 1758 h 2190"/>
                <a:gd name="T86" fmla="*/ 514 w 1115"/>
                <a:gd name="T87" fmla="*/ 1774 h 2190"/>
                <a:gd name="T88" fmla="*/ 607 w 1115"/>
                <a:gd name="T89" fmla="*/ 1774 h 2190"/>
                <a:gd name="T90" fmla="*/ 649 w 1115"/>
                <a:gd name="T91" fmla="*/ 1862 h 2190"/>
                <a:gd name="T92" fmla="*/ 717 w 1115"/>
                <a:gd name="T93" fmla="*/ 1918 h 2190"/>
                <a:gd name="T94" fmla="*/ 835 w 1115"/>
                <a:gd name="T95" fmla="*/ 1966 h 2190"/>
                <a:gd name="T96" fmla="*/ 826 w 1115"/>
                <a:gd name="T97" fmla="*/ 2030 h 2190"/>
                <a:gd name="T98" fmla="*/ 792 w 1115"/>
                <a:gd name="T99" fmla="*/ 2078 h 2190"/>
                <a:gd name="T100" fmla="*/ 835 w 1115"/>
                <a:gd name="T101" fmla="*/ 2158 h 2190"/>
                <a:gd name="T102" fmla="*/ 877 w 1115"/>
                <a:gd name="T103" fmla="*/ 2118 h 2190"/>
                <a:gd name="T104" fmla="*/ 1011 w 1115"/>
                <a:gd name="T105" fmla="*/ 2102 h 2190"/>
                <a:gd name="T106" fmla="*/ 1054 w 1115"/>
                <a:gd name="T107" fmla="*/ 2182 h 2190"/>
                <a:gd name="T108" fmla="*/ 1115 w 1115"/>
                <a:gd name="T109" fmla="*/ 0 h 21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15" h="2190">
                  <a:moveTo>
                    <a:pt x="1011" y="0"/>
                  </a:moveTo>
                  <a:lnTo>
                    <a:pt x="995" y="54"/>
                  </a:lnTo>
                  <a:lnTo>
                    <a:pt x="1011" y="102"/>
                  </a:lnTo>
                  <a:lnTo>
                    <a:pt x="1011" y="126"/>
                  </a:lnTo>
                  <a:lnTo>
                    <a:pt x="1003" y="150"/>
                  </a:lnTo>
                  <a:lnTo>
                    <a:pt x="961" y="174"/>
                  </a:lnTo>
                  <a:lnTo>
                    <a:pt x="936" y="174"/>
                  </a:lnTo>
                  <a:lnTo>
                    <a:pt x="919" y="158"/>
                  </a:lnTo>
                  <a:lnTo>
                    <a:pt x="902" y="150"/>
                  </a:lnTo>
                  <a:lnTo>
                    <a:pt x="893" y="158"/>
                  </a:lnTo>
                  <a:lnTo>
                    <a:pt x="877" y="158"/>
                  </a:lnTo>
                  <a:lnTo>
                    <a:pt x="877" y="134"/>
                  </a:lnTo>
                  <a:lnTo>
                    <a:pt x="877" y="102"/>
                  </a:lnTo>
                  <a:lnTo>
                    <a:pt x="893" y="78"/>
                  </a:lnTo>
                  <a:lnTo>
                    <a:pt x="902" y="54"/>
                  </a:lnTo>
                  <a:lnTo>
                    <a:pt x="893" y="38"/>
                  </a:lnTo>
                  <a:lnTo>
                    <a:pt x="851" y="6"/>
                  </a:lnTo>
                  <a:lnTo>
                    <a:pt x="801" y="14"/>
                  </a:lnTo>
                  <a:lnTo>
                    <a:pt x="750" y="30"/>
                  </a:lnTo>
                  <a:lnTo>
                    <a:pt x="700" y="38"/>
                  </a:lnTo>
                  <a:lnTo>
                    <a:pt x="742" y="54"/>
                  </a:lnTo>
                  <a:lnTo>
                    <a:pt x="784" y="78"/>
                  </a:lnTo>
                  <a:lnTo>
                    <a:pt x="809" y="166"/>
                  </a:lnTo>
                  <a:lnTo>
                    <a:pt x="818" y="190"/>
                  </a:lnTo>
                  <a:lnTo>
                    <a:pt x="843" y="190"/>
                  </a:lnTo>
                  <a:lnTo>
                    <a:pt x="877" y="214"/>
                  </a:lnTo>
                  <a:lnTo>
                    <a:pt x="902" y="254"/>
                  </a:lnTo>
                  <a:lnTo>
                    <a:pt x="910" y="302"/>
                  </a:lnTo>
                  <a:lnTo>
                    <a:pt x="851" y="294"/>
                  </a:lnTo>
                  <a:lnTo>
                    <a:pt x="801" y="302"/>
                  </a:lnTo>
                  <a:lnTo>
                    <a:pt x="784" y="310"/>
                  </a:lnTo>
                  <a:lnTo>
                    <a:pt x="784" y="318"/>
                  </a:lnTo>
                  <a:lnTo>
                    <a:pt x="776" y="350"/>
                  </a:lnTo>
                  <a:lnTo>
                    <a:pt x="750" y="390"/>
                  </a:lnTo>
                  <a:lnTo>
                    <a:pt x="725" y="438"/>
                  </a:lnTo>
                  <a:lnTo>
                    <a:pt x="717" y="470"/>
                  </a:lnTo>
                  <a:lnTo>
                    <a:pt x="733" y="486"/>
                  </a:lnTo>
                  <a:lnTo>
                    <a:pt x="818" y="550"/>
                  </a:lnTo>
                  <a:lnTo>
                    <a:pt x="750" y="574"/>
                  </a:lnTo>
                  <a:lnTo>
                    <a:pt x="666" y="574"/>
                  </a:lnTo>
                  <a:lnTo>
                    <a:pt x="599" y="558"/>
                  </a:lnTo>
                  <a:lnTo>
                    <a:pt x="582" y="574"/>
                  </a:lnTo>
                  <a:lnTo>
                    <a:pt x="573" y="598"/>
                  </a:lnTo>
                  <a:lnTo>
                    <a:pt x="607" y="630"/>
                  </a:lnTo>
                  <a:lnTo>
                    <a:pt x="658" y="638"/>
                  </a:lnTo>
                  <a:lnTo>
                    <a:pt x="683" y="638"/>
                  </a:lnTo>
                  <a:lnTo>
                    <a:pt x="700" y="654"/>
                  </a:lnTo>
                  <a:lnTo>
                    <a:pt x="700" y="670"/>
                  </a:lnTo>
                  <a:lnTo>
                    <a:pt x="683" y="694"/>
                  </a:lnTo>
                  <a:lnTo>
                    <a:pt x="674" y="702"/>
                  </a:lnTo>
                  <a:lnTo>
                    <a:pt x="649" y="702"/>
                  </a:lnTo>
                  <a:lnTo>
                    <a:pt x="599" y="686"/>
                  </a:lnTo>
                  <a:lnTo>
                    <a:pt x="548" y="678"/>
                  </a:lnTo>
                  <a:lnTo>
                    <a:pt x="523" y="670"/>
                  </a:lnTo>
                  <a:lnTo>
                    <a:pt x="506" y="654"/>
                  </a:lnTo>
                  <a:lnTo>
                    <a:pt x="447" y="582"/>
                  </a:lnTo>
                  <a:lnTo>
                    <a:pt x="438" y="542"/>
                  </a:lnTo>
                  <a:lnTo>
                    <a:pt x="438" y="526"/>
                  </a:lnTo>
                  <a:lnTo>
                    <a:pt x="430" y="502"/>
                  </a:lnTo>
                  <a:lnTo>
                    <a:pt x="380" y="486"/>
                  </a:lnTo>
                  <a:lnTo>
                    <a:pt x="337" y="470"/>
                  </a:lnTo>
                  <a:lnTo>
                    <a:pt x="253" y="414"/>
                  </a:lnTo>
                  <a:lnTo>
                    <a:pt x="287" y="414"/>
                  </a:lnTo>
                  <a:lnTo>
                    <a:pt x="321" y="430"/>
                  </a:lnTo>
                  <a:lnTo>
                    <a:pt x="396" y="430"/>
                  </a:lnTo>
                  <a:lnTo>
                    <a:pt x="565" y="438"/>
                  </a:lnTo>
                  <a:lnTo>
                    <a:pt x="624" y="422"/>
                  </a:lnTo>
                  <a:lnTo>
                    <a:pt x="658" y="406"/>
                  </a:lnTo>
                  <a:lnTo>
                    <a:pt x="683" y="374"/>
                  </a:lnTo>
                  <a:lnTo>
                    <a:pt x="708" y="310"/>
                  </a:lnTo>
                  <a:lnTo>
                    <a:pt x="717" y="278"/>
                  </a:lnTo>
                  <a:lnTo>
                    <a:pt x="708" y="246"/>
                  </a:lnTo>
                  <a:lnTo>
                    <a:pt x="666" y="198"/>
                  </a:lnTo>
                  <a:lnTo>
                    <a:pt x="599" y="182"/>
                  </a:lnTo>
                  <a:lnTo>
                    <a:pt x="447" y="142"/>
                  </a:lnTo>
                  <a:lnTo>
                    <a:pt x="371" y="118"/>
                  </a:lnTo>
                  <a:lnTo>
                    <a:pt x="304" y="118"/>
                  </a:lnTo>
                  <a:lnTo>
                    <a:pt x="152" y="118"/>
                  </a:lnTo>
                  <a:lnTo>
                    <a:pt x="177" y="94"/>
                  </a:lnTo>
                  <a:lnTo>
                    <a:pt x="186" y="86"/>
                  </a:lnTo>
                  <a:lnTo>
                    <a:pt x="169" y="78"/>
                  </a:lnTo>
                  <a:lnTo>
                    <a:pt x="127" y="70"/>
                  </a:lnTo>
                  <a:lnTo>
                    <a:pt x="110" y="102"/>
                  </a:lnTo>
                  <a:lnTo>
                    <a:pt x="76" y="110"/>
                  </a:lnTo>
                  <a:lnTo>
                    <a:pt x="76" y="134"/>
                  </a:lnTo>
                  <a:lnTo>
                    <a:pt x="42" y="166"/>
                  </a:lnTo>
                  <a:lnTo>
                    <a:pt x="9" y="214"/>
                  </a:lnTo>
                  <a:lnTo>
                    <a:pt x="0" y="262"/>
                  </a:lnTo>
                  <a:lnTo>
                    <a:pt x="26" y="326"/>
                  </a:lnTo>
                  <a:lnTo>
                    <a:pt x="68" y="342"/>
                  </a:lnTo>
                  <a:lnTo>
                    <a:pt x="110" y="382"/>
                  </a:lnTo>
                  <a:lnTo>
                    <a:pt x="93" y="438"/>
                  </a:lnTo>
                  <a:lnTo>
                    <a:pt x="144" y="534"/>
                  </a:lnTo>
                  <a:lnTo>
                    <a:pt x="211" y="598"/>
                  </a:lnTo>
                  <a:lnTo>
                    <a:pt x="169" y="646"/>
                  </a:lnTo>
                  <a:lnTo>
                    <a:pt x="177" y="702"/>
                  </a:lnTo>
                  <a:lnTo>
                    <a:pt x="245" y="742"/>
                  </a:lnTo>
                  <a:lnTo>
                    <a:pt x="287" y="798"/>
                  </a:lnTo>
                  <a:lnTo>
                    <a:pt x="270" y="846"/>
                  </a:lnTo>
                  <a:lnTo>
                    <a:pt x="337" y="886"/>
                  </a:lnTo>
                  <a:lnTo>
                    <a:pt x="388" y="934"/>
                  </a:lnTo>
                  <a:lnTo>
                    <a:pt x="380" y="998"/>
                  </a:lnTo>
                  <a:lnTo>
                    <a:pt x="337" y="1070"/>
                  </a:lnTo>
                  <a:lnTo>
                    <a:pt x="287" y="1142"/>
                  </a:lnTo>
                  <a:lnTo>
                    <a:pt x="262" y="1238"/>
                  </a:lnTo>
                  <a:lnTo>
                    <a:pt x="278" y="1222"/>
                  </a:lnTo>
                  <a:lnTo>
                    <a:pt x="304" y="1254"/>
                  </a:lnTo>
                  <a:lnTo>
                    <a:pt x="346" y="1270"/>
                  </a:lnTo>
                  <a:lnTo>
                    <a:pt x="396" y="1278"/>
                  </a:lnTo>
                  <a:lnTo>
                    <a:pt x="396" y="1286"/>
                  </a:lnTo>
                  <a:lnTo>
                    <a:pt x="388" y="1294"/>
                  </a:lnTo>
                  <a:lnTo>
                    <a:pt x="363" y="1302"/>
                  </a:lnTo>
                  <a:lnTo>
                    <a:pt x="346" y="1302"/>
                  </a:lnTo>
                  <a:lnTo>
                    <a:pt x="337" y="1326"/>
                  </a:lnTo>
                  <a:lnTo>
                    <a:pt x="287" y="1334"/>
                  </a:lnTo>
                  <a:lnTo>
                    <a:pt x="287" y="1358"/>
                  </a:lnTo>
                  <a:lnTo>
                    <a:pt x="287" y="1382"/>
                  </a:lnTo>
                  <a:lnTo>
                    <a:pt x="278" y="1382"/>
                  </a:lnTo>
                  <a:lnTo>
                    <a:pt x="287" y="1398"/>
                  </a:lnTo>
                  <a:lnTo>
                    <a:pt x="287" y="1446"/>
                  </a:lnTo>
                  <a:lnTo>
                    <a:pt x="287" y="1510"/>
                  </a:lnTo>
                  <a:lnTo>
                    <a:pt x="329" y="1558"/>
                  </a:lnTo>
                  <a:lnTo>
                    <a:pt x="312" y="1622"/>
                  </a:lnTo>
                  <a:lnTo>
                    <a:pt x="346" y="1630"/>
                  </a:lnTo>
                  <a:lnTo>
                    <a:pt x="354" y="1670"/>
                  </a:lnTo>
                  <a:lnTo>
                    <a:pt x="388" y="1702"/>
                  </a:lnTo>
                  <a:lnTo>
                    <a:pt x="413" y="1766"/>
                  </a:lnTo>
                  <a:lnTo>
                    <a:pt x="413" y="1758"/>
                  </a:lnTo>
                  <a:lnTo>
                    <a:pt x="438" y="1758"/>
                  </a:lnTo>
                  <a:lnTo>
                    <a:pt x="464" y="1774"/>
                  </a:lnTo>
                  <a:lnTo>
                    <a:pt x="481" y="1766"/>
                  </a:lnTo>
                  <a:lnTo>
                    <a:pt x="514" y="1774"/>
                  </a:lnTo>
                  <a:lnTo>
                    <a:pt x="531" y="1790"/>
                  </a:lnTo>
                  <a:lnTo>
                    <a:pt x="573" y="1766"/>
                  </a:lnTo>
                  <a:lnTo>
                    <a:pt x="607" y="1774"/>
                  </a:lnTo>
                  <a:lnTo>
                    <a:pt x="641" y="1798"/>
                  </a:lnTo>
                  <a:lnTo>
                    <a:pt x="649" y="1830"/>
                  </a:lnTo>
                  <a:lnTo>
                    <a:pt x="649" y="1862"/>
                  </a:lnTo>
                  <a:lnTo>
                    <a:pt x="683" y="1878"/>
                  </a:lnTo>
                  <a:lnTo>
                    <a:pt x="683" y="1894"/>
                  </a:lnTo>
                  <a:lnTo>
                    <a:pt x="717" y="1918"/>
                  </a:lnTo>
                  <a:lnTo>
                    <a:pt x="759" y="1926"/>
                  </a:lnTo>
                  <a:lnTo>
                    <a:pt x="767" y="1950"/>
                  </a:lnTo>
                  <a:lnTo>
                    <a:pt x="835" y="1966"/>
                  </a:lnTo>
                  <a:lnTo>
                    <a:pt x="860" y="1990"/>
                  </a:lnTo>
                  <a:lnTo>
                    <a:pt x="843" y="2014"/>
                  </a:lnTo>
                  <a:lnTo>
                    <a:pt x="826" y="2030"/>
                  </a:lnTo>
                  <a:lnTo>
                    <a:pt x="776" y="2038"/>
                  </a:lnTo>
                  <a:lnTo>
                    <a:pt x="767" y="2062"/>
                  </a:lnTo>
                  <a:lnTo>
                    <a:pt x="792" y="2078"/>
                  </a:lnTo>
                  <a:lnTo>
                    <a:pt x="792" y="2102"/>
                  </a:lnTo>
                  <a:lnTo>
                    <a:pt x="809" y="2126"/>
                  </a:lnTo>
                  <a:lnTo>
                    <a:pt x="835" y="2158"/>
                  </a:lnTo>
                  <a:lnTo>
                    <a:pt x="868" y="2158"/>
                  </a:lnTo>
                  <a:lnTo>
                    <a:pt x="877" y="2118"/>
                  </a:lnTo>
                  <a:lnTo>
                    <a:pt x="910" y="2118"/>
                  </a:lnTo>
                  <a:lnTo>
                    <a:pt x="969" y="2086"/>
                  </a:lnTo>
                  <a:lnTo>
                    <a:pt x="1011" y="2102"/>
                  </a:lnTo>
                  <a:lnTo>
                    <a:pt x="1054" y="2126"/>
                  </a:lnTo>
                  <a:lnTo>
                    <a:pt x="1037" y="2142"/>
                  </a:lnTo>
                  <a:lnTo>
                    <a:pt x="1054" y="2182"/>
                  </a:lnTo>
                  <a:lnTo>
                    <a:pt x="1079" y="2190"/>
                  </a:lnTo>
                  <a:lnTo>
                    <a:pt x="1113" y="2190"/>
                  </a:lnTo>
                  <a:lnTo>
                    <a:pt x="1115" y="0"/>
                  </a:lnTo>
                  <a:lnTo>
                    <a:pt x="101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8" name="Freeform 100"/>
            <p:cNvSpPr>
              <a:spLocks/>
            </p:cNvSpPr>
            <p:nvPr/>
          </p:nvSpPr>
          <p:spPr bwMode="auto">
            <a:xfrm>
              <a:off x="4274" y="136"/>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solidFill>
              <a:schemeClr val="accent6"/>
            </a:solidFill>
            <a:ln/>
            <a:extLst/>
          </p:spPr>
          <p:style>
            <a:lnRef idx="2">
              <a:schemeClr val="accent6"/>
            </a:lnRef>
            <a:fillRef idx="1">
              <a:schemeClr val="lt1"/>
            </a:fillRef>
            <a:effectRef idx="0">
              <a:schemeClr val="accent6"/>
            </a:effectRef>
            <a:fontRef idx="minor">
              <a:schemeClr val="dk1"/>
            </a:fontRef>
          </p:style>
          <p:txBody>
            <a:bodyPr/>
            <a:lstStyle/>
            <a:p>
              <a:endParaRPr lang="en-GB"/>
            </a:p>
          </p:txBody>
        </p:sp>
        <p:sp>
          <p:nvSpPr>
            <p:cNvPr id="3179" name="Freeform 101"/>
            <p:cNvSpPr>
              <a:spLocks/>
            </p:cNvSpPr>
            <p:nvPr/>
          </p:nvSpPr>
          <p:spPr bwMode="auto">
            <a:xfrm>
              <a:off x="3845" y="312"/>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solidFill>
              <a:schemeClr val="accent4"/>
            </a:solidFill>
            <a:ln/>
            <a:extLst/>
          </p:spPr>
          <p:style>
            <a:lnRef idx="2">
              <a:schemeClr val="accent4"/>
            </a:lnRef>
            <a:fillRef idx="1">
              <a:schemeClr val="lt1"/>
            </a:fillRef>
            <a:effectRef idx="0">
              <a:schemeClr val="accent4"/>
            </a:effectRef>
            <a:fontRef idx="minor">
              <a:schemeClr val="dk1"/>
            </a:fontRef>
          </p:style>
          <p:txBody>
            <a:bodyPr/>
            <a:lstStyle/>
            <a:p>
              <a:endParaRPr lang="en-GB"/>
            </a:p>
          </p:txBody>
        </p:sp>
        <p:sp>
          <p:nvSpPr>
            <p:cNvPr id="3180"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1"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2" name="Freeform 104"/>
            <p:cNvSpPr>
              <a:spLocks/>
            </p:cNvSpPr>
            <p:nvPr/>
          </p:nvSpPr>
          <p:spPr bwMode="auto">
            <a:xfrm>
              <a:off x="3423" y="0"/>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3"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
        <p:nvSpPr>
          <p:cNvPr id="2" name="TextBox 1"/>
          <p:cNvSpPr txBox="1"/>
          <p:nvPr/>
        </p:nvSpPr>
        <p:spPr>
          <a:xfrm>
            <a:off x="271779" y="104254"/>
            <a:ext cx="7439857" cy="523220"/>
          </a:xfrm>
          <a:prstGeom prst="rect">
            <a:avLst/>
          </a:prstGeom>
          <a:noFill/>
        </p:spPr>
        <p:txBody>
          <a:bodyPr wrap="none" rtlCol="0">
            <a:spAutoFit/>
          </a:bodyPr>
          <a:lstStyle/>
          <a:p>
            <a:r>
              <a:rPr lang="fr-BE" sz="2800" kern="0" dirty="0" smtClean="0">
                <a:solidFill>
                  <a:schemeClr val="accent2"/>
                </a:solidFill>
                <a:latin typeface="Frutiger-Black" pitchFamily="2" charset="0"/>
              </a:rPr>
              <a:t>ALCOHOL INTERLOCK BAROMETER 2008</a:t>
            </a:r>
            <a:endParaRPr lang="fr-BE" sz="2800" kern="0" dirty="0">
              <a:solidFill>
                <a:schemeClr val="accent2"/>
              </a:solidFill>
              <a:latin typeface="Frutiger-Black" pitchFamily="2" charset="0"/>
            </a:endParaRPr>
          </a:p>
        </p:txBody>
      </p:sp>
      <p:sp>
        <p:nvSpPr>
          <p:cNvPr id="3" name="TextBox 2"/>
          <p:cNvSpPr txBox="1"/>
          <p:nvPr/>
        </p:nvSpPr>
        <p:spPr>
          <a:xfrm>
            <a:off x="1833689" y="1118225"/>
            <a:ext cx="3105915" cy="1446550"/>
          </a:xfrm>
          <a:prstGeom prst="rect">
            <a:avLst/>
          </a:prstGeom>
          <a:noFill/>
        </p:spPr>
        <p:txBody>
          <a:bodyPr wrap="none" rtlCol="0">
            <a:spAutoFit/>
          </a:bodyPr>
          <a:lstStyle/>
          <a:p>
            <a:r>
              <a:rPr lang="fr-BE" dirty="0"/>
              <a:t>   </a:t>
            </a:r>
            <a:r>
              <a:rPr lang="fr-BE" sz="2200" dirty="0" err="1"/>
              <a:t>Voluntary</a:t>
            </a:r>
            <a:r>
              <a:rPr lang="fr-BE" sz="2200" dirty="0"/>
              <a:t> </a:t>
            </a:r>
            <a:r>
              <a:rPr lang="fr-BE" sz="2200" dirty="0" smtClean="0"/>
              <a:t>basis</a:t>
            </a:r>
            <a:endParaRPr lang="fr-BE" sz="2200" dirty="0"/>
          </a:p>
          <a:p>
            <a:r>
              <a:rPr lang="fr-BE" sz="2200" dirty="0"/>
              <a:t>   Pilot </a:t>
            </a:r>
            <a:r>
              <a:rPr lang="fr-BE" sz="2200" dirty="0" err="1" smtClean="0"/>
              <a:t>project</a:t>
            </a:r>
            <a:endParaRPr lang="fr-BE" sz="2200" dirty="0"/>
          </a:p>
          <a:p>
            <a:r>
              <a:rPr lang="fr-BE" sz="2200" dirty="0"/>
              <a:t>   </a:t>
            </a:r>
            <a:r>
              <a:rPr lang="fr-BE" sz="2200" dirty="0" err="1"/>
              <a:t>Legislation</a:t>
            </a:r>
            <a:r>
              <a:rPr lang="fr-BE" sz="2200" dirty="0"/>
              <a:t> in discussion</a:t>
            </a:r>
          </a:p>
          <a:p>
            <a:r>
              <a:rPr lang="fr-BE" sz="2200" dirty="0"/>
              <a:t>   </a:t>
            </a:r>
            <a:r>
              <a:rPr lang="fr-BE" sz="2200" dirty="0" err="1"/>
              <a:t>Legislation</a:t>
            </a:r>
            <a:r>
              <a:rPr lang="fr-BE" sz="2200" dirty="0"/>
              <a:t> in force</a:t>
            </a:r>
          </a:p>
        </p:txBody>
      </p:sp>
      <p:sp>
        <p:nvSpPr>
          <p:cNvPr id="4" name="Rectangle 3"/>
          <p:cNvSpPr/>
          <p:nvPr/>
        </p:nvSpPr>
        <p:spPr>
          <a:xfrm>
            <a:off x="1849774" y="1264377"/>
            <a:ext cx="144016" cy="139665"/>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6" name="Rectangle 115"/>
          <p:cNvSpPr/>
          <p:nvPr/>
        </p:nvSpPr>
        <p:spPr>
          <a:xfrm>
            <a:off x="1849774" y="1581208"/>
            <a:ext cx="144016" cy="139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p>
        </p:txBody>
      </p:sp>
      <p:sp>
        <p:nvSpPr>
          <p:cNvPr id="117" name="Rectangle 116"/>
          <p:cNvSpPr/>
          <p:nvPr/>
        </p:nvSpPr>
        <p:spPr>
          <a:xfrm>
            <a:off x="1847528" y="1970809"/>
            <a:ext cx="144016" cy="139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p>
        </p:txBody>
      </p:sp>
      <p:sp>
        <p:nvSpPr>
          <p:cNvPr id="118" name="Rectangle 117"/>
          <p:cNvSpPr/>
          <p:nvPr/>
        </p:nvSpPr>
        <p:spPr>
          <a:xfrm>
            <a:off x="1847528" y="2325142"/>
            <a:ext cx="144016" cy="139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602115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2"/>
          <p:cNvGrpSpPr>
            <a:grpSpLocks/>
          </p:cNvGrpSpPr>
          <p:nvPr/>
        </p:nvGrpSpPr>
        <p:grpSpPr bwMode="auto">
          <a:xfrm>
            <a:off x="5718175" y="63500"/>
            <a:ext cx="6473825" cy="6794500"/>
            <a:chOff x="1730" y="-8"/>
            <a:chExt cx="4078" cy="4280"/>
          </a:xfrm>
        </p:grpSpPr>
        <p:sp>
          <p:nvSpPr>
            <p:cNvPr id="3085"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6"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7"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w="1270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chemeClr val="accent5">
                <a:lumMod val="60000"/>
                <a:lumOff val="40000"/>
              </a:schemeClr>
            </a:solidFill>
            <a:ln w="12700">
              <a:solidFill>
                <a:srgbClr val="000000"/>
              </a:solidFill>
              <a:prstDash val="solid"/>
              <a:round/>
              <a:headEnd/>
              <a:tailEnd/>
            </a:ln>
            <a:extLst/>
          </p:spPr>
          <p:txBody>
            <a:bodyPr/>
            <a:lstStyle/>
            <a:p>
              <a:endParaRPr lang="en-GB"/>
            </a:p>
          </p:txBody>
        </p:sp>
        <p:sp>
          <p:nvSpPr>
            <p:cNvPr id="3089"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chemeClr val="accent5">
                <a:lumMod val="60000"/>
                <a:lumOff val="40000"/>
              </a:schemeClr>
            </a:solidFill>
            <a:ln w="12700">
              <a:solidFill>
                <a:srgbClr val="000000"/>
              </a:solidFill>
              <a:prstDash val="solid"/>
              <a:round/>
              <a:headEnd/>
              <a:tailEnd/>
            </a:ln>
          </p:spPr>
          <p:txBody>
            <a:bodyPr/>
            <a:lstStyle/>
            <a:p>
              <a:endParaRPr lang="en-GB"/>
            </a:p>
          </p:txBody>
        </p:sp>
        <p:sp>
          <p:nvSpPr>
            <p:cNvPr id="3090"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1"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2"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3"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4"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5"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64">
                  <a:moveTo>
                    <a:pt x="0" y="24"/>
                  </a:moveTo>
                  <a:lnTo>
                    <a:pt x="17" y="56"/>
                  </a:lnTo>
                  <a:lnTo>
                    <a:pt x="51" y="64"/>
                  </a:lnTo>
                  <a:lnTo>
                    <a:pt x="67" y="48"/>
                  </a:lnTo>
                  <a:lnTo>
                    <a:pt x="59" y="0"/>
                  </a:lnTo>
                  <a:lnTo>
                    <a:pt x="0" y="8"/>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6"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7"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8"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099"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0"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1"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2"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3"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4"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5"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FFFFFF"/>
            </a:solidFill>
            <a:ln w="12700">
              <a:solidFill>
                <a:srgbClr val="000000"/>
              </a:solidFill>
              <a:prstDash val="solid"/>
              <a:round/>
              <a:headEnd/>
              <a:tailEnd/>
            </a:ln>
            <a:extLst/>
          </p:spPr>
          <p:txBody>
            <a:bodyPr/>
            <a:lstStyle/>
            <a:p>
              <a:endParaRPr lang="en-GB"/>
            </a:p>
          </p:txBody>
        </p:sp>
        <p:sp>
          <p:nvSpPr>
            <p:cNvPr id="3106"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7"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8"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9"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0"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1"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2"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3"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4"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5"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7D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6"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17"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chemeClr val="bg2"/>
            </a:solidFill>
            <a:ln w="12700">
              <a:solidFill>
                <a:srgbClr val="000000"/>
              </a:solidFill>
              <a:prstDash val="solid"/>
              <a:round/>
              <a:headEnd/>
              <a:tailEnd/>
            </a:ln>
          </p:spPr>
          <p:txBody>
            <a:bodyPr/>
            <a:lstStyle/>
            <a:p>
              <a:endParaRPr lang="en-GB"/>
            </a:p>
          </p:txBody>
        </p:sp>
        <p:sp>
          <p:nvSpPr>
            <p:cNvPr id="3118"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9"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0"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1"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2"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3"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4"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5"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chemeClr val="accent4"/>
            </a:solidFill>
            <a:ln w="12700">
              <a:solidFill>
                <a:srgbClr val="000000"/>
              </a:solidFill>
              <a:prstDash val="solid"/>
              <a:round/>
              <a:headEnd/>
              <a:tailEnd/>
            </a:ln>
            <a:extLst/>
          </p:spPr>
          <p:txBody>
            <a:bodyPr/>
            <a:lstStyle/>
            <a:p>
              <a:endParaRPr lang="en-GB"/>
            </a:p>
          </p:txBody>
        </p:sp>
        <p:sp>
          <p:nvSpPr>
            <p:cNvPr id="3126"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7"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8"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9"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0"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31"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2"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3"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4"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5"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8">
                  <a:moveTo>
                    <a:pt x="17" y="8"/>
                  </a:moveTo>
                  <a:lnTo>
                    <a:pt x="26" y="8"/>
                  </a:lnTo>
                  <a:lnTo>
                    <a:pt x="0" y="0"/>
                  </a:lnTo>
                  <a:lnTo>
                    <a:pt x="17"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6"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Lst>
              <a:ahLst/>
              <a:cxnLst>
                <a:cxn ang="T6">
                  <a:pos x="T0" y="T1"/>
                </a:cxn>
                <a:cxn ang="T7">
                  <a:pos x="T2" y="T3"/>
                </a:cxn>
                <a:cxn ang="T8">
                  <a:pos x="T4" y="T5"/>
                </a:cxn>
              </a:cxnLst>
              <a:rect l="0" t="0" r="r" b="b"/>
              <a:pathLst>
                <a:path w="17" h="1">
                  <a:moveTo>
                    <a:pt x="17" y="0"/>
                  </a:moveTo>
                  <a:lnTo>
                    <a:pt x="0" y="0"/>
                  </a:lnTo>
                  <a:lnTo>
                    <a:pt x="17"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7" name="Line 59"/>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8" name="Line 60"/>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9"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Lst>
              <a:ahLst/>
              <a:cxnLst>
                <a:cxn ang="T6">
                  <a:pos x="T0" y="T1"/>
                </a:cxn>
                <a:cxn ang="T7">
                  <a:pos x="T2" y="T3"/>
                </a:cxn>
                <a:cxn ang="T8">
                  <a:pos x="T4" y="T5"/>
                </a:cxn>
              </a:cxnLst>
              <a:rect l="0" t="0" r="r" b="b"/>
              <a:pathLst>
                <a:path w="8" h="1">
                  <a:moveTo>
                    <a:pt x="0" y="0"/>
                  </a:moveTo>
                  <a:lnTo>
                    <a:pt x="8"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0"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1"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
                  <a:moveTo>
                    <a:pt x="0" y="0"/>
                  </a:moveTo>
                  <a:lnTo>
                    <a:pt x="8" y="0"/>
                  </a:lnTo>
                  <a:lnTo>
                    <a:pt x="0"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2"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3"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4"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5"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6"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7"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8"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9"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0"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1"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2"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3"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4"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5" name="Freeform 77"/>
            <p:cNvSpPr>
              <a:spLocks/>
            </p:cNvSpPr>
            <p:nvPr/>
          </p:nvSpPr>
          <p:spPr bwMode="auto">
            <a:xfrm>
              <a:off x="5404" y="3416"/>
              <a:ext cx="364" cy="616"/>
            </a:xfrm>
            <a:custGeom>
              <a:avLst/>
              <a:gdLst>
                <a:gd name="T0" fmla="*/ 219 w 364"/>
                <a:gd name="T1" fmla="*/ 40 h 616"/>
                <a:gd name="T2" fmla="*/ 151 w 364"/>
                <a:gd name="T3" fmla="*/ 0 h 616"/>
                <a:gd name="T4" fmla="*/ 75 w 364"/>
                <a:gd name="T5" fmla="*/ 0 h 616"/>
                <a:gd name="T6" fmla="*/ 16 w 364"/>
                <a:gd name="T7" fmla="*/ 24 h 616"/>
                <a:gd name="T8" fmla="*/ 8 w 364"/>
                <a:gd name="T9" fmla="*/ 64 h 616"/>
                <a:gd name="T10" fmla="*/ 16 w 364"/>
                <a:gd name="T11" fmla="*/ 136 h 616"/>
                <a:gd name="T12" fmla="*/ 0 w 364"/>
                <a:gd name="T13" fmla="*/ 192 h 616"/>
                <a:gd name="T14" fmla="*/ 67 w 364"/>
                <a:gd name="T15" fmla="*/ 184 h 616"/>
                <a:gd name="T16" fmla="*/ 33 w 364"/>
                <a:gd name="T17" fmla="*/ 256 h 616"/>
                <a:gd name="T18" fmla="*/ 118 w 364"/>
                <a:gd name="T19" fmla="*/ 312 h 616"/>
                <a:gd name="T20" fmla="*/ 160 w 364"/>
                <a:gd name="T21" fmla="*/ 384 h 616"/>
                <a:gd name="T22" fmla="*/ 168 w 364"/>
                <a:gd name="T23" fmla="*/ 432 h 616"/>
                <a:gd name="T24" fmla="*/ 101 w 364"/>
                <a:gd name="T25" fmla="*/ 440 h 616"/>
                <a:gd name="T26" fmla="*/ 126 w 364"/>
                <a:gd name="T27" fmla="*/ 496 h 616"/>
                <a:gd name="T28" fmla="*/ 168 w 364"/>
                <a:gd name="T29" fmla="*/ 480 h 616"/>
                <a:gd name="T30" fmla="*/ 219 w 364"/>
                <a:gd name="T31" fmla="*/ 504 h 616"/>
                <a:gd name="T32" fmla="*/ 235 w 364"/>
                <a:gd name="T33" fmla="*/ 560 h 616"/>
                <a:gd name="T34" fmla="*/ 244 w 364"/>
                <a:gd name="T35" fmla="*/ 592 h 616"/>
                <a:gd name="T36" fmla="*/ 261 w 364"/>
                <a:gd name="T37" fmla="*/ 600 h 616"/>
                <a:gd name="T38" fmla="*/ 337 w 364"/>
                <a:gd name="T39" fmla="*/ 616 h 616"/>
                <a:gd name="T40" fmla="*/ 360 w 364"/>
                <a:gd name="T41" fmla="*/ 578 h 616"/>
                <a:gd name="T42" fmla="*/ 303 w 364"/>
                <a:gd name="T43" fmla="*/ 56 h 616"/>
                <a:gd name="T44" fmla="*/ 320 w 364"/>
                <a:gd name="T45" fmla="*/ 152 h 616"/>
                <a:gd name="T46" fmla="*/ 244 w 364"/>
                <a:gd name="T47" fmla="*/ 168 h 616"/>
                <a:gd name="T48" fmla="*/ 151 w 364"/>
                <a:gd name="T49" fmla="*/ 200 h 616"/>
                <a:gd name="T50" fmla="*/ 92 w 364"/>
                <a:gd name="T51" fmla="*/ 208 h 616"/>
                <a:gd name="T52" fmla="*/ 42 w 364"/>
                <a:gd name="T53" fmla="*/ 264 h 616"/>
                <a:gd name="T54" fmla="*/ 59 w 364"/>
                <a:gd name="T55" fmla="*/ 232 h 616"/>
                <a:gd name="T56" fmla="*/ 126 w 364"/>
                <a:gd name="T57" fmla="*/ 168 h 616"/>
                <a:gd name="T58" fmla="*/ 185 w 364"/>
                <a:gd name="T59" fmla="*/ 104 h 616"/>
                <a:gd name="T60" fmla="*/ 286 w 364"/>
                <a:gd name="T61" fmla="*/ 80 h 616"/>
                <a:gd name="T62" fmla="*/ 303 w 364"/>
                <a:gd name="T63" fmla="*/ 96 h 616"/>
                <a:gd name="T64" fmla="*/ 328 w 364"/>
                <a:gd name="T65" fmla="*/ 112 h 616"/>
                <a:gd name="T66" fmla="*/ 303 w 364"/>
                <a:gd name="T67" fmla="*/ 5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4" y="602"/>
                  </a:lnTo>
                  <a:lnTo>
                    <a:pt x="360" y="578"/>
                  </a:lnTo>
                  <a:lnTo>
                    <a:pt x="354" y="56"/>
                  </a:lnTo>
                  <a:lnTo>
                    <a:pt x="303" y="56"/>
                  </a:lnTo>
                  <a:lnTo>
                    <a:pt x="286" y="136"/>
                  </a:lnTo>
                  <a:lnTo>
                    <a:pt x="320" y="152"/>
                  </a:lnTo>
                  <a:lnTo>
                    <a:pt x="286" y="168"/>
                  </a:lnTo>
                  <a:lnTo>
                    <a:pt x="244" y="168"/>
                  </a:lnTo>
                  <a:lnTo>
                    <a:pt x="176" y="200"/>
                  </a:lnTo>
                  <a:lnTo>
                    <a:pt x="151" y="200"/>
                  </a:lnTo>
                  <a:lnTo>
                    <a:pt x="134" y="200"/>
                  </a:lnTo>
                  <a:lnTo>
                    <a:pt x="92" y="208"/>
                  </a:lnTo>
                  <a:lnTo>
                    <a:pt x="67" y="232"/>
                  </a:lnTo>
                  <a:lnTo>
                    <a:pt x="42" y="264"/>
                  </a:lnTo>
                  <a:lnTo>
                    <a:pt x="42" y="248"/>
                  </a:lnTo>
                  <a:lnTo>
                    <a:pt x="59" y="232"/>
                  </a:lnTo>
                  <a:lnTo>
                    <a:pt x="84" y="200"/>
                  </a:lnTo>
                  <a:lnTo>
                    <a:pt x="126" y="168"/>
                  </a:lnTo>
                  <a:lnTo>
                    <a:pt x="134" y="120"/>
                  </a:lnTo>
                  <a:lnTo>
                    <a:pt x="185" y="104"/>
                  </a:lnTo>
                  <a:lnTo>
                    <a:pt x="235" y="96"/>
                  </a:lnTo>
                  <a:lnTo>
                    <a:pt x="286" y="80"/>
                  </a:lnTo>
                  <a:lnTo>
                    <a:pt x="294" y="80"/>
                  </a:lnTo>
                  <a:lnTo>
                    <a:pt x="303" y="96"/>
                  </a:lnTo>
                  <a:lnTo>
                    <a:pt x="345" y="104"/>
                  </a:lnTo>
                  <a:lnTo>
                    <a:pt x="328" y="112"/>
                  </a:lnTo>
                  <a:lnTo>
                    <a:pt x="286" y="136"/>
                  </a:lnTo>
                  <a:lnTo>
                    <a:pt x="303" y="5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6" name="Freeform 78"/>
            <p:cNvSpPr>
              <a:spLocks/>
            </p:cNvSpPr>
            <p:nvPr/>
          </p:nvSpPr>
          <p:spPr bwMode="auto">
            <a:xfrm>
              <a:off x="5404" y="3416"/>
              <a:ext cx="362" cy="616"/>
            </a:xfrm>
            <a:custGeom>
              <a:avLst/>
              <a:gdLst>
                <a:gd name="T0" fmla="*/ 303 w 362"/>
                <a:gd name="T1" fmla="*/ 56 h 616"/>
                <a:gd name="T2" fmla="*/ 219 w 362"/>
                <a:gd name="T3" fmla="*/ 40 h 616"/>
                <a:gd name="T4" fmla="*/ 185 w 362"/>
                <a:gd name="T5" fmla="*/ 24 h 616"/>
                <a:gd name="T6" fmla="*/ 151 w 362"/>
                <a:gd name="T7" fmla="*/ 0 h 616"/>
                <a:gd name="T8" fmla="*/ 126 w 362"/>
                <a:gd name="T9" fmla="*/ 8 h 616"/>
                <a:gd name="T10" fmla="*/ 75 w 362"/>
                <a:gd name="T11" fmla="*/ 0 h 616"/>
                <a:gd name="T12" fmla="*/ 50 w 362"/>
                <a:gd name="T13" fmla="*/ 16 h 616"/>
                <a:gd name="T14" fmla="*/ 16 w 362"/>
                <a:gd name="T15" fmla="*/ 24 h 616"/>
                <a:gd name="T16" fmla="*/ 16 w 362"/>
                <a:gd name="T17" fmla="*/ 48 h 616"/>
                <a:gd name="T18" fmla="*/ 8 w 362"/>
                <a:gd name="T19" fmla="*/ 64 h 616"/>
                <a:gd name="T20" fmla="*/ 33 w 362"/>
                <a:gd name="T21" fmla="*/ 88 h 616"/>
                <a:gd name="T22" fmla="*/ 16 w 362"/>
                <a:gd name="T23" fmla="*/ 136 h 616"/>
                <a:gd name="T24" fmla="*/ 25 w 362"/>
                <a:gd name="T25" fmla="*/ 160 h 616"/>
                <a:gd name="T26" fmla="*/ 0 w 362"/>
                <a:gd name="T27" fmla="*/ 192 h 616"/>
                <a:gd name="T28" fmla="*/ 0 w 362"/>
                <a:gd name="T29" fmla="*/ 200 h 616"/>
                <a:gd name="T30" fmla="*/ 67 w 362"/>
                <a:gd name="T31" fmla="*/ 184 h 616"/>
                <a:gd name="T32" fmla="*/ 42 w 362"/>
                <a:gd name="T33" fmla="*/ 216 h 616"/>
                <a:gd name="T34" fmla="*/ 33 w 362"/>
                <a:gd name="T35" fmla="*/ 256 h 616"/>
                <a:gd name="T36" fmla="*/ 50 w 362"/>
                <a:gd name="T37" fmla="*/ 328 h 616"/>
                <a:gd name="T38" fmla="*/ 118 w 362"/>
                <a:gd name="T39" fmla="*/ 312 h 616"/>
                <a:gd name="T40" fmla="*/ 118 w 362"/>
                <a:gd name="T41" fmla="*/ 352 h 616"/>
                <a:gd name="T42" fmla="*/ 160 w 362"/>
                <a:gd name="T43" fmla="*/ 384 h 616"/>
                <a:gd name="T44" fmla="*/ 151 w 362"/>
                <a:gd name="T45" fmla="*/ 408 h 616"/>
                <a:gd name="T46" fmla="*/ 168 w 362"/>
                <a:gd name="T47" fmla="*/ 432 h 616"/>
                <a:gd name="T48" fmla="*/ 134 w 362"/>
                <a:gd name="T49" fmla="*/ 448 h 616"/>
                <a:gd name="T50" fmla="*/ 101 w 362"/>
                <a:gd name="T51" fmla="*/ 440 h 616"/>
                <a:gd name="T52" fmla="*/ 101 w 362"/>
                <a:gd name="T53" fmla="*/ 472 h 616"/>
                <a:gd name="T54" fmla="*/ 126 w 362"/>
                <a:gd name="T55" fmla="*/ 496 h 616"/>
                <a:gd name="T56" fmla="*/ 151 w 362"/>
                <a:gd name="T57" fmla="*/ 480 h 616"/>
                <a:gd name="T58" fmla="*/ 168 w 362"/>
                <a:gd name="T59" fmla="*/ 480 h 616"/>
                <a:gd name="T60" fmla="*/ 185 w 362"/>
                <a:gd name="T61" fmla="*/ 488 h 616"/>
                <a:gd name="T62" fmla="*/ 219 w 362"/>
                <a:gd name="T63" fmla="*/ 504 h 616"/>
                <a:gd name="T64" fmla="*/ 227 w 362"/>
                <a:gd name="T65" fmla="*/ 528 h 616"/>
                <a:gd name="T66" fmla="*/ 235 w 362"/>
                <a:gd name="T67" fmla="*/ 560 h 616"/>
                <a:gd name="T68" fmla="*/ 269 w 362"/>
                <a:gd name="T69" fmla="*/ 576 h 616"/>
                <a:gd name="T70" fmla="*/ 244 w 362"/>
                <a:gd name="T71" fmla="*/ 592 h 616"/>
                <a:gd name="T72" fmla="*/ 244 w 362"/>
                <a:gd name="T73" fmla="*/ 600 h 616"/>
                <a:gd name="T74" fmla="*/ 261 w 362"/>
                <a:gd name="T75" fmla="*/ 600 h 616"/>
                <a:gd name="T76" fmla="*/ 345 w 362"/>
                <a:gd name="T77" fmla="*/ 584 h 616"/>
                <a:gd name="T78" fmla="*/ 337 w 362"/>
                <a:gd name="T79" fmla="*/ 616 h 616"/>
                <a:gd name="T80" fmla="*/ 362 w 362"/>
                <a:gd name="T81" fmla="*/ 600 h 616"/>
                <a:gd name="T82" fmla="*/ 354 w 362"/>
                <a:gd name="T83" fmla="*/ 50 h 616"/>
                <a:gd name="T84" fmla="*/ 303 w 362"/>
                <a:gd name="T85" fmla="*/ 56 h 616"/>
                <a:gd name="T86" fmla="*/ 303 w 362"/>
                <a:gd name="T87" fmla="*/ 56 h 6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2" y="600"/>
                  </a:lnTo>
                  <a:lnTo>
                    <a:pt x="354" y="50"/>
                  </a:lnTo>
                  <a:lnTo>
                    <a:pt x="303"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7"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8" name="Freeform 80"/>
            <p:cNvSpPr>
              <a:spLocks/>
            </p:cNvSpPr>
            <p:nvPr/>
          </p:nvSpPr>
          <p:spPr bwMode="auto">
            <a:xfrm>
              <a:off x="4738"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9"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0"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1"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2"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3"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4"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5"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6"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7"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8"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chemeClr val="accent2"/>
            </a:solidFill>
            <a:ln w="12700">
              <a:solidFill>
                <a:srgbClr val="000000"/>
              </a:solidFill>
              <a:prstDash val="solid"/>
              <a:round/>
              <a:headEnd/>
              <a:tailEnd/>
            </a:ln>
            <a:extLst/>
          </p:spPr>
          <p:txBody>
            <a:bodyPr/>
            <a:lstStyle/>
            <a:p>
              <a:endParaRPr lang="en-GB"/>
            </a:p>
          </p:txBody>
        </p:sp>
        <p:sp>
          <p:nvSpPr>
            <p:cNvPr id="3169"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0"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1"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2"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3"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4"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5" name="Freeform 97"/>
            <p:cNvSpPr>
              <a:spLocks/>
            </p:cNvSpPr>
            <p:nvPr/>
          </p:nvSpPr>
          <p:spPr bwMode="auto">
            <a:xfrm>
              <a:off x="4687" y="-8"/>
              <a:ext cx="1121" cy="2200"/>
            </a:xfrm>
            <a:custGeom>
              <a:avLst/>
              <a:gdLst>
                <a:gd name="T0" fmla="*/ 995 w 1121"/>
                <a:gd name="T1" fmla="*/ 64 h 2200"/>
                <a:gd name="T2" fmla="*/ 1003 w 1121"/>
                <a:gd name="T3" fmla="*/ 160 h 2200"/>
                <a:gd name="T4" fmla="*/ 919 w 1121"/>
                <a:gd name="T5" fmla="*/ 168 h 2200"/>
                <a:gd name="T6" fmla="*/ 877 w 1121"/>
                <a:gd name="T7" fmla="*/ 168 h 2200"/>
                <a:gd name="T8" fmla="*/ 893 w 1121"/>
                <a:gd name="T9" fmla="*/ 88 h 2200"/>
                <a:gd name="T10" fmla="*/ 851 w 1121"/>
                <a:gd name="T11" fmla="*/ 16 h 2200"/>
                <a:gd name="T12" fmla="*/ 700 w 1121"/>
                <a:gd name="T13" fmla="*/ 48 h 2200"/>
                <a:gd name="T14" fmla="*/ 809 w 1121"/>
                <a:gd name="T15" fmla="*/ 176 h 2200"/>
                <a:gd name="T16" fmla="*/ 877 w 1121"/>
                <a:gd name="T17" fmla="*/ 224 h 2200"/>
                <a:gd name="T18" fmla="*/ 851 w 1121"/>
                <a:gd name="T19" fmla="*/ 304 h 2200"/>
                <a:gd name="T20" fmla="*/ 784 w 1121"/>
                <a:gd name="T21" fmla="*/ 328 h 2200"/>
                <a:gd name="T22" fmla="*/ 725 w 1121"/>
                <a:gd name="T23" fmla="*/ 448 h 2200"/>
                <a:gd name="T24" fmla="*/ 818 w 1121"/>
                <a:gd name="T25" fmla="*/ 560 h 2200"/>
                <a:gd name="T26" fmla="*/ 599 w 1121"/>
                <a:gd name="T27" fmla="*/ 568 h 2200"/>
                <a:gd name="T28" fmla="*/ 607 w 1121"/>
                <a:gd name="T29" fmla="*/ 640 h 2200"/>
                <a:gd name="T30" fmla="*/ 700 w 1121"/>
                <a:gd name="T31" fmla="*/ 664 h 2200"/>
                <a:gd name="T32" fmla="*/ 674 w 1121"/>
                <a:gd name="T33" fmla="*/ 712 h 2200"/>
                <a:gd name="T34" fmla="*/ 548 w 1121"/>
                <a:gd name="T35" fmla="*/ 688 h 2200"/>
                <a:gd name="T36" fmla="*/ 447 w 1121"/>
                <a:gd name="T37" fmla="*/ 592 h 2200"/>
                <a:gd name="T38" fmla="*/ 430 w 1121"/>
                <a:gd name="T39" fmla="*/ 512 h 2200"/>
                <a:gd name="T40" fmla="*/ 253 w 1121"/>
                <a:gd name="T41" fmla="*/ 424 h 2200"/>
                <a:gd name="T42" fmla="*/ 396 w 1121"/>
                <a:gd name="T43" fmla="*/ 440 h 2200"/>
                <a:gd name="T44" fmla="*/ 658 w 1121"/>
                <a:gd name="T45" fmla="*/ 416 h 2200"/>
                <a:gd name="T46" fmla="*/ 717 w 1121"/>
                <a:gd name="T47" fmla="*/ 288 h 2200"/>
                <a:gd name="T48" fmla="*/ 599 w 1121"/>
                <a:gd name="T49" fmla="*/ 192 h 2200"/>
                <a:gd name="T50" fmla="*/ 304 w 1121"/>
                <a:gd name="T51" fmla="*/ 128 h 2200"/>
                <a:gd name="T52" fmla="*/ 186 w 1121"/>
                <a:gd name="T53" fmla="*/ 96 h 2200"/>
                <a:gd name="T54" fmla="*/ 110 w 1121"/>
                <a:gd name="T55" fmla="*/ 112 h 2200"/>
                <a:gd name="T56" fmla="*/ 42 w 1121"/>
                <a:gd name="T57" fmla="*/ 176 h 2200"/>
                <a:gd name="T58" fmla="*/ 26 w 1121"/>
                <a:gd name="T59" fmla="*/ 336 h 2200"/>
                <a:gd name="T60" fmla="*/ 93 w 1121"/>
                <a:gd name="T61" fmla="*/ 448 h 2200"/>
                <a:gd name="T62" fmla="*/ 169 w 1121"/>
                <a:gd name="T63" fmla="*/ 656 h 2200"/>
                <a:gd name="T64" fmla="*/ 287 w 1121"/>
                <a:gd name="T65" fmla="*/ 808 h 2200"/>
                <a:gd name="T66" fmla="*/ 388 w 1121"/>
                <a:gd name="T67" fmla="*/ 944 h 2200"/>
                <a:gd name="T68" fmla="*/ 287 w 1121"/>
                <a:gd name="T69" fmla="*/ 1152 h 2200"/>
                <a:gd name="T70" fmla="*/ 304 w 1121"/>
                <a:gd name="T71" fmla="*/ 1264 h 2200"/>
                <a:gd name="T72" fmla="*/ 396 w 1121"/>
                <a:gd name="T73" fmla="*/ 1296 h 2200"/>
                <a:gd name="T74" fmla="*/ 346 w 1121"/>
                <a:gd name="T75" fmla="*/ 1312 h 2200"/>
                <a:gd name="T76" fmla="*/ 287 w 1121"/>
                <a:gd name="T77" fmla="*/ 1368 h 2200"/>
                <a:gd name="T78" fmla="*/ 287 w 1121"/>
                <a:gd name="T79" fmla="*/ 1408 h 2200"/>
                <a:gd name="T80" fmla="*/ 329 w 1121"/>
                <a:gd name="T81" fmla="*/ 1568 h 2200"/>
                <a:gd name="T82" fmla="*/ 354 w 1121"/>
                <a:gd name="T83" fmla="*/ 1680 h 2200"/>
                <a:gd name="T84" fmla="*/ 413 w 1121"/>
                <a:gd name="T85" fmla="*/ 1768 h 2200"/>
                <a:gd name="T86" fmla="*/ 481 w 1121"/>
                <a:gd name="T87" fmla="*/ 1776 h 2200"/>
                <a:gd name="T88" fmla="*/ 573 w 1121"/>
                <a:gd name="T89" fmla="*/ 1776 h 2200"/>
                <a:gd name="T90" fmla="*/ 649 w 1121"/>
                <a:gd name="T91" fmla="*/ 1840 h 2200"/>
                <a:gd name="T92" fmla="*/ 683 w 1121"/>
                <a:gd name="T93" fmla="*/ 1904 h 2200"/>
                <a:gd name="T94" fmla="*/ 767 w 1121"/>
                <a:gd name="T95" fmla="*/ 1960 h 2200"/>
                <a:gd name="T96" fmla="*/ 843 w 1121"/>
                <a:gd name="T97" fmla="*/ 2024 h 2200"/>
                <a:gd name="T98" fmla="*/ 767 w 1121"/>
                <a:gd name="T99" fmla="*/ 2072 h 2200"/>
                <a:gd name="T100" fmla="*/ 809 w 1121"/>
                <a:gd name="T101" fmla="*/ 2136 h 2200"/>
                <a:gd name="T102" fmla="*/ 877 w 1121"/>
                <a:gd name="T103" fmla="*/ 2128 h 2200"/>
                <a:gd name="T104" fmla="*/ 1011 w 1121"/>
                <a:gd name="T105" fmla="*/ 2112 h 2200"/>
                <a:gd name="T106" fmla="*/ 1054 w 1121"/>
                <a:gd name="T107" fmla="*/ 2192 h 2200"/>
                <a:gd name="T108" fmla="*/ 1113 w 1121"/>
                <a:gd name="T109" fmla="*/ 1360 h 2200"/>
                <a:gd name="T110" fmla="*/ 1014 w 1121"/>
                <a:gd name="T111" fmla="*/ 13 h 2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21" h="2200">
                  <a:moveTo>
                    <a:pt x="1014" y="13"/>
                  </a:moveTo>
                  <a:lnTo>
                    <a:pt x="1011" y="6"/>
                  </a:lnTo>
                  <a:lnTo>
                    <a:pt x="995" y="64"/>
                  </a:lnTo>
                  <a:lnTo>
                    <a:pt x="1011" y="112"/>
                  </a:lnTo>
                  <a:lnTo>
                    <a:pt x="1011" y="136"/>
                  </a:lnTo>
                  <a:lnTo>
                    <a:pt x="1003" y="160"/>
                  </a:lnTo>
                  <a:lnTo>
                    <a:pt x="961" y="184"/>
                  </a:lnTo>
                  <a:lnTo>
                    <a:pt x="936" y="184"/>
                  </a:lnTo>
                  <a:lnTo>
                    <a:pt x="919" y="168"/>
                  </a:lnTo>
                  <a:lnTo>
                    <a:pt x="902" y="160"/>
                  </a:lnTo>
                  <a:lnTo>
                    <a:pt x="893" y="168"/>
                  </a:lnTo>
                  <a:lnTo>
                    <a:pt x="877" y="168"/>
                  </a:lnTo>
                  <a:lnTo>
                    <a:pt x="877" y="144"/>
                  </a:lnTo>
                  <a:lnTo>
                    <a:pt x="877" y="112"/>
                  </a:lnTo>
                  <a:lnTo>
                    <a:pt x="893" y="88"/>
                  </a:lnTo>
                  <a:lnTo>
                    <a:pt x="902" y="64"/>
                  </a:lnTo>
                  <a:lnTo>
                    <a:pt x="893" y="48"/>
                  </a:lnTo>
                  <a:lnTo>
                    <a:pt x="851" y="16"/>
                  </a:lnTo>
                  <a:lnTo>
                    <a:pt x="801" y="24"/>
                  </a:lnTo>
                  <a:lnTo>
                    <a:pt x="750" y="40"/>
                  </a:lnTo>
                  <a:lnTo>
                    <a:pt x="700" y="48"/>
                  </a:lnTo>
                  <a:lnTo>
                    <a:pt x="742" y="64"/>
                  </a:lnTo>
                  <a:lnTo>
                    <a:pt x="784" y="88"/>
                  </a:lnTo>
                  <a:lnTo>
                    <a:pt x="809" y="176"/>
                  </a:lnTo>
                  <a:lnTo>
                    <a:pt x="818" y="200"/>
                  </a:lnTo>
                  <a:lnTo>
                    <a:pt x="843" y="200"/>
                  </a:lnTo>
                  <a:lnTo>
                    <a:pt x="877" y="224"/>
                  </a:lnTo>
                  <a:lnTo>
                    <a:pt x="902" y="264"/>
                  </a:lnTo>
                  <a:lnTo>
                    <a:pt x="910" y="312"/>
                  </a:lnTo>
                  <a:lnTo>
                    <a:pt x="851" y="304"/>
                  </a:lnTo>
                  <a:lnTo>
                    <a:pt x="801" y="312"/>
                  </a:lnTo>
                  <a:lnTo>
                    <a:pt x="784" y="320"/>
                  </a:lnTo>
                  <a:lnTo>
                    <a:pt x="784" y="328"/>
                  </a:lnTo>
                  <a:lnTo>
                    <a:pt x="776" y="360"/>
                  </a:lnTo>
                  <a:lnTo>
                    <a:pt x="750" y="400"/>
                  </a:lnTo>
                  <a:lnTo>
                    <a:pt x="725" y="448"/>
                  </a:lnTo>
                  <a:lnTo>
                    <a:pt x="717" y="480"/>
                  </a:lnTo>
                  <a:lnTo>
                    <a:pt x="733" y="496"/>
                  </a:lnTo>
                  <a:lnTo>
                    <a:pt x="818" y="560"/>
                  </a:lnTo>
                  <a:lnTo>
                    <a:pt x="750" y="584"/>
                  </a:lnTo>
                  <a:lnTo>
                    <a:pt x="666" y="584"/>
                  </a:lnTo>
                  <a:lnTo>
                    <a:pt x="599" y="568"/>
                  </a:lnTo>
                  <a:lnTo>
                    <a:pt x="582" y="584"/>
                  </a:lnTo>
                  <a:lnTo>
                    <a:pt x="573" y="608"/>
                  </a:lnTo>
                  <a:lnTo>
                    <a:pt x="607" y="640"/>
                  </a:lnTo>
                  <a:lnTo>
                    <a:pt x="658" y="648"/>
                  </a:lnTo>
                  <a:lnTo>
                    <a:pt x="683" y="648"/>
                  </a:lnTo>
                  <a:lnTo>
                    <a:pt x="700" y="664"/>
                  </a:lnTo>
                  <a:lnTo>
                    <a:pt x="700" y="680"/>
                  </a:lnTo>
                  <a:lnTo>
                    <a:pt x="683" y="704"/>
                  </a:lnTo>
                  <a:lnTo>
                    <a:pt x="674" y="712"/>
                  </a:lnTo>
                  <a:lnTo>
                    <a:pt x="649" y="712"/>
                  </a:lnTo>
                  <a:lnTo>
                    <a:pt x="599" y="696"/>
                  </a:lnTo>
                  <a:lnTo>
                    <a:pt x="548" y="688"/>
                  </a:lnTo>
                  <a:lnTo>
                    <a:pt x="523" y="680"/>
                  </a:lnTo>
                  <a:lnTo>
                    <a:pt x="506" y="664"/>
                  </a:lnTo>
                  <a:lnTo>
                    <a:pt x="447" y="592"/>
                  </a:lnTo>
                  <a:lnTo>
                    <a:pt x="438" y="552"/>
                  </a:lnTo>
                  <a:lnTo>
                    <a:pt x="438" y="536"/>
                  </a:lnTo>
                  <a:lnTo>
                    <a:pt x="430" y="512"/>
                  </a:lnTo>
                  <a:lnTo>
                    <a:pt x="380" y="496"/>
                  </a:lnTo>
                  <a:lnTo>
                    <a:pt x="337" y="480"/>
                  </a:lnTo>
                  <a:lnTo>
                    <a:pt x="253" y="424"/>
                  </a:lnTo>
                  <a:lnTo>
                    <a:pt x="287" y="424"/>
                  </a:lnTo>
                  <a:lnTo>
                    <a:pt x="321" y="440"/>
                  </a:lnTo>
                  <a:lnTo>
                    <a:pt x="396" y="440"/>
                  </a:lnTo>
                  <a:lnTo>
                    <a:pt x="565" y="448"/>
                  </a:lnTo>
                  <a:lnTo>
                    <a:pt x="624" y="432"/>
                  </a:lnTo>
                  <a:lnTo>
                    <a:pt x="658" y="416"/>
                  </a:lnTo>
                  <a:lnTo>
                    <a:pt x="683" y="384"/>
                  </a:lnTo>
                  <a:lnTo>
                    <a:pt x="708" y="320"/>
                  </a:lnTo>
                  <a:lnTo>
                    <a:pt x="717" y="288"/>
                  </a:lnTo>
                  <a:lnTo>
                    <a:pt x="708" y="256"/>
                  </a:lnTo>
                  <a:lnTo>
                    <a:pt x="666" y="208"/>
                  </a:lnTo>
                  <a:lnTo>
                    <a:pt x="599" y="192"/>
                  </a:lnTo>
                  <a:lnTo>
                    <a:pt x="447" y="152"/>
                  </a:lnTo>
                  <a:lnTo>
                    <a:pt x="371" y="128"/>
                  </a:lnTo>
                  <a:lnTo>
                    <a:pt x="304" y="128"/>
                  </a:lnTo>
                  <a:lnTo>
                    <a:pt x="152" y="128"/>
                  </a:lnTo>
                  <a:lnTo>
                    <a:pt x="177" y="104"/>
                  </a:lnTo>
                  <a:lnTo>
                    <a:pt x="186" y="96"/>
                  </a:lnTo>
                  <a:lnTo>
                    <a:pt x="169" y="88"/>
                  </a:lnTo>
                  <a:lnTo>
                    <a:pt x="127" y="80"/>
                  </a:lnTo>
                  <a:lnTo>
                    <a:pt x="110" y="112"/>
                  </a:lnTo>
                  <a:lnTo>
                    <a:pt x="76" y="120"/>
                  </a:lnTo>
                  <a:lnTo>
                    <a:pt x="76" y="144"/>
                  </a:lnTo>
                  <a:lnTo>
                    <a:pt x="42" y="176"/>
                  </a:lnTo>
                  <a:lnTo>
                    <a:pt x="9" y="224"/>
                  </a:lnTo>
                  <a:lnTo>
                    <a:pt x="0" y="272"/>
                  </a:lnTo>
                  <a:lnTo>
                    <a:pt x="26" y="336"/>
                  </a:lnTo>
                  <a:lnTo>
                    <a:pt x="68" y="352"/>
                  </a:lnTo>
                  <a:lnTo>
                    <a:pt x="110" y="392"/>
                  </a:lnTo>
                  <a:lnTo>
                    <a:pt x="93" y="448"/>
                  </a:lnTo>
                  <a:lnTo>
                    <a:pt x="144" y="544"/>
                  </a:lnTo>
                  <a:lnTo>
                    <a:pt x="211" y="608"/>
                  </a:lnTo>
                  <a:lnTo>
                    <a:pt x="169" y="656"/>
                  </a:lnTo>
                  <a:lnTo>
                    <a:pt x="177" y="712"/>
                  </a:lnTo>
                  <a:lnTo>
                    <a:pt x="245" y="752"/>
                  </a:lnTo>
                  <a:lnTo>
                    <a:pt x="287" y="808"/>
                  </a:lnTo>
                  <a:lnTo>
                    <a:pt x="270" y="856"/>
                  </a:lnTo>
                  <a:lnTo>
                    <a:pt x="337" y="896"/>
                  </a:lnTo>
                  <a:lnTo>
                    <a:pt x="388" y="944"/>
                  </a:lnTo>
                  <a:lnTo>
                    <a:pt x="380" y="1008"/>
                  </a:lnTo>
                  <a:lnTo>
                    <a:pt x="337" y="1080"/>
                  </a:lnTo>
                  <a:lnTo>
                    <a:pt x="287" y="1152"/>
                  </a:lnTo>
                  <a:lnTo>
                    <a:pt x="262" y="1248"/>
                  </a:lnTo>
                  <a:lnTo>
                    <a:pt x="278" y="1232"/>
                  </a:lnTo>
                  <a:lnTo>
                    <a:pt x="304" y="1264"/>
                  </a:lnTo>
                  <a:lnTo>
                    <a:pt x="346" y="1280"/>
                  </a:lnTo>
                  <a:lnTo>
                    <a:pt x="396" y="1288"/>
                  </a:lnTo>
                  <a:lnTo>
                    <a:pt x="396" y="1296"/>
                  </a:lnTo>
                  <a:lnTo>
                    <a:pt x="388" y="1304"/>
                  </a:lnTo>
                  <a:lnTo>
                    <a:pt x="363" y="1312"/>
                  </a:lnTo>
                  <a:lnTo>
                    <a:pt x="346" y="1312"/>
                  </a:lnTo>
                  <a:lnTo>
                    <a:pt x="337" y="1336"/>
                  </a:lnTo>
                  <a:lnTo>
                    <a:pt x="287" y="1344"/>
                  </a:lnTo>
                  <a:lnTo>
                    <a:pt x="287" y="1368"/>
                  </a:lnTo>
                  <a:lnTo>
                    <a:pt x="287" y="1392"/>
                  </a:lnTo>
                  <a:lnTo>
                    <a:pt x="278" y="1392"/>
                  </a:lnTo>
                  <a:lnTo>
                    <a:pt x="287" y="1408"/>
                  </a:lnTo>
                  <a:lnTo>
                    <a:pt x="287" y="1456"/>
                  </a:lnTo>
                  <a:lnTo>
                    <a:pt x="287" y="1520"/>
                  </a:lnTo>
                  <a:lnTo>
                    <a:pt x="329" y="1568"/>
                  </a:lnTo>
                  <a:lnTo>
                    <a:pt x="312" y="1632"/>
                  </a:lnTo>
                  <a:lnTo>
                    <a:pt x="346" y="1640"/>
                  </a:lnTo>
                  <a:lnTo>
                    <a:pt x="354" y="1680"/>
                  </a:lnTo>
                  <a:lnTo>
                    <a:pt x="388" y="1712"/>
                  </a:lnTo>
                  <a:lnTo>
                    <a:pt x="413" y="1776"/>
                  </a:lnTo>
                  <a:lnTo>
                    <a:pt x="413" y="1768"/>
                  </a:lnTo>
                  <a:lnTo>
                    <a:pt x="438" y="1768"/>
                  </a:lnTo>
                  <a:lnTo>
                    <a:pt x="464" y="1784"/>
                  </a:lnTo>
                  <a:lnTo>
                    <a:pt x="481" y="1776"/>
                  </a:lnTo>
                  <a:lnTo>
                    <a:pt x="514" y="1784"/>
                  </a:lnTo>
                  <a:lnTo>
                    <a:pt x="531" y="1800"/>
                  </a:lnTo>
                  <a:lnTo>
                    <a:pt x="573" y="1776"/>
                  </a:lnTo>
                  <a:lnTo>
                    <a:pt x="607" y="1784"/>
                  </a:lnTo>
                  <a:lnTo>
                    <a:pt x="641" y="1808"/>
                  </a:lnTo>
                  <a:lnTo>
                    <a:pt x="649" y="1840"/>
                  </a:lnTo>
                  <a:lnTo>
                    <a:pt x="649" y="1872"/>
                  </a:lnTo>
                  <a:lnTo>
                    <a:pt x="683" y="1888"/>
                  </a:lnTo>
                  <a:lnTo>
                    <a:pt x="683" y="1904"/>
                  </a:lnTo>
                  <a:lnTo>
                    <a:pt x="717" y="1928"/>
                  </a:lnTo>
                  <a:lnTo>
                    <a:pt x="759" y="1936"/>
                  </a:lnTo>
                  <a:lnTo>
                    <a:pt x="767" y="1960"/>
                  </a:lnTo>
                  <a:lnTo>
                    <a:pt x="835" y="1976"/>
                  </a:lnTo>
                  <a:lnTo>
                    <a:pt x="860" y="2000"/>
                  </a:lnTo>
                  <a:lnTo>
                    <a:pt x="843" y="2024"/>
                  </a:lnTo>
                  <a:lnTo>
                    <a:pt x="826" y="2040"/>
                  </a:lnTo>
                  <a:lnTo>
                    <a:pt x="776" y="2048"/>
                  </a:lnTo>
                  <a:lnTo>
                    <a:pt x="767" y="2072"/>
                  </a:lnTo>
                  <a:lnTo>
                    <a:pt x="792" y="2088"/>
                  </a:lnTo>
                  <a:lnTo>
                    <a:pt x="792" y="2112"/>
                  </a:lnTo>
                  <a:lnTo>
                    <a:pt x="809" y="2136"/>
                  </a:lnTo>
                  <a:lnTo>
                    <a:pt x="835" y="2168"/>
                  </a:lnTo>
                  <a:lnTo>
                    <a:pt x="868" y="2168"/>
                  </a:lnTo>
                  <a:lnTo>
                    <a:pt x="877" y="2128"/>
                  </a:lnTo>
                  <a:lnTo>
                    <a:pt x="910" y="2128"/>
                  </a:lnTo>
                  <a:lnTo>
                    <a:pt x="969" y="2096"/>
                  </a:lnTo>
                  <a:lnTo>
                    <a:pt x="1011" y="2112"/>
                  </a:lnTo>
                  <a:lnTo>
                    <a:pt x="1054" y="2136"/>
                  </a:lnTo>
                  <a:lnTo>
                    <a:pt x="1037" y="2152"/>
                  </a:lnTo>
                  <a:lnTo>
                    <a:pt x="1054" y="2192"/>
                  </a:lnTo>
                  <a:lnTo>
                    <a:pt x="1079" y="2200"/>
                  </a:lnTo>
                  <a:lnTo>
                    <a:pt x="1113" y="2200"/>
                  </a:lnTo>
                  <a:lnTo>
                    <a:pt x="1113" y="1360"/>
                  </a:lnTo>
                  <a:lnTo>
                    <a:pt x="1121" y="0"/>
                  </a:lnTo>
                  <a:lnTo>
                    <a:pt x="1116" y="8"/>
                  </a:lnTo>
                  <a:lnTo>
                    <a:pt x="1014" y="1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6"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7" name="Freeform 99"/>
            <p:cNvSpPr>
              <a:spLocks/>
            </p:cNvSpPr>
            <p:nvPr/>
          </p:nvSpPr>
          <p:spPr bwMode="auto">
            <a:xfrm>
              <a:off x="4687" y="2"/>
              <a:ext cx="1115" cy="2190"/>
            </a:xfrm>
            <a:custGeom>
              <a:avLst/>
              <a:gdLst>
                <a:gd name="T0" fmla="*/ 1011 w 1115"/>
                <a:gd name="T1" fmla="*/ 102 h 2190"/>
                <a:gd name="T2" fmla="*/ 961 w 1115"/>
                <a:gd name="T3" fmla="*/ 174 h 2190"/>
                <a:gd name="T4" fmla="*/ 902 w 1115"/>
                <a:gd name="T5" fmla="*/ 150 h 2190"/>
                <a:gd name="T6" fmla="*/ 877 w 1115"/>
                <a:gd name="T7" fmla="*/ 134 h 2190"/>
                <a:gd name="T8" fmla="*/ 902 w 1115"/>
                <a:gd name="T9" fmla="*/ 54 h 2190"/>
                <a:gd name="T10" fmla="*/ 801 w 1115"/>
                <a:gd name="T11" fmla="*/ 14 h 2190"/>
                <a:gd name="T12" fmla="*/ 742 w 1115"/>
                <a:gd name="T13" fmla="*/ 54 h 2190"/>
                <a:gd name="T14" fmla="*/ 818 w 1115"/>
                <a:gd name="T15" fmla="*/ 190 h 2190"/>
                <a:gd name="T16" fmla="*/ 902 w 1115"/>
                <a:gd name="T17" fmla="*/ 254 h 2190"/>
                <a:gd name="T18" fmla="*/ 801 w 1115"/>
                <a:gd name="T19" fmla="*/ 302 h 2190"/>
                <a:gd name="T20" fmla="*/ 776 w 1115"/>
                <a:gd name="T21" fmla="*/ 350 h 2190"/>
                <a:gd name="T22" fmla="*/ 717 w 1115"/>
                <a:gd name="T23" fmla="*/ 470 h 2190"/>
                <a:gd name="T24" fmla="*/ 750 w 1115"/>
                <a:gd name="T25" fmla="*/ 574 h 2190"/>
                <a:gd name="T26" fmla="*/ 582 w 1115"/>
                <a:gd name="T27" fmla="*/ 574 h 2190"/>
                <a:gd name="T28" fmla="*/ 658 w 1115"/>
                <a:gd name="T29" fmla="*/ 638 h 2190"/>
                <a:gd name="T30" fmla="*/ 700 w 1115"/>
                <a:gd name="T31" fmla="*/ 670 h 2190"/>
                <a:gd name="T32" fmla="*/ 649 w 1115"/>
                <a:gd name="T33" fmla="*/ 702 h 2190"/>
                <a:gd name="T34" fmla="*/ 523 w 1115"/>
                <a:gd name="T35" fmla="*/ 670 h 2190"/>
                <a:gd name="T36" fmla="*/ 438 w 1115"/>
                <a:gd name="T37" fmla="*/ 542 h 2190"/>
                <a:gd name="T38" fmla="*/ 380 w 1115"/>
                <a:gd name="T39" fmla="*/ 486 h 2190"/>
                <a:gd name="T40" fmla="*/ 287 w 1115"/>
                <a:gd name="T41" fmla="*/ 414 h 2190"/>
                <a:gd name="T42" fmla="*/ 565 w 1115"/>
                <a:gd name="T43" fmla="*/ 438 h 2190"/>
                <a:gd name="T44" fmla="*/ 683 w 1115"/>
                <a:gd name="T45" fmla="*/ 374 h 2190"/>
                <a:gd name="T46" fmla="*/ 708 w 1115"/>
                <a:gd name="T47" fmla="*/ 246 h 2190"/>
                <a:gd name="T48" fmla="*/ 447 w 1115"/>
                <a:gd name="T49" fmla="*/ 142 h 2190"/>
                <a:gd name="T50" fmla="*/ 152 w 1115"/>
                <a:gd name="T51" fmla="*/ 118 h 2190"/>
                <a:gd name="T52" fmla="*/ 169 w 1115"/>
                <a:gd name="T53" fmla="*/ 78 h 2190"/>
                <a:gd name="T54" fmla="*/ 76 w 1115"/>
                <a:gd name="T55" fmla="*/ 110 h 2190"/>
                <a:gd name="T56" fmla="*/ 9 w 1115"/>
                <a:gd name="T57" fmla="*/ 214 h 2190"/>
                <a:gd name="T58" fmla="*/ 68 w 1115"/>
                <a:gd name="T59" fmla="*/ 342 h 2190"/>
                <a:gd name="T60" fmla="*/ 144 w 1115"/>
                <a:gd name="T61" fmla="*/ 534 h 2190"/>
                <a:gd name="T62" fmla="*/ 177 w 1115"/>
                <a:gd name="T63" fmla="*/ 702 h 2190"/>
                <a:gd name="T64" fmla="*/ 270 w 1115"/>
                <a:gd name="T65" fmla="*/ 846 h 2190"/>
                <a:gd name="T66" fmla="*/ 380 w 1115"/>
                <a:gd name="T67" fmla="*/ 998 h 2190"/>
                <a:gd name="T68" fmla="*/ 262 w 1115"/>
                <a:gd name="T69" fmla="*/ 1238 h 2190"/>
                <a:gd name="T70" fmla="*/ 346 w 1115"/>
                <a:gd name="T71" fmla="*/ 1270 h 2190"/>
                <a:gd name="T72" fmla="*/ 388 w 1115"/>
                <a:gd name="T73" fmla="*/ 1294 h 2190"/>
                <a:gd name="T74" fmla="*/ 337 w 1115"/>
                <a:gd name="T75" fmla="*/ 1326 h 2190"/>
                <a:gd name="T76" fmla="*/ 287 w 1115"/>
                <a:gd name="T77" fmla="*/ 1382 h 2190"/>
                <a:gd name="T78" fmla="*/ 287 w 1115"/>
                <a:gd name="T79" fmla="*/ 1446 h 2190"/>
                <a:gd name="T80" fmla="*/ 312 w 1115"/>
                <a:gd name="T81" fmla="*/ 1622 h 2190"/>
                <a:gd name="T82" fmla="*/ 388 w 1115"/>
                <a:gd name="T83" fmla="*/ 1702 h 2190"/>
                <a:gd name="T84" fmla="*/ 438 w 1115"/>
                <a:gd name="T85" fmla="*/ 1758 h 2190"/>
                <a:gd name="T86" fmla="*/ 514 w 1115"/>
                <a:gd name="T87" fmla="*/ 1774 h 2190"/>
                <a:gd name="T88" fmla="*/ 607 w 1115"/>
                <a:gd name="T89" fmla="*/ 1774 h 2190"/>
                <a:gd name="T90" fmla="*/ 649 w 1115"/>
                <a:gd name="T91" fmla="*/ 1862 h 2190"/>
                <a:gd name="T92" fmla="*/ 717 w 1115"/>
                <a:gd name="T93" fmla="*/ 1918 h 2190"/>
                <a:gd name="T94" fmla="*/ 835 w 1115"/>
                <a:gd name="T95" fmla="*/ 1966 h 2190"/>
                <a:gd name="T96" fmla="*/ 826 w 1115"/>
                <a:gd name="T97" fmla="*/ 2030 h 2190"/>
                <a:gd name="T98" fmla="*/ 792 w 1115"/>
                <a:gd name="T99" fmla="*/ 2078 h 2190"/>
                <a:gd name="T100" fmla="*/ 835 w 1115"/>
                <a:gd name="T101" fmla="*/ 2158 h 2190"/>
                <a:gd name="T102" fmla="*/ 877 w 1115"/>
                <a:gd name="T103" fmla="*/ 2118 h 2190"/>
                <a:gd name="T104" fmla="*/ 1011 w 1115"/>
                <a:gd name="T105" fmla="*/ 2102 h 2190"/>
                <a:gd name="T106" fmla="*/ 1054 w 1115"/>
                <a:gd name="T107" fmla="*/ 2182 h 2190"/>
                <a:gd name="T108" fmla="*/ 1115 w 1115"/>
                <a:gd name="T109" fmla="*/ 0 h 21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15" h="2190">
                  <a:moveTo>
                    <a:pt x="1011" y="0"/>
                  </a:moveTo>
                  <a:lnTo>
                    <a:pt x="995" y="54"/>
                  </a:lnTo>
                  <a:lnTo>
                    <a:pt x="1011" y="102"/>
                  </a:lnTo>
                  <a:lnTo>
                    <a:pt x="1011" y="126"/>
                  </a:lnTo>
                  <a:lnTo>
                    <a:pt x="1003" y="150"/>
                  </a:lnTo>
                  <a:lnTo>
                    <a:pt x="961" y="174"/>
                  </a:lnTo>
                  <a:lnTo>
                    <a:pt x="936" y="174"/>
                  </a:lnTo>
                  <a:lnTo>
                    <a:pt x="919" y="158"/>
                  </a:lnTo>
                  <a:lnTo>
                    <a:pt x="902" y="150"/>
                  </a:lnTo>
                  <a:lnTo>
                    <a:pt x="893" y="158"/>
                  </a:lnTo>
                  <a:lnTo>
                    <a:pt x="877" y="158"/>
                  </a:lnTo>
                  <a:lnTo>
                    <a:pt x="877" y="134"/>
                  </a:lnTo>
                  <a:lnTo>
                    <a:pt x="877" y="102"/>
                  </a:lnTo>
                  <a:lnTo>
                    <a:pt x="893" y="78"/>
                  </a:lnTo>
                  <a:lnTo>
                    <a:pt x="902" y="54"/>
                  </a:lnTo>
                  <a:lnTo>
                    <a:pt x="893" y="38"/>
                  </a:lnTo>
                  <a:lnTo>
                    <a:pt x="851" y="6"/>
                  </a:lnTo>
                  <a:lnTo>
                    <a:pt x="801" y="14"/>
                  </a:lnTo>
                  <a:lnTo>
                    <a:pt x="750" y="30"/>
                  </a:lnTo>
                  <a:lnTo>
                    <a:pt x="700" y="38"/>
                  </a:lnTo>
                  <a:lnTo>
                    <a:pt x="742" y="54"/>
                  </a:lnTo>
                  <a:lnTo>
                    <a:pt x="784" y="78"/>
                  </a:lnTo>
                  <a:lnTo>
                    <a:pt x="809" y="166"/>
                  </a:lnTo>
                  <a:lnTo>
                    <a:pt x="818" y="190"/>
                  </a:lnTo>
                  <a:lnTo>
                    <a:pt x="843" y="190"/>
                  </a:lnTo>
                  <a:lnTo>
                    <a:pt x="877" y="214"/>
                  </a:lnTo>
                  <a:lnTo>
                    <a:pt x="902" y="254"/>
                  </a:lnTo>
                  <a:lnTo>
                    <a:pt x="910" y="302"/>
                  </a:lnTo>
                  <a:lnTo>
                    <a:pt x="851" y="294"/>
                  </a:lnTo>
                  <a:lnTo>
                    <a:pt x="801" y="302"/>
                  </a:lnTo>
                  <a:lnTo>
                    <a:pt x="784" y="310"/>
                  </a:lnTo>
                  <a:lnTo>
                    <a:pt x="784" y="318"/>
                  </a:lnTo>
                  <a:lnTo>
                    <a:pt x="776" y="350"/>
                  </a:lnTo>
                  <a:lnTo>
                    <a:pt x="750" y="390"/>
                  </a:lnTo>
                  <a:lnTo>
                    <a:pt x="725" y="438"/>
                  </a:lnTo>
                  <a:lnTo>
                    <a:pt x="717" y="470"/>
                  </a:lnTo>
                  <a:lnTo>
                    <a:pt x="733" y="486"/>
                  </a:lnTo>
                  <a:lnTo>
                    <a:pt x="818" y="550"/>
                  </a:lnTo>
                  <a:lnTo>
                    <a:pt x="750" y="574"/>
                  </a:lnTo>
                  <a:lnTo>
                    <a:pt x="666" y="574"/>
                  </a:lnTo>
                  <a:lnTo>
                    <a:pt x="599" y="558"/>
                  </a:lnTo>
                  <a:lnTo>
                    <a:pt x="582" y="574"/>
                  </a:lnTo>
                  <a:lnTo>
                    <a:pt x="573" y="598"/>
                  </a:lnTo>
                  <a:lnTo>
                    <a:pt x="607" y="630"/>
                  </a:lnTo>
                  <a:lnTo>
                    <a:pt x="658" y="638"/>
                  </a:lnTo>
                  <a:lnTo>
                    <a:pt x="683" y="638"/>
                  </a:lnTo>
                  <a:lnTo>
                    <a:pt x="700" y="654"/>
                  </a:lnTo>
                  <a:lnTo>
                    <a:pt x="700" y="670"/>
                  </a:lnTo>
                  <a:lnTo>
                    <a:pt x="683" y="694"/>
                  </a:lnTo>
                  <a:lnTo>
                    <a:pt x="674" y="702"/>
                  </a:lnTo>
                  <a:lnTo>
                    <a:pt x="649" y="702"/>
                  </a:lnTo>
                  <a:lnTo>
                    <a:pt x="599" y="686"/>
                  </a:lnTo>
                  <a:lnTo>
                    <a:pt x="548" y="678"/>
                  </a:lnTo>
                  <a:lnTo>
                    <a:pt x="523" y="670"/>
                  </a:lnTo>
                  <a:lnTo>
                    <a:pt x="506" y="654"/>
                  </a:lnTo>
                  <a:lnTo>
                    <a:pt x="447" y="582"/>
                  </a:lnTo>
                  <a:lnTo>
                    <a:pt x="438" y="542"/>
                  </a:lnTo>
                  <a:lnTo>
                    <a:pt x="438" y="526"/>
                  </a:lnTo>
                  <a:lnTo>
                    <a:pt x="430" y="502"/>
                  </a:lnTo>
                  <a:lnTo>
                    <a:pt x="380" y="486"/>
                  </a:lnTo>
                  <a:lnTo>
                    <a:pt x="337" y="470"/>
                  </a:lnTo>
                  <a:lnTo>
                    <a:pt x="253" y="414"/>
                  </a:lnTo>
                  <a:lnTo>
                    <a:pt x="287" y="414"/>
                  </a:lnTo>
                  <a:lnTo>
                    <a:pt x="321" y="430"/>
                  </a:lnTo>
                  <a:lnTo>
                    <a:pt x="396" y="430"/>
                  </a:lnTo>
                  <a:lnTo>
                    <a:pt x="565" y="438"/>
                  </a:lnTo>
                  <a:lnTo>
                    <a:pt x="624" y="422"/>
                  </a:lnTo>
                  <a:lnTo>
                    <a:pt x="658" y="406"/>
                  </a:lnTo>
                  <a:lnTo>
                    <a:pt x="683" y="374"/>
                  </a:lnTo>
                  <a:lnTo>
                    <a:pt x="708" y="310"/>
                  </a:lnTo>
                  <a:lnTo>
                    <a:pt x="717" y="278"/>
                  </a:lnTo>
                  <a:lnTo>
                    <a:pt x="708" y="246"/>
                  </a:lnTo>
                  <a:lnTo>
                    <a:pt x="666" y="198"/>
                  </a:lnTo>
                  <a:lnTo>
                    <a:pt x="599" y="182"/>
                  </a:lnTo>
                  <a:lnTo>
                    <a:pt x="447" y="142"/>
                  </a:lnTo>
                  <a:lnTo>
                    <a:pt x="371" y="118"/>
                  </a:lnTo>
                  <a:lnTo>
                    <a:pt x="304" y="118"/>
                  </a:lnTo>
                  <a:lnTo>
                    <a:pt x="152" y="118"/>
                  </a:lnTo>
                  <a:lnTo>
                    <a:pt x="177" y="94"/>
                  </a:lnTo>
                  <a:lnTo>
                    <a:pt x="186" y="86"/>
                  </a:lnTo>
                  <a:lnTo>
                    <a:pt x="169" y="78"/>
                  </a:lnTo>
                  <a:lnTo>
                    <a:pt x="127" y="70"/>
                  </a:lnTo>
                  <a:lnTo>
                    <a:pt x="110" y="102"/>
                  </a:lnTo>
                  <a:lnTo>
                    <a:pt x="76" y="110"/>
                  </a:lnTo>
                  <a:lnTo>
                    <a:pt x="76" y="134"/>
                  </a:lnTo>
                  <a:lnTo>
                    <a:pt x="42" y="166"/>
                  </a:lnTo>
                  <a:lnTo>
                    <a:pt x="9" y="214"/>
                  </a:lnTo>
                  <a:lnTo>
                    <a:pt x="0" y="262"/>
                  </a:lnTo>
                  <a:lnTo>
                    <a:pt x="26" y="326"/>
                  </a:lnTo>
                  <a:lnTo>
                    <a:pt x="68" y="342"/>
                  </a:lnTo>
                  <a:lnTo>
                    <a:pt x="110" y="382"/>
                  </a:lnTo>
                  <a:lnTo>
                    <a:pt x="93" y="438"/>
                  </a:lnTo>
                  <a:lnTo>
                    <a:pt x="144" y="534"/>
                  </a:lnTo>
                  <a:lnTo>
                    <a:pt x="211" y="598"/>
                  </a:lnTo>
                  <a:lnTo>
                    <a:pt x="169" y="646"/>
                  </a:lnTo>
                  <a:lnTo>
                    <a:pt x="177" y="702"/>
                  </a:lnTo>
                  <a:lnTo>
                    <a:pt x="245" y="742"/>
                  </a:lnTo>
                  <a:lnTo>
                    <a:pt x="287" y="798"/>
                  </a:lnTo>
                  <a:lnTo>
                    <a:pt x="270" y="846"/>
                  </a:lnTo>
                  <a:lnTo>
                    <a:pt x="337" y="886"/>
                  </a:lnTo>
                  <a:lnTo>
                    <a:pt x="388" y="934"/>
                  </a:lnTo>
                  <a:lnTo>
                    <a:pt x="380" y="998"/>
                  </a:lnTo>
                  <a:lnTo>
                    <a:pt x="337" y="1070"/>
                  </a:lnTo>
                  <a:lnTo>
                    <a:pt x="287" y="1142"/>
                  </a:lnTo>
                  <a:lnTo>
                    <a:pt x="262" y="1238"/>
                  </a:lnTo>
                  <a:lnTo>
                    <a:pt x="278" y="1222"/>
                  </a:lnTo>
                  <a:lnTo>
                    <a:pt x="304" y="1254"/>
                  </a:lnTo>
                  <a:lnTo>
                    <a:pt x="346" y="1270"/>
                  </a:lnTo>
                  <a:lnTo>
                    <a:pt x="396" y="1278"/>
                  </a:lnTo>
                  <a:lnTo>
                    <a:pt x="396" y="1286"/>
                  </a:lnTo>
                  <a:lnTo>
                    <a:pt x="388" y="1294"/>
                  </a:lnTo>
                  <a:lnTo>
                    <a:pt x="363" y="1302"/>
                  </a:lnTo>
                  <a:lnTo>
                    <a:pt x="346" y="1302"/>
                  </a:lnTo>
                  <a:lnTo>
                    <a:pt x="337" y="1326"/>
                  </a:lnTo>
                  <a:lnTo>
                    <a:pt x="287" y="1334"/>
                  </a:lnTo>
                  <a:lnTo>
                    <a:pt x="287" y="1358"/>
                  </a:lnTo>
                  <a:lnTo>
                    <a:pt x="287" y="1382"/>
                  </a:lnTo>
                  <a:lnTo>
                    <a:pt x="278" y="1382"/>
                  </a:lnTo>
                  <a:lnTo>
                    <a:pt x="287" y="1398"/>
                  </a:lnTo>
                  <a:lnTo>
                    <a:pt x="287" y="1446"/>
                  </a:lnTo>
                  <a:lnTo>
                    <a:pt x="287" y="1510"/>
                  </a:lnTo>
                  <a:lnTo>
                    <a:pt x="329" y="1558"/>
                  </a:lnTo>
                  <a:lnTo>
                    <a:pt x="312" y="1622"/>
                  </a:lnTo>
                  <a:lnTo>
                    <a:pt x="346" y="1630"/>
                  </a:lnTo>
                  <a:lnTo>
                    <a:pt x="354" y="1670"/>
                  </a:lnTo>
                  <a:lnTo>
                    <a:pt x="388" y="1702"/>
                  </a:lnTo>
                  <a:lnTo>
                    <a:pt x="413" y="1766"/>
                  </a:lnTo>
                  <a:lnTo>
                    <a:pt x="413" y="1758"/>
                  </a:lnTo>
                  <a:lnTo>
                    <a:pt x="438" y="1758"/>
                  </a:lnTo>
                  <a:lnTo>
                    <a:pt x="464" y="1774"/>
                  </a:lnTo>
                  <a:lnTo>
                    <a:pt x="481" y="1766"/>
                  </a:lnTo>
                  <a:lnTo>
                    <a:pt x="514" y="1774"/>
                  </a:lnTo>
                  <a:lnTo>
                    <a:pt x="531" y="1790"/>
                  </a:lnTo>
                  <a:lnTo>
                    <a:pt x="573" y="1766"/>
                  </a:lnTo>
                  <a:lnTo>
                    <a:pt x="607" y="1774"/>
                  </a:lnTo>
                  <a:lnTo>
                    <a:pt x="641" y="1798"/>
                  </a:lnTo>
                  <a:lnTo>
                    <a:pt x="649" y="1830"/>
                  </a:lnTo>
                  <a:lnTo>
                    <a:pt x="649" y="1862"/>
                  </a:lnTo>
                  <a:lnTo>
                    <a:pt x="683" y="1878"/>
                  </a:lnTo>
                  <a:lnTo>
                    <a:pt x="683" y="1894"/>
                  </a:lnTo>
                  <a:lnTo>
                    <a:pt x="717" y="1918"/>
                  </a:lnTo>
                  <a:lnTo>
                    <a:pt x="759" y="1926"/>
                  </a:lnTo>
                  <a:lnTo>
                    <a:pt x="767" y="1950"/>
                  </a:lnTo>
                  <a:lnTo>
                    <a:pt x="835" y="1966"/>
                  </a:lnTo>
                  <a:lnTo>
                    <a:pt x="860" y="1990"/>
                  </a:lnTo>
                  <a:lnTo>
                    <a:pt x="843" y="2014"/>
                  </a:lnTo>
                  <a:lnTo>
                    <a:pt x="826" y="2030"/>
                  </a:lnTo>
                  <a:lnTo>
                    <a:pt x="776" y="2038"/>
                  </a:lnTo>
                  <a:lnTo>
                    <a:pt x="767" y="2062"/>
                  </a:lnTo>
                  <a:lnTo>
                    <a:pt x="792" y="2078"/>
                  </a:lnTo>
                  <a:lnTo>
                    <a:pt x="792" y="2102"/>
                  </a:lnTo>
                  <a:lnTo>
                    <a:pt x="809" y="2126"/>
                  </a:lnTo>
                  <a:lnTo>
                    <a:pt x="835" y="2158"/>
                  </a:lnTo>
                  <a:lnTo>
                    <a:pt x="868" y="2158"/>
                  </a:lnTo>
                  <a:lnTo>
                    <a:pt x="877" y="2118"/>
                  </a:lnTo>
                  <a:lnTo>
                    <a:pt x="910" y="2118"/>
                  </a:lnTo>
                  <a:lnTo>
                    <a:pt x="969" y="2086"/>
                  </a:lnTo>
                  <a:lnTo>
                    <a:pt x="1011" y="2102"/>
                  </a:lnTo>
                  <a:lnTo>
                    <a:pt x="1054" y="2126"/>
                  </a:lnTo>
                  <a:lnTo>
                    <a:pt x="1037" y="2142"/>
                  </a:lnTo>
                  <a:lnTo>
                    <a:pt x="1054" y="2182"/>
                  </a:lnTo>
                  <a:lnTo>
                    <a:pt x="1079" y="2190"/>
                  </a:lnTo>
                  <a:lnTo>
                    <a:pt x="1113" y="2190"/>
                  </a:lnTo>
                  <a:lnTo>
                    <a:pt x="1115" y="0"/>
                  </a:lnTo>
                  <a:lnTo>
                    <a:pt x="101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8" name="Freeform 100"/>
            <p:cNvSpPr>
              <a:spLocks/>
            </p:cNvSpPr>
            <p:nvPr/>
          </p:nvSpPr>
          <p:spPr bwMode="auto">
            <a:xfrm>
              <a:off x="4274" y="136"/>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solidFill>
              <a:schemeClr val="accent6"/>
            </a:solidFill>
            <a:ln/>
            <a:extLst/>
          </p:spPr>
          <p:style>
            <a:lnRef idx="2">
              <a:schemeClr val="accent6"/>
            </a:lnRef>
            <a:fillRef idx="1">
              <a:schemeClr val="lt1"/>
            </a:fillRef>
            <a:effectRef idx="0">
              <a:schemeClr val="accent6"/>
            </a:effectRef>
            <a:fontRef idx="minor">
              <a:schemeClr val="dk1"/>
            </a:fontRef>
          </p:style>
          <p:txBody>
            <a:bodyPr/>
            <a:lstStyle/>
            <a:p>
              <a:endParaRPr lang="en-GB"/>
            </a:p>
          </p:txBody>
        </p:sp>
        <p:sp>
          <p:nvSpPr>
            <p:cNvPr id="3179" name="Freeform 101"/>
            <p:cNvSpPr>
              <a:spLocks/>
            </p:cNvSpPr>
            <p:nvPr/>
          </p:nvSpPr>
          <p:spPr bwMode="auto">
            <a:xfrm>
              <a:off x="3845" y="312"/>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solidFill>
              <a:schemeClr val="accent6"/>
            </a:solidFill>
            <a:ln/>
            <a:extLst/>
          </p:spPr>
          <p:style>
            <a:lnRef idx="2">
              <a:schemeClr val="accent4"/>
            </a:lnRef>
            <a:fillRef idx="1">
              <a:schemeClr val="lt1"/>
            </a:fillRef>
            <a:effectRef idx="0">
              <a:schemeClr val="accent4"/>
            </a:effectRef>
            <a:fontRef idx="minor">
              <a:schemeClr val="dk1"/>
            </a:fontRef>
          </p:style>
          <p:txBody>
            <a:bodyPr/>
            <a:lstStyle/>
            <a:p>
              <a:endParaRPr lang="en-GB"/>
            </a:p>
          </p:txBody>
        </p:sp>
        <p:sp>
          <p:nvSpPr>
            <p:cNvPr id="3180"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1"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2" name="Freeform 104"/>
            <p:cNvSpPr>
              <a:spLocks/>
            </p:cNvSpPr>
            <p:nvPr/>
          </p:nvSpPr>
          <p:spPr bwMode="auto">
            <a:xfrm>
              <a:off x="3461" y="-5"/>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3"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
        <p:nvSpPr>
          <p:cNvPr id="2" name="TextBox 1"/>
          <p:cNvSpPr txBox="1"/>
          <p:nvPr/>
        </p:nvSpPr>
        <p:spPr>
          <a:xfrm>
            <a:off x="268041" y="174645"/>
            <a:ext cx="7439857" cy="523220"/>
          </a:xfrm>
          <a:prstGeom prst="rect">
            <a:avLst/>
          </a:prstGeom>
          <a:noFill/>
        </p:spPr>
        <p:txBody>
          <a:bodyPr wrap="none" rtlCol="0">
            <a:spAutoFit/>
          </a:bodyPr>
          <a:lstStyle/>
          <a:p>
            <a:r>
              <a:rPr lang="fr-BE" sz="2800" kern="0" dirty="0" smtClean="0">
                <a:solidFill>
                  <a:schemeClr val="accent2"/>
                </a:solidFill>
                <a:latin typeface="Frutiger-Black" pitchFamily="2" charset="0"/>
              </a:rPr>
              <a:t>ALCOHOL INTERLOCK BAROMETER 2016</a:t>
            </a:r>
            <a:endParaRPr lang="fr-BE" sz="2800" kern="0" dirty="0">
              <a:solidFill>
                <a:schemeClr val="accent2"/>
              </a:solidFill>
              <a:latin typeface="Frutiger-Black" pitchFamily="2" charset="0"/>
            </a:endParaRPr>
          </a:p>
        </p:txBody>
      </p:sp>
      <p:sp>
        <p:nvSpPr>
          <p:cNvPr id="3" name="TextBox 2"/>
          <p:cNvSpPr txBox="1"/>
          <p:nvPr/>
        </p:nvSpPr>
        <p:spPr>
          <a:xfrm>
            <a:off x="1833689" y="1118225"/>
            <a:ext cx="3105915" cy="1446550"/>
          </a:xfrm>
          <a:prstGeom prst="rect">
            <a:avLst/>
          </a:prstGeom>
          <a:noFill/>
        </p:spPr>
        <p:txBody>
          <a:bodyPr wrap="none" rtlCol="0">
            <a:spAutoFit/>
          </a:bodyPr>
          <a:lstStyle/>
          <a:p>
            <a:r>
              <a:rPr lang="fr-BE" dirty="0"/>
              <a:t>   </a:t>
            </a:r>
            <a:r>
              <a:rPr lang="fr-BE" sz="2200" dirty="0" err="1"/>
              <a:t>Voluntary</a:t>
            </a:r>
            <a:r>
              <a:rPr lang="fr-BE" sz="2200" dirty="0"/>
              <a:t> </a:t>
            </a:r>
            <a:r>
              <a:rPr lang="fr-BE" sz="2200" dirty="0" smtClean="0"/>
              <a:t>basis</a:t>
            </a:r>
            <a:endParaRPr lang="fr-BE" sz="2200" dirty="0"/>
          </a:p>
          <a:p>
            <a:r>
              <a:rPr lang="fr-BE" sz="2200" dirty="0"/>
              <a:t>   Pilot </a:t>
            </a:r>
            <a:r>
              <a:rPr lang="fr-BE" sz="2200" dirty="0" err="1" smtClean="0"/>
              <a:t>project</a:t>
            </a:r>
            <a:endParaRPr lang="fr-BE" sz="2200" dirty="0"/>
          </a:p>
          <a:p>
            <a:r>
              <a:rPr lang="fr-BE" sz="2200" dirty="0"/>
              <a:t>   </a:t>
            </a:r>
            <a:r>
              <a:rPr lang="fr-BE" sz="2200" dirty="0" err="1"/>
              <a:t>Legislation</a:t>
            </a:r>
            <a:r>
              <a:rPr lang="fr-BE" sz="2200" dirty="0"/>
              <a:t> in discussion</a:t>
            </a:r>
          </a:p>
          <a:p>
            <a:r>
              <a:rPr lang="fr-BE" sz="2200" dirty="0"/>
              <a:t>   </a:t>
            </a:r>
            <a:r>
              <a:rPr lang="fr-BE" sz="2200" dirty="0" err="1"/>
              <a:t>Legislation</a:t>
            </a:r>
            <a:r>
              <a:rPr lang="fr-BE" sz="2200" dirty="0"/>
              <a:t> in force</a:t>
            </a:r>
          </a:p>
        </p:txBody>
      </p:sp>
      <p:sp>
        <p:nvSpPr>
          <p:cNvPr id="4" name="Rectangle 3"/>
          <p:cNvSpPr/>
          <p:nvPr/>
        </p:nvSpPr>
        <p:spPr>
          <a:xfrm>
            <a:off x="1849774" y="1264377"/>
            <a:ext cx="144016" cy="139665"/>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6" name="Rectangle 115"/>
          <p:cNvSpPr/>
          <p:nvPr/>
        </p:nvSpPr>
        <p:spPr>
          <a:xfrm>
            <a:off x="1849774" y="1581208"/>
            <a:ext cx="144016" cy="139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p>
        </p:txBody>
      </p:sp>
      <p:sp>
        <p:nvSpPr>
          <p:cNvPr id="117" name="Rectangle 116"/>
          <p:cNvSpPr/>
          <p:nvPr/>
        </p:nvSpPr>
        <p:spPr>
          <a:xfrm>
            <a:off x="1847528" y="1970809"/>
            <a:ext cx="144016" cy="139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p>
        </p:txBody>
      </p:sp>
      <p:sp>
        <p:nvSpPr>
          <p:cNvPr id="118" name="Rectangle 117"/>
          <p:cNvSpPr/>
          <p:nvPr/>
        </p:nvSpPr>
        <p:spPr>
          <a:xfrm>
            <a:off x="1847528" y="2325142"/>
            <a:ext cx="144016" cy="139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4675280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2"/>
          <p:cNvGrpSpPr>
            <a:grpSpLocks/>
          </p:cNvGrpSpPr>
          <p:nvPr/>
        </p:nvGrpSpPr>
        <p:grpSpPr bwMode="auto">
          <a:xfrm>
            <a:off x="5713259" y="-9832"/>
            <a:ext cx="6473825" cy="6794500"/>
            <a:chOff x="1730" y="-8"/>
            <a:chExt cx="4078" cy="4280"/>
          </a:xfrm>
        </p:grpSpPr>
        <p:sp>
          <p:nvSpPr>
            <p:cNvPr id="3085"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solidFill>
              <a:schemeClr val="accent6">
                <a:lumMod val="20000"/>
                <a:lumOff val="80000"/>
              </a:schemeClr>
            </a:solidFill>
            <a:ln w="12700">
              <a:solidFill>
                <a:srgbClr val="000000"/>
              </a:solidFill>
              <a:prstDash val="solid"/>
              <a:round/>
              <a:headEnd/>
              <a:tailEnd/>
            </a:ln>
            <a:extLst/>
          </p:spPr>
          <p:txBody>
            <a:bodyPr/>
            <a:lstStyle/>
            <a:p>
              <a:endParaRPr lang="en-GB">
                <a:solidFill>
                  <a:srgbClr val="FF0000"/>
                </a:solidFill>
              </a:endParaRPr>
            </a:p>
          </p:txBody>
        </p:sp>
        <p:sp>
          <p:nvSpPr>
            <p:cNvPr id="3086"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7"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w="1270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9"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chemeClr val="accent4"/>
            </a:solidFill>
            <a:ln w="12700">
              <a:solidFill>
                <a:srgbClr val="000000"/>
              </a:solidFill>
              <a:prstDash val="solid"/>
              <a:round/>
              <a:headEnd/>
              <a:tailEnd/>
            </a:ln>
          </p:spPr>
          <p:txBody>
            <a:bodyPr/>
            <a:lstStyle/>
            <a:p>
              <a:endParaRPr lang="en-GB"/>
            </a:p>
          </p:txBody>
        </p:sp>
        <p:sp>
          <p:nvSpPr>
            <p:cNvPr id="3090"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1"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2"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3"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4"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5"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64">
                  <a:moveTo>
                    <a:pt x="0" y="24"/>
                  </a:moveTo>
                  <a:lnTo>
                    <a:pt x="17" y="56"/>
                  </a:lnTo>
                  <a:lnTo>
                    <a:pt x="51" y="64"/>
                  </a:lnTo>
                  <a:lnTo>
                    <a:pt x="67" y="48"/>
                  </a:lnTo>
                  <a:lnTo>
                    <a:pt x="59" y="0"/>
                  </a:lnTo>
                  <a:lnTo>
                    <a:pt x="0" y="8"/>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6"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7"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8"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solidFill>
              <a:schemeClr val="accent6"/>
            </a:solidFill>
            <a:ln w="12700">
              <a:solidFill>
                <a:srgbClr val="000000"/>
              </a:solidFill>
              <a:prstDash val="solid"/>
              <a:round/>
              <a:headEnd/>
              <a:tailEnd/>
            </a:ln>
            <a:extLst/>
          </p:spPr>
          <p:txBody>
            <a:bodyPr/>
            <a:lstStyle/>
            <a:p>
              <a:endParaRPr lang="en-GB"/>
            </a:p>
          </p:txBody>
        </p:sp>
        <p:sp>
          <p:nvSpPr>
            <p:cNvPr id="3099"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0"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1"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chemeClr val="accent6"/>
            </a:solidFill>
            <a:ln w="12700">
              <a:solidFill>
                <a:srgbClr val="000000"/>
              </a:solidFill>
              <a:prstDash val="solid"/>
              <a:round/>
              <a:headEnd/>
              <a:tailEnd/>
            </a:ln>
            <a:extLst/>
          </p:spPr>
          <p:txBody>
            <a:bodyPr/>
            <a:lstStyle/>
            <a:p>
              <a:endParaRPr lang="en-GB"/>
            </a:p>
          </p:txBody>
        </p:sp>
        <p:sp>
          <p:nvSpPr>
            <p:cNvPr id="3102"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3"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4"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5"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FFFFFF"/>
            </a:solidFill>
            <a:ln w="12700">
              <a:solidFill>
                <a:srgbClr val="000000"/>
              </a:solidFill>
              <a:prstDash val="solid"/>
              <a:round/>
              <a:headEnd/>
              <a:tailEnd/>
            </a:ln>
            <a:extLst/>
          </p:spPr>
          <p:txBody>
            <a:bodyPr/>
            <a:lstStyle/>
            <a:p>
              <a:endParaRPr lang="en-GB"/>
            </a:p>
          </p:txBody>
        </p:sp>
        <p:sp>
          <p:nvSpPr>
            <p:cNvPr id="3106"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chemeClr val="accent6">
                <a:lumMod val="20000"/>
                <a:lumOff val="80000"/>
              </a:schemeClr>
            </a:solidFill>
            <a:ln w="12700">
              <a:solidFill>
                <a:srgbClr val="000000"/>
              </a:solidFill>
              <a:prstDash val="solid"/>
              <a:round/>
              <a:headEnd/>
              <a:tailEnd/>
            </a:ln>
            <a:extLst/>
          </p:spPr>
          <p:txBody>
            <a:bodyPr/>
            <a:lstStyle/>
            <a:p>
              <a:endParaRPr lang="en-GB"/>
            </a:p>
          </p:txBody>
        </p:sp>
        <p:sp>
          <p:nvSpPr>
            <p:cNvPr id="3107"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8"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9"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0"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1"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2"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3"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chemeClr val="accent6"/>
            </a:solidFill>
            <a:ln w="12700">
              <a:solidFill>
                <a:srgbClr val="000000"/>
              </a:solidFill>
              <a:prstDash val="solid"/>
              <a:round/>
              <a:headEnd/>
              <a:tailEnd/>
            </a:ln>
          </p:spPr>
          <p:txBody>
            <a:bodyPr/>
            <a:lstStyle/>
            <a:p>
              <a:endParaRPr lang="en-GB"/>
            </a:p>
          </p:txBody>
        </p:sp>
        <p:sp>
          <p:nvSpPr>
            <p:cNvPr id="3114"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5"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7D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6"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17"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chemeClr val="bg2"/>
            </a:solidFill>
            <a:ln w="12700">
              <a:solidFill>
                <a:srgbClr val="000000"/>
              </a:solidFill>
              <a:prstDash val="solid"/>
              <a:round/>
              <a:headEnd/>
              <a:tailEnd/>
            </a:ln>
          </p:spPr>
          <p:txBody>
            <a:bodyPr/>
            <a:lstStyle/>
            <a:p>
              <a:endParaRPr lang="en-GB"/>
            </a:p>
          </p:txBody>
        </p:sp>
        <p:sp>
          <p:nvSpPr>
            <p:cNvPr id="3118"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9"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0"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1"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2"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3"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4"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5"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solidFill>
                  <a:srgbClr val="FF0000"/>
                </a:solidFill>
              </a:endParaRPr>
            </a:p>
          </p:txBody>
        </p:sp>
        <p:sp>
          <p:nvSpPr>
            <p:cNvPr id="3126"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7"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8"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9"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0"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31"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2"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3"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4"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5"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8">
                  <a:moveTo>
                    <a:pt x="17" y="8"/>
                  </a:moveTo>
                  <a:lnTo>
                    <a:pt x="26" y="8"/>
                  </a:lnTo>
                  <a:lnTo>
                    <a:pt x="0" y="0"/>
                  </a:lnTo>
                  <a:lnTo>
                    <a:pt x="17"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6"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Lst>
              <a:ahLst/>
              <a:cxnLst>
                <a:cxn ang="T6">
                  <a:pos x="T0" y="T1"/>
                </a:cxn>
                <a:cxn ang="T7">
                  <a:pos x="T2" y="T3"/>
                </a:cxn>
                <a:cxn ang="T8">
                  <a:pos x="T4" y="T5"/>
                </a:cxn>
              </a:cxnLst>
              <a:rect l="0" t="0" r="r" b="b"/>
              <a:pathLst>
                <a:path w="17" h="1">
                  <a:moveTo>
                    <a:pt x="17" y="0"/>
                  </a:moveTo>
                  <a:lnTo>
                    <a:pt x="0" y="0"/>
                  </a:lnTo>
                  <a:lnTo>
                    <a:pt x="17"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7" name="Line 59"/>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8" name="Line 60"/>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9"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Lst>
              <a:ahLst/>
              <a:cxnLst>
                <a:cxn ang="T6">
                  <a:pos x="T0" y="T1"/>
                </a:cxn>
                <a:cxn ang="T7">
                  <a:pos x="T2" y="T3"/>
                </a:cxn>
                <a:cxn ang="T8">
                  <a:pos x="T4" y="T5"/>
                </a:cxn>
              </a:cxnLst>
              <a:rect l="0" t="0" r="r" b="b"/>
              <a:pathLst>
                <a:path w="8" h="1">
                  <a:moveTo>
                    <a:pt x="0" y="0"/>
                  </a:moveTo>
                  <a:lnTo>
                    <a:pt x="8"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0"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1"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
                  <a:moveTo>
                    <a:pt x="0" y="0"/>
                  </a:moveTo>
                  <a:lnTo>
                    <a:pt x="8" y="0"/>
                  </a:lnTo>
                  <a:lnTo>
                    <a:pt x="0"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2"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3"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4"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5"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6"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7"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8"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9"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0"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1"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2"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3"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4"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5" name="Freeform 77"/>
            <p:cNvSpPr>
              <a:spLocks/>
            </p:cNvSpPr>
            <p:nvPr/>
          </p:nvSpPr>
          <p:spPr bwMode="auto">
            <a:xfrm>
              <a:off x="5404" y="3416"/>
              <a:ext cx="364" cy="616"/>
            </a:xfrm>
            <a:custGeom>
              <a:avLst/>
              <a:gdLst>
                <a:gd name="T0" fmla="*/ 219 w 364"/>
                <a:gd name="T1" fmla="*/ 40 h 616"/>
                <a:gd name="T2" fmla="*/ 151 w 364"/>
                <a:gd name="T3" fmla="*/ 0 h 616"/>
                <a:gd name="T4" fmla="*/ 75 w 364"/>
                <a:gd name="T5" fmla="*/ 0 h 616"/>
                <a:gd name="T6" fmla="*/ 16 w 364"/>
                <a:gd name="T7" fmla="*/ 24 h 616"/>
                <a:gd name="T8" fmla="*/ 8 w 364"/>
                <a:gd name="T9" fmla="*/ 64 h 616"/>
                <a:gd name="T10" fmla="*/ 16 w 364"/>
                <a:gd name="T11" fmla="*/ 136 h 616"/>
                <a:gd name="T12" fmla="*/ 0 w 364"/>
                <a:gd name="T13" fmla="*/ 192 h 616"/>
                <a:gd name="T14" fmla="*/ 67 w 364"/>
                <a:gd name="T15" fmla="*/ 184 h 616"/>
                <a:gd name="T16" fmla="*/ 33 w 364"/>
                <a:gd name="T17" fmla="*/ 256 h 616"/>
                <a:gd name="T18" fmla="*/ 118 w 364"/>
                <a:gd name="T19" fmla="*/ 312 h 616"/>
                <a:gd name="T20" fmla="*/ 160 w 364"/>
                <a:gd name="T21" fmla="*/ 384 h 616"/>
                <a:gd name="T22" fmla="*/ 168 w 364"/>
                <a:gd name="T23" fmla="*/ 432 h 616"/>
                <a:gd name="T24" fmla="*/ 101 w 364"/>
                <a:gd name="T25" fmla="*/ 440 h 616"/>
                <a:gd name="T26" fmla="*/ 126 w 364"/>
                <a:gd name="T27" fmla="*/ 496 h 616"/>
                <a:gd name="T28" fmla="*/ 168 w 364"/>
                <a:gd name="T29" fmla="*/ 480 h 616"/>
                <a:gd name="T30" fmla="*/ 219 w 364"/>
                <a:gd name="T31" fmla="*/ 504 h 616"/>
                <a:gd name="T32" fmla="*/ 235 w 364"/>
                <a:gd name="T33" fmla="*/ 560 h 616"/>
                <a:gd name="T34" fmla="*/ 244 w 364"/>
                <a:gd name="T35" fmla="*/ 592 h 616"/>
                <a:gd name="T36" fmla="*/ 261 w 364"/>
                <a:gd name="T37" fmla="*/ 600 h 616"/>
                <a:gd name="T38" fmla="*/ 337 w 364"/>
                <a:gd name="T39" fmla="*/ 616 h 616"/>
                <a:gd name="T40" fmla="*/ 360 w 364"/>
                <a:gd name="T41" fmla="*/ 578 h 616"/>
                <a:gd name="T42" fmla="*/ 303 w 364"/>
                <a:gd name="T43" fmla="*/ 56 h 616"/>
                <a:gd name="T44" fmla="*/ 320 w 364"/>
                <a:gd name="T45" fmla="*/ 152 h 616"/>
                <a:gd name="T46" fmla="*/ 244 w 364"/>
                <a:gd name="T47" fmla="*/ 168 h 616"/>
                <a:gd name="T48" fmla="*/ 151 w 364"/>
                <a:gd name="T49" fmla="*/ 200 h 616"/>
                <a:gd name="T50" fmla="*/ 92 w 364"/>
                <a:gd name="T51" fmla="*/ 208 h 616"/>
                <a:gd name="T52" fmla="*/ 42 w 364"/>
                <a:gd name="T53" fmla="*/ 264 h 616"/>
                <a:gd name="T54" fmla="*/ 59 w 364"/>
                <a:gd name="T55" fmla="*/ 232 h 616"/>
                <a:gd name="T56" fmla="*/ 126 w 364"/>
                <a:gd name="T57" fmla="*/ 168 h 616"/>
                <a:gd name="T58" fmla="*/ 185 w 364"/>
                <a:gd name="T59" fmla="*/ 104 h 616"/>
                <a:gd name="T60" fmla="*/ 286 w 364"/>
                <a:gd name="T61" fmla="*/ 80 h 616"/>
                <a:gd name="T62" fmla="*/ 303 w 364"/>
                <a:gd name="T63" fmla="*/ 96 h 616"/>
                <a:gd name="T64" fmla="*/ 328 w 364"/>
                <a:gd name="T65" fmla="*/ 112 h 616"/>
                <a:gd name="T66" fmla="*/ 303 w 364"/>
                <a:gd name="T67" fmla="*/ 5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4" y="602"/>
                  </a:lnTo>
                  <a:lnTo>
                    <a:pt x="360" y="578"/>
                  </a:lnTo>
                  <a:lnTo>
                    <a:pt x="354" y="56"/>
                  </a:lnTo>
                  <a:lnTo>
                    <a:pt x="303" y="56"/>
                  </a:lnTo>
                  <a:lnTo>
                    <a:pt x="286" y="136"/>
                  </a:lnTo>
                  <a:lnTo>
                    <a:pt x="320" y="152"/>
                  </a:lnTo>
                  <a:lnTo>
                    <a:pt x="286" y="168"/>
                  </a:lnTo>
                  <a:lnTo>
                    <a:pt x="244" y="168"/>
                  </a:lnTo>
                  <a:lnTo>
                    <a:pt x="176" y="200"/>
                  </a:lnTo>
                  <a:lnTo>
                    <a:pt x="151" y="200"/>
                  </a:lnTo>
                  <a:lnTo>
                    <a:pt x="134" y="200"/>
                  </a:lnTo>
                  <a:lnTo>
                    <a:pt x="92" y="208"/>
                  </a:lnTo>
                  <a:lnTo>
                    <a:pt x="67" y="232"/>
                  </a:lnTo>
                  <a:lnTo>
                    <a:pt x="42" y="264"/>
                  </a:lnTo>
                  <a:lnTo>
                    <a:pt x="42" y="248"/>
                  </a:lnTo>
                  <a:lnTo>
                    <a:pt x="59" y="232"/>
                  </a:lnTo>
                  <a:lnTo>
                    <a:pt x="84" y="200"/>
                  </a:lnTo>
                  <a:lnTo>
                    <a:pt x="126" y="168"/>
                  </a:lnTo>
                  <a:lnTo>
                    <a:pt x="134" y="120"/>
                  </a:lnTo>
                  <a:lnTo>
                    <a:pt x="185" y="104"/>
                  </a:lnTo>
                  <a:lnTo>
                    <a:pt x="235" y="96"/>
                  </a:lnTo>
                  <a:lnTo>
                    <a:pt x="286" y="80"/>
                  </a:lnTo>
                  <a:lnTo>
                    <a:pt x="294" y="80"/>
                  </a:lnTo>
                  <a:lnTo>
                    <a:pt x="303" y="96"/>
                  </a:lnTo>
                  <a:lnTo>
                    <a:pt x="345" y="104"/>
                  </a:lnTo>
                  <a:lnTo>
                    <a:pt x="328" y="112"/>
                  </a:lnTo>
                  <a:lnTo>
                    <a:pt x="286" y="136"/>
                  </a:lnTo>
                  <a:lnTo>
                    <a:pt x="303" y="5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6" name="Freeform 78"/>
            <p:cNvSpPr>
              <a:spLocks/>
            </p:cNvSpPr>
            <p:nvPr/>
          </p:nvSpPr>
          <p:spPr bwMode="auto">
            <a:xfrm>
              <a:off x="5404" y="3416"/>
              <a:ext cx="362" cy="616"/>
            </a:xfrm>
            <a:custGeom>
              <a:avLst/>
              <a:gdLst>
                <a:gd name="T0" fmla="*/ 303 w 362"/>
                <a:gd name="T1" fmla="*/ 56 h 616"/>
                <a:gd name="T2" fmla="*/ 219 w 362"/>
                <a:gd name="T3" fmla="*/ 40 h 616"/>
                <a:gd name="T4" fmla="*/ 185 w 362"/>
                <a:gd name="T5" fmla="*/ 24 h 616"/>
                <a:gd name="T6" fmla="*/ 151 w 362"/>
                <a:gd name="T7" fmla="*/ 0 h 616"/>
                <a:gd name="T8" fmla="*/ 126 w 362"/>
                <a:gd name="T9" fmla="*/ 8 h 616"/>
                <a:gd name="T10" fmla="*/ 75 w 362"/>
                <a:gd name="T11" fmla="*/ 0 h 616"/>
                <a:gd name="T12" fmla="*/ 50 w 362"/>
                <a:gd name="T13" fmla="*/ 16 h 616"/>
                <a:gd name="T14" fmla="*/ 16 w 362"/>
                <a:gd name="T15" fmla="*/ 24 h 616"/>
                <a:gd name="T16" fmla="*/ 16 w 362"/>
                <a:gd name="T17" fmla="*/ 48 h 616"/>
                <a:gd name="T18" fmla="*/ 8 w 362"/>
                <a:gd name="T19" fmla="*/ 64 h 616"/>
                <a:gd name="T20" fmla="*/ 33 w 362"/>
                <a:gd name="T21" fmla="*/ 88 h 616"/>
                <a:gd name="T22" fmla="*/ 16 w 362"/>
                <a:gd name="T23" fmla="*/ 136 h 616"/>
                <a:gd name="T24" fmla="*/ 25 w 362"/>
                <a:gd name="T25" fmla="*/ 160 h 616"/>
                <a:gd name="T26" fmla="*/ 0 w 362"/>
                <a:gd name="T27" fmla="*/ 192 h 616"/>
                <a:gd name="T28" fmla="*/ 0 w 362"/>
                <a:gd name="T29" fmla="*/ 200 h 616"/>
                <a:gd name="T30" fmla="*/ 67 w 362"/>
                <a:gd name="T31" fmla="*/ 184 h 616"/>
                <a:gd name="T32" fmla="*/ 42 w 362"/>
                <a:gd name="T33" fmla="*/ 216 h 616"/>
                <a:gd name="T34" fmla="*/ 33 w 362"/>
                <a:gd name="T35" fmla="*/ 256 h 616"/>
                <a:gd name="T36" fmla="*/ 50 w 362"/>
                <a:gd name="T37" fmla="*/ 328 h 616"/>
                <a:gd name="T38" fmla="*/ 118 w 362"/>
                <a:gd name="T39" fmla="*/ 312 h 616"/>
                <a:gd name="T40" fmla="*/ 118 w 362"/>
                <a:gd name="T41" fmla="*/ 352 h 616"/>
                <a:gd name="T42" fmla="*/ 160 w 362"/>
                <a:gd name="T43" fmla="*/ 384 h 616"/>
                <a:gd name="T44" fmla="*/ 151 w 362"/>
                <a:gd name="T45" fmla="*/ 408 h 616"/>
                <a:gd name="T46" fmla="*/ 168 w 362"/>
                <a:gd name="T47" fmla="*/ 432 h 616"/>
                <a:gd name="T48" fmla="*/ 134 w 362"/>
                <a:gd name="T49" fmla="*/ 448 h 616"/>
                <a:gd name="T50" fmla="*/ 101 w 362"/>
                <a:gd name="T51" fmla="*/ 440 h 616"/>
                <a:gd name="T52" fmla="*/ 101 w 362"/>
                <a:gd name="T53" fmla="*/ 472 h 616"/>
                <a:gd name="T54" fmla="*/ 126 w 362"/>
                <a:gd name="T55" fmla="*/ 496 h 616"/>
                <a:gd name="T56" fmla="*/ 151 w 362"/>
                <a:gd name="T57" fmla="*/ 480 h 616"/>
                <a:gd name="T58" fmla="*/ 168 w 362"/>
                <a:gd name="T59" fmla="*/ 480 h 616"/>
                <a:gd name="T60" fmla="*/ 185 w 362"/>
                <a:gd name="T61" fmla="*/ 488 h 616"/>
                <a:gd name="T62" fmla="*/ 219 w 362"/>
                <a:gd name="T63" fmla="*/ 504 h 616"/>
                <a:gd name="T64" fmla="*/ 227 w 362"/>
                <a:gd name="T65" fmla="*/ 528 h 616"/>
                <a:gd name="T66" fmla="*/ 235 w 362"/>
                <a:gd name="T67" fmla="*/ 560 h 616"/>
                <a:gd name="T68" fmla="*/ 269 w 362"/>
                <a:gd name="T69" fmla="*/ 576 h 616"/>
                <a:gd name="T70" fmla="*/ 244 w 362"/>
                <a:gd name="T71" fmla="*/ 592 h 616"/>
                <a:gd name="T72" fmla="*/ 244 w 362"/>
                <a:gd name="T73" fmla="*/ 600 h 616"/>
                <a:gd name="T74" fmla="*/ 261 w 362"/>
                <a:gd name="T75" fmla="*/ 600 h 616"/>
                <a:gd name="T76" fmla="*/ 345 w 362"/>
                <a:gd name="T77" fmla="*/ 584 h 616"/>
                <a:gd name="T78" fmla="*/ 337 w 362"/>
                <a:gd name="T79" fmla="*/ 616 h 616"/>
                <a:gd name="T80" fmla="*/ 362 w 362"/>
                <a:gd name="T81" fmla="*/ 600 h 616"/>
                <a:gd name="T82" fmla="*/ 354 w 362"/>
                <a:gd name="T83" fmla="*/ 50 h 616"/>
                <a:gd name="T84" fmla="*/ 303 w 362"/>
                <a:gd name="T85" fmla="*/ 56 h 616"/>
                <a:gd name="T86" fmla="*/ 303 w 362"/>
                <a:gd name="T87" fmla="*/ 56 h 6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2" y="600"/>
                  </a:lnTo>
                  <a:lnTo>
                    <a:pt x="354" y="50"/>
                  </a:lnTo>
                  <a:lnTo>
                    <a:pt x="303"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7"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8" name="Freeform 80"/>
            <p:cNvSpPr>
              <a:spLocks/>
            </p:cNvSpPr>
            <p:nvPr/>
          </p:nvSpPr>
          <p:spPr bwMode="auto">
            <a:xfrm>
              <a:off x="4738"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9"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0"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1"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2"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3"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4"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5"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6"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7"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8"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chemeClr val="accent6"/>
            </a:solidFill>
            <a:ln w="12700">
              <a:solidFill>
                <a:srgbClr val="000000"/>
              </a:solidFill>
              <a:prstDash val="solid"/>
              <a:round/>
              <a:headEnd/>
              <a:tailEnd/>
            </a:ln>
            <a:extLst/>
          </p:spPr>
          <p:txBody>
            <a:bodyPr/>
            <a:lstStyle/>
            <a:p>
              <a:endParaRPr lang="en-GB"/>
            </a:p>
          </p:txBody>
        </p:sp>
        <p:sp>
          <p:nvSpPr>
            <p:cNvPr id="3169"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0"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1"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2"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3"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4"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5" name="Freeform 97"/>
            <p:cNvSpPr>
              <a:spLocks/>
            </p:cNvSpPr>
            <p:nvPr/>
          </p:nvSpPr>
          <p:spPr bwMode="auto">
            <a:xfrm>
              <a:off x="4687" y="-8"/>
              <a:ext cx="1121" cy="2200"/>
            </a:xfrm>
            <a:custGeom>
              <a:avLst/>
              <a:gdLst>
                <a:gd name="T0" fmla="*/ 995 w 1121"/>
                <a:gd name="T1" fmla="*/ 64 h 2200"/>
                <a:gd name="T2" fmla="*/ 1003 w 1121"/>
                <a:gd name="T3" fmla="*/ 160 h 2200"/>
                <a:gd name="T4" fmla="*/ 919 w 1121"/>
                <a:gd name="T5" fmla="*/ 168 h 2200"/>
                <a:gd name="T6" fmla="*/ 877 w 1121"/>
                <a:gd name="T7" fmla="*/ 168 h 2200"/>
                <a:gd name="T8" fmla="*/ 893 w 1121"/>
                <a:gd name="T9" fmla="*/ 88 h 2200"/>
                <a:gd name="T10" fmla="*/ 851 w 1121"/>
                <a:gd name="T11" fmla="*/ 16 h 2200"/>
                <a:gd name="T12" fmla="*/ 700 w 1121"/>
                <a:gd name="T13" fmla="*/ 48 h 2200"/>
                <a:gd name="T14" fmla="*/ 809 w 1121"/>
                <a:gd name="T15" fmla="*/ 176 h 2200"/>
                <a:gd name="T16" fmla="*/ 877 w 1121"/>
                <a:gd name="T17" fmla="*/ 224 h 2200"/>
                <a:gd name="T18" fmla="*/ 851 w 1121"/>
                <a:gd name="T19" fmla="*/ 304 h 2200"/>
                <a:gd name="T20" fmla="*/ 784 w 1121"/>
                <a:gd name="T21" fmla="*/ 328 h 2200"/>
                <a:gd name="T22" fmla="*/ 725 w 1121"/>
                <a:gd name="T23" fmla="*/ 448 h 2200"/>
                <a:gd name="T24" fmla="*/ 818 w 1121"/>
                <a:gd name="T25" fmla="*/ 560 h 2200"/>
                <a:gd name="T26" fmla="*/ 599 w 1121"/>
                <a:gd name="T27" fmla="*/ 568 h 2200"/>
                <a:gd name="T28" fmla="*/ 607 w 1121"/>
                <a:gd name="T29" fmla="*/ 640 h 2200"/>
                <a:gd name="T30" fmla="*/ 700 w 1121"/>
                <a:gd name="T31" fmla="*/ 664 h 2200"/>
                <a:gd name="T32" fmla="*/ 674 w 1121"/>
                <a:gd name="T33" fmla="*/ 712 h 2200"/>
                <a:gd name="T34" fmla="*/ 548 w 1121"/>
                <a:gd name="T35" fmla="*/ 688 h 2200"/>
                <a:gd name="T36" fmla="*/ 447 w 1121"/>
                <a:gd name="T37" fmla="*/ 592 h 2200"/>
                <a:gd name="T38" fmla="*/ 430 w 1121"/>
                <a:gd name="T39" fmla="*/ 512 h 2200"/>
                <a:gd name="T40" fmla="*/ 253 w 1121"/>
                <a:gd name="T41" fmla="*/ 424 h 2200"/>
                <a:gd name="T42" fmla="*/ 396 w 1121"/>
                <a:gd name="T43" fmla="*/ 440 h 2200"/>
                <a:gd name="T44" fmla="*/ 658 w 1121"/>
                <a:gd name="T45" fmla="*/ 416 h 2200"/>
                <a:gd name="T46" fmla="*/ 717 w 1121"/>
                <a:gd name="T47" fmla="*/ 288 h 2200"/>
                <a:gd name="T48" fmla="*/ 599 w 1121"/>
                <a:gd name="T49" fmla="*/ 192 h 2200"/>
                <a:gd name="T50" fmla="*/ 304 w 1121"/>
                <a:gd name="T51" fmla="*/ 128 h 2200"/>
                <a:gd name="T52" fmla="*/ 186 w 1121"/>
                <a:gd name="T53" fmla="*/ 96 h 2200"/>
                <a:gd name="T54" fmla="*/ 110 w 1121"/>
                <a:gd name="T55" fmla="*/ 112 h 2200"/>
                <a:gd name="T56" fmla="*/ 42 w 1121"/>
                <a:gd name="T57" fmla="*/ 176 h 2200"/>
                <a:gd name="T58" fmla="*/ 26 w 1121"/>
                <a:gd name="T59" fmla="*/ 336 h 2200"/>
                <a:gd name="T60" fmla="*/ 93 w 1121"/>
                <a:gd name="T61" fmla="*/ 448 h 2200"/>
                <a:gd name="T62" fmla="*/ 169 w 1121"/>
                <a:gd name="T63" fmla="*/ 656 h 2200"/>
                <a:gd name="T64" fmla="*/ 287 w 1121"/>
                <a:gd name="T65" fmla="*/ 808 h 2200"/>
                <a:gd name="T66" fmla="*/ 388 w 1121"/>
                <a:gd name="T67" fmla="*/ 944 h 2200"/>
                <a:gd name="T68" fmla="*/ 287 w 1121"/>
                <a:gd name="T69" fmla="*/ 1152 h 2200"/>
                <a:gd name="T70" fmla="*/ 304 w 1121"/>
                <a:gd name="T71" fmla="*/ 1264 h 2200"/>
                <a:gd name="T72" fmla="*/ 396 w 1121"/>
                <a:gd name="T73" fmla="*/ 1296 h 2200"/>
                <a:gd name="T74" fmla="*/ 346 w 1121"/>
                <a:gd name="T75" fmla="*/ 1312 h 2200"/>
                <a:gd name="T76" fmla="*/ 287 w 1121"/>
                <a:gd name="T77" fmla="*/ 1368 h 2200"/>
                <a:gd name="T78" fmla="*/ 287 w 1121"/>
                <a:gd name="T79" fmla="*/ 1408 h 2200"/>
                <a:gd name="T80" fmla="*/ 329 w 1121"/>
                <a:gd name="T81" fmla="*/ 1568 h 2200"/>
                <a:gd name="T82" fmla="*/ 354 w 1121"/>
                <a:gd name="T83" fmla="*/ 1680 h 2200"/>
                <a:gd name="T84" fmla="*/ 413 w 1121"/>
                <a:gd name="T85" fmla="*/ 1768 h 2200"/>
                <a:gd name="T86" fmla="*/ 481 w 1121"/>
                <a:gd name="T87" fmla="*/ 1776 h 2200"/>
                <a:gd name="T88" fmla="*/ 573 w 1121"/>
                <a:gd name="T89" fmla="*/ 1776 h 2200"/>
                <a:gd name="T90" fmla="*/ 649 w 1121"/>
                <a:gd name="T91" fmla="*/ 1840 h 2200"/>
                <a:gd name="T92" fmla="*/ 683 w 1121"/>
                <a:gd name="T93" fmla="*/ 1904 h 2200"/>
                <a:gd name="T94" fmla="*/ 767 w 1121"/>
                <a:gd name="T95" fmla="*/ 1960 h 2200"/>
                <a:gd name="T96" fmla="*/ 843 w 1121"/>
                <a:gd name="T97" fmla="*/ 2024 h 2200"/>
                <a:gd name="T98" fmla="*/ 767 w 1121"/>
                <a:gd name="T99" fmla="*/ 2072 h 2200"/>
                <a:gd name="T100" fmla="*/ 809 w 1121"/>
                <a:gd name="T101" fmla="*/ 2136 h 2200"/>
                <a:gd name="T102" fmla="*/ 877 w 1121"/>
                <a:gd name="T103" fmla="*/ 2128 h 2200"/>
                <a:gd name="T104" fmla="*/ 1011 w 1121"/>
                <a:gd name="T105" fmla="*/ 2112 h 2200"/>
                <a:gd name="T106" fmla="*/ 1054 w 1121"/>
                <a:gd name="T107" fmla="*/ 2192 h 2200"/>
                <a:gd name="T108" fmla="*/ 1113 w 1121"/>
                <a:gd name="T109" fmla="*/ 1360 h 2200"/>
                <a:gd name="T110" fmla="*/ 1014 w 1121"/>
                <a:gd name="T111" fmla="*/ 13 h 2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21" h="2200">
                  <a:moveTo>
                    <a:pt x="1014" y="13"/>
                  </a:moveTo>
                  <a:lnTo>
                    <a:pt x="1011" y="6"/>
                  </a:lnTo>
                  <a:lnTo>
                    <a:pt x="995" y="64"/>
                  </a:lnTo>
                  <a:lnTo>
                    <a:pt x="1011" y="112"/>
                  </a:lnTo>
                  <a:lnTo>
                    <a:pt x="1011" y="136"/>
                  </a:lnTo>
                  <a:lnTo>
                    <a:pt x="1003" y="160"/>
                  </a:lnTo>
                  <a:lnTo>
                    <a:pt x="961" y="184"/>
                  </a:lnTo>
                  <a:lnTo>
                    <a:pt x="936" y="184"/>
                  </a:lnTo>
                  <a:lnTo>
                    <a:pt x="919" y="168"/>
                  </a:lnTo>
                  <a:lnTo>
                    <a:pt x="902" y="160"/>
                  </a:lnTo>
                  <a:lnTo>
                    <a:pt x="893" y="168"/>
                  </a:lnTo>
                  <a:lnTo>
                    <a:pt x="877" y="168"/>
                  </a:lnTo>
                  <a:lnTo>
                    <a:pt x="877" y="144"/>
                  </a:lnTo>
                  <a:lnTo>
                    <a:pt x="877" y="112"/>
                  </a:lnTo>
                  <a:lnTo>
                    <a:pt x="893" y="88"/>
                  </a:lnTo>
                  <a:lnTo>
                    <a:pt x="902" y="64"/>
                  </a:lnTo>
                  <a:lnTo>
                    <a:pt x="893" y="48"/>
                  </a:lnTo>
                  <a:lnTo>
                    <a:pt x="851" y="16"/>
                  </a:lnTo>
                  <a:lnTo>
                    <a:pt x="801" y="24"/>
                  </a:lnTo>
                  <a:lnTo>
                    <a:pt x="750" y="40"/>
                  </a:lnTo>
                  <a:lnTo>
                    <a:pt x="700" y="48"/>
                  </a:lnTo>
                  <a:lnTo>
                    <a:pt x="742" y="64"/>
                  </a:lnTo>
                  <a:lnTo>
                    <a:pt x="784" y="88"/>
                  </a:lnTo>
                  <a:lnTo>
                    <a:pt x="809" y="176"/>
                  </a:lnTo>
                  <a:lnTo>
                    <a:pt x="818" y="200"/>
                  </a:lnTo>
                  <a:lnTo>
                    <a:pt x="843" y="200"/>
                  </a:lnTo>
                  <a:lnTo>
                    <a:pt x="877" y="224"/>
                  </a:lnTo>
                  <a:lnTo>
                    <a:pt x="902" y="264"/>
                  </a:lnTo>
                  <a:lnTo>
                    <a:pt x="910" y="312"/>
                  </a:lnTo>
                  <a:lnTo>
                    <a:pt x="851" y="304"/>
                  </a:lnTo>
                  <a:lnTo>
                    <a:pt x="801" y="312"/>
                  </a:lnTo>
                  <a:lnTo>
                    <a:pt x="784" y="320"/>
                  </a:lnTo>
                  <a:lnTo>
                    <a:pt x="784" y="328"/>
                  </a:lnTo>
                  <a:lnTo>
                    <a:pt x="776" y="360"/>
                  </a:lnTo>
                  <a:lnTo>
                    <a:pt x="750" y="400"/>
                  </a:lnTo>
                  <a:lnTo>
                    <a:pt x="725" y="448"/>
                  </a:lnTo>
                  <a:lnTo>
                    <a:pt x="717" y="480"/>
                  </a:lnTo>
                  <a:lnTo>
                    <a:pt x="733" y="496"/>
                  </a:lnTo>
                  <a:lnTo>
                    <a:pt x="818" y="560"/>
                  </a:lnTo>
                  <a:lnTo>
                    <a:pt x="750" y="584"/>
                  </a:lnTo>
                  <a:lnTo>
                    <a:pt x="666" y="584"/>
                  </a:lnTo>
                  <a:lnTo>
                    <a:pt x="599" y="568"/>
                  </a:lnTo>
                  <a:lnTo>
                    <a:pt x="582" y="584"/>
                  </a:lnTo>
                  <a:lnTo>
                    <a:pt x="573" y="608"/>
                  </a:lnTo>
                  <a:lnTo>
                    <a:pt x="607" y="640"/>
                  </a:lnTo>
                  <a:lnTo>
                    <a:pt x="658" y="648"/>
                  </a:lnTo>
                  <a:lnTo>
                    <a:pt x="683" y="648"/>
                  </a:lnTo>
                  <a:lnTo>
                    <a:pt x="700" y="664"/>
                  </a:lnTo>
                  <a:lnTo>
                    <a:pt x="700" y="680"/>
                  </a:lnTo>
                  <a:lnTo>
                    <a:pt x="683" y="704"/>
                  </a:lnTo>
                  <a:lnTo>
                    <a:pt x="674" y="712"/>
                  </a:lnTo>
                  <a:lnTo>
                    <a:pt x="649" y="712"/>
                  </a:lnTo>
                  <a:lnTo>
                    <a:pt x="599" y="696"/>
                  </a:lnTo>
                  <a:lnTo>
                    <a:pt x="548" y="688"/>
                  </a:lnTo>
                  <a:lnTo>
                    <a:pt x="523" y="680"/>
                  </a:lnTo>
                  <a:lnTo>
                    <a:pt x="506" y="664"/>
                  </a:lnTo>
                  <a:lnTo>
                    <a:pt x="447" y="592"/>
                  </a:lnTo>
                  <a:lnTo>
                    <a:pt x="438" y="552"/>
                  </a:lnTo>
                  <a:lnTo>
                    <a:pt x="438" y="536"/>
                  </a:lnTo>
                  <a:lnTo>
                    <a:pt x="430" y="512"/>
                  </a:lnTo>
                  <a:lnTo>
                    <a:pt x="380" y="496"/>
                  </a:lnTo>
                  <a:lnTo>
                    <a:pt x="337" y="480"/>
                  </a:lnTo>
                  <a:lnTo>
                    <a:pt x="253" y="424"/>
                  </a:lnTo>
                  <a:lnTo>
                    <a:pt x="287" y="424"/>
                  </a:lnTo>
                  <a:lnTo>
                    <a:pt x="321" y="440"/>
                  </a:lnTo>
                  <a:lnTo>
                    <a:pt x="396" y="440"/>
                  </a:lnTo>
                  <a:lnTo>
                    <a:pt x="565" y="448"/>
                  </a:lnTo>
                  <a:lnTo>
                    <a:pt x="624" y="432"/>
                  </a:lnTo>
                  <a:lnTo>
                    <a:pt x="658" y="416"/>
                  </a:lnTo>
                  <a:lnTo>
                    <a:pt x="683" y="384"/>
                  </a:lnTo>
                  <a:lnTo>
                    <a:pt x="708" y="320"/>
                  </a:lnTo>
                  <a:lnTo>
                    <a:pt x="717" y="288"/>
                  </a:lnTo>
                  <a:lnTo>
                    <a:pt x="708" y="256"/>
                  </a:lnTo>
                  <a:lnTo>
                    <a:pt x="666" y="208"/>
                  </a:lnTo>
                  <a:lnTo>
                    <a:pt x="599" y="192"/>
                  </a:lnTo>
                  <a:lnTo>
                    <a:pt x="447" y="152"/>
                  </a:lnTo>
                  <a:lnTo>
                    <a:pt x="371" y="128"/>
                  </a:lnTo>
                  <a:lnTo>
                    <a:pt x="304" y="128"/>
                  </a:lnTo>
                  <a:lnTo>
                    <a:pt x="152" y="128"/>
                  </a:lnTo>
                  <a:lnTo>
                    <a:pt x="177" y="104"/>
                  </a:lnTo>
                  <a:lnTo>
                    <a:pt x="186" y="96"/>
                  </a:lnTo>
                  <a:lnTo>
                    <a:pt x="169" y="88"/>
                  </a:lnTo>
                  <a:lnTo>
                    <a:pt x="127" y="80"/>
                  </a:lnTo>
                  <a:lnTo>
                    <a:pt x="110" y="112"/>
                  </a:lnTo>
                  <a:lnTo>
                    <a:pt x="76" y="120"/>
                  </a:lnTo>
                  <a:lnTo>
                    <a:pt x="76" y="144"/>
                  </a:lnTo>
                  <a:lnTo>
                    <a:pt x="42" y="176"/>
                  </a:lnTo>
                  <a:lnTo>
                    <a:pt x="9" y="224"/>
                  </a:lnTo>
                  <a:lnTo>
                    <a:pt x="0" y="272"/>
                  </a:lnTo>
                  <a:lnTo>
                    <a:pt x="26" y="336"/>
                  </a:lnTo>
                  <a:lnTo>
                    <a:pt x="68" y="352"/>
                  </a:lnTo>
                  <a:lnTo>
                    <a:pt x="110" y="392"/>
                  </a:lnTo>
                  <a:lnTo>
                    <a:pt x="93" y="448"/>
                  </a:lnTo>
                  <a:lnTo>
                    <a:pt x="144" y="544"/>
                  </a:lnTo>
                  <a:lnTo>
                    <a:pt x="211" y="608"/>
                  </a:lnTo>
                  <a:lnTo>
                    <a:pt x="169" y="656"/>
                  </a:lnTo>
                  <a:lnTo>
                    <a:pt x="177" y="712"/>
                  </a:lnTo>
                  <a:lnTo>
                    <a:pt x="245" y="752"/>
                  </a:lnTo>
                  <a:lnTo>
                    <a:pt x="287" y="808"/>
                  </a:lnTo>
                  <a:lnTo>
                    <a:pt x="270" y="856"/>
                  </a:lnTo>
                  <a:lnTo>
                    <a:pt x="337" y="896"/>
                  </a:lnTo>
                  <a:lnTo>
                    <a:pt x="388" y="944"/>
                  </a:lnTo>
                  <a:lnTo>
                    <a:pt x="380" y="1008"/>
                  </a:lnTo>
                  <a:lnTo>
                    <a:pt x="337" y="1080"/>
                  </a:lnTo>
                  <a:lnTo>
                    <a:pt x="287" y="1152"/>
                  </a:lnTo>
                  <a:lnTo>
                    <a:pt x="262" y="1248"/>
                  </a:lnTo>
                  <a:lnTo>
                    <a:pt x="278" y="1232"/>
                  </a:lnTo>
                  <a:lnTo>
                    <a:pt x="304" y="1264"/>
                  </a:lnTo>
                  <a:lnTo>
                    <a:pt x="346" y="1280"/>
                  </a:lnTo>
                  <a:lnTo>
                    <a:pt x="396" y="1288"/>
                  </a:lnTo>
                  <a:lnTo>
                    <a:pt x="396" y="1296"/>
                  </a:lnTo>
                  <a:lnTo>
                    <a:pt x="388" y="1304"/>
                  </a:lnTo>
                  <a:lnTo>
                    <a:pt x="363" y="1312"/>
                  </a:lnTo>
                  <a:lnTo>
                    <a:pt x="346" y="1312"/>
                  </a:lnTo>
                  <a:lnTo>
                    <a:pt x="337" y="1336"/>
                  </a:lnTo>
                  <a:lnTo>
                    <a:pt x="287" y="1344"/>
                  </a:lnTo>
                  <a:lnTo>
                    <a:pt x="287" y="1368"/>
                  </a:lnTo>
                  <a:lnTo>
                    <a:pt x="287" y="1392"/>
                  </a:lnTo>
                  <a:lnTo>
                    <a:pt x="278" y="1392"/>
                  </a:lnTo>
                  <a:lnTo>
                    <a:pt x="287" y="1408"/>
                  </a:lnTo>
                  <a:lnTo>
                    <a:pt x="287" y="1456"/>
                  </a:lnTo>
                  <a:lnTo>
                    <a:pt x="287" y="1520"/>
                  </a:lnTo>
                  <a:lnTo>
                    <a:pt x="329" y="1568"/>
                  </a:lnTo>
                  <a:lnTo>
                    <a:pt x="312" y="1632"/>
                  </a:lnTo>
                  <a:lnTo>
                    <a:pt x="346" y="1640"/>
                  </a:lnTo>
                  <a:lnTo>
                    <a:pt x="354" y="1680"/>
                  </a:lnTo>
                  <a:lnTo>
                    <a:pt x="388" y="1712"/>
                  </a:lnTo>
                  <a:lnTo>
                    <a:pt x="413" y="1776"/>
                  </a:lnTo>
                  <a:lnTo>
                    <a:pt x="413" y="1768"/>
                  </a:lnTo>
                  <a:lnTo>
                    <a:pt x="438" y="1768"/>
                  </a:lnTo>
                  <a:lnTo>
                    <a:pt x="464" y="1784"/>
                  </a:lnTo>
                  <a:lnTo>
                    <a:pt x="481" y="1776"/>
                  </a:lnTo>
                  <a:lnTo>
                    <a:pt x="514" y="1784"/>
                  </a:lnTo>
                  <a:lnTo>
                    <a:pt x="531" y="1800"/>
                  </a:lnTo>
                  <a:lnTo>
                    <a:pt x="573" y="1776"/>
                  </a:lnTo>
                  <a:lnTo>
                    <a:pt x="607" y="1784"/>
                  </a:lnTo>
                  <a:lnTo>
                    <a:pt x="641" y="1808"/>
                  </a:lnTo>
                  <a:lnTo>
                    <a:pt x="649" y="1840"/>
                  </a:lnTo>
                  <a:lnTo>
                    <a:pt x="649" y="1872"/>
                  </a:lnTo>
                  <a:lnTo>
                    <a:pt x="683" y="1888"/>
                  </a:lnTo>
                  <a:lnTo>
                    <a:pt x="683" y="1904"/>
                  </a:lnTo>
                  <a:lnTo>
                    <a:pt x="717" y="1928"/>
                  </a:lnTo>
                  <a:lnTo>
                    <a:pt x="759" y="1936"/>
                  </a:lnTo>
                  <a:lnTo>
                    <a:pt x="767" y="1960"/>
                  </a:lnTo>
                  <a:lnTo>
                    <a:pt x="835" y="1976"/>
                  </a:lnTo>
                  <a:lnTo>
                    <a:pt x="860" y="2000"/>
                  </a:lnTo>
                  <a:lnTo>
                    <a:pt x="843" y="2024"/>
                  </a:lnTo>
                  <a:lnTo>
                    <a:pt x="826" y="2040"/>
                  </a:lnTo>
                  <a:lnTo>
                    <a:pt x="776" y="2048"/>
                  </a:lnTo>
                  <a:lnTo>
                    <a:pt x="767" y="2072"/>
                  </a:lnTo>
                  <a:lnTo>
                    <a:pt x="792" y="2088"/>
                  </a:lnTo>
                  <a:lnTo>
                    <a:pt x="792" y="2112"/>
                  </a:lnTo>
                  <a:lnTo>
                    <a:pt x="809" y="2136"/>
                  </a:lnTo>
                  <a:lnTo>
                    <a:pt x="835" y="2168"/>
                  </a:lnTo>
                  <a:lnTo>
                    <a:pt x="868" y="2168"/>
                  </a:lnTo>
                  <a:lnTo>
                    <a:pt x="877" y="2128"/>
                  </a:lnTo>
                  <a:lnTo>
                    <a:pt x="910" y="2128"/>
                  </a:lnTo>
                  <a:lnTo>
                    <a:pt x="969" y="2096"/>
                  </a:lnTo>
                  <a:lnTo>
                    <a:pt x="1011" y="2112"/>
                  </a:lnTo>
                  <a:lnTo>
                    <a:pt x="1054" y="2136"/>
                  </a:lnTo>
                  <a:lnTo>
                    <a:pt x="1037" y="2152"/>
                  </a:lnTo>
                  <a:lnTo>
                    <a:pt x="1054" y="2192"/>
                  </a:lnTo>
                  <a:lnTo>
                    <a:pt x="1079" y="2200"/>
                  </a:lnTo>
                  <a:lnTo>
                    <a:pt x="1113" y="2200"/>
                  </a:lnTo>
                  <a:lnTo>
                    <a:pt x="1113" y="1360"/>
                  </a:lnTo>
                  <a:lnTo>
                    <a:pt x="1121" y="0"/>
                  </a:lnTo>
                  <a:lnTo>
                    <a:pt x="1116" y="8"/>
                  </a:lnTo>
                  <a:lnTo>
                    <a:pt x="1014" y="1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6"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7" name="Freeform 99"/>
            <p:cNvSpPr>
              <a:spLocks/>
            </p:cNvSpPr>
            <p:nvPr/>
          </p:nvSpPr>
          <p:spPr bwMode="auto">
            <a:xfrm>
              <a:off x="4687" y="2"/>
              <a:ext cx="1115" cy="2190"/>
            </a:xfrm>
            <a:custGeom>
              <a:avLst/>
              <a:gdLst>
                <a:gd name="T0" fmla="*/ 1011 w 1115"/>
                <a:gd name="T1" fmla="*/ 102 h 2190"/>
                <a:gd name="T2" fmla="*/ 961 w 1115"/>
                <a:gd name="T3" fmla="*/ 174 h 2190"/>
                <a:gd name="T4" fmla="*/ 902 w 1115"/>
                <a:gd name="T5" fmla="*/ 150 h 2190"/>
                <a:gd name="T6" fmla="*/ 877 w 1115"/>
                <a:gd name="T7" fmla="*/ 134 h 2190"/>
                <a:gd name="T8" fmla="*/ 902 w 1115"/>
                <a:gd name="T9" fmla="*/ 54 h 2190"/>
                <a:gd name="T10" fmla="*/ 801 w 1115"/>
                <a:gd name="T11" fmla="*/ 14 h 2190"/>
                <a:gd name="T12" fmla="*/ 742 w 1115"/>
                <a:gd name="T13" fmla="*/ 54 h 2190"/>
                <a:gd name="T14" fmla="*/ 818 w 1115"/>
                <a:gd name="T15" fmla="*/ 190 h 2190"/>
                <a:gd name="T16" fmla="*/ 902 w 1115"/>
                <a:gd name="T17" fmla="*/ 254 h 2190"/>
                <a:gd name="T18" fmla="*/ 801 w 1115"/>
                <a:gd name="T19" fmla="*/ 302 h 2190"/>
                <a:gd name="T20" fmla="*/ 776 w 1115"/>
                <a:gd name="T21" fmla="*/ 350 h 2190"/>
                <a:gd name="T22" fmla="*/ 717 w 1115"/>
                <a:gd name="T23" fmla="*/ 470 h 2190"/>
                <a:gd name="T24" fmla="*/ 750 w 1115"/>
                <a:gd name="T25" fmla="*/ 574 h 2190"/>
                <a:gd name="T26" fmla="*/ 582 w 1115"/>
                <a:gd name="T27" fmla="*/ 574 h 2190"/>
                <a:gd name="T28" fmla="*/ 658 w 1115"/>
                <a:gd name="T29" fmla="*/ 638 h 2190"/>
                <a:gd name="T30" fmla="*/ 700 w 1115"/>
                <a:gd name="T31" fmla="*/ 670 h 2190"/>
                <a:gd name="T32" fmla="*/ 649 w 1115"/>
                <a:gd name="T33" fmla="*/ 702 h 2190"/>
                <a:gd name="T34" fmla="*/ 523 w 1115"/>
                <a:gd name="T35" fmla="*/ 670 h 2190"/>
                <a:gd name="T36" fmla="*/ 438 w 1115"/>
                <a:gd name="T37" fmla="*/ 542 h 2190"/>
                <a:gd name="T38" fmla="*/ 380 w 1115"/>
                <a:gd name="T39" fmla="*/ 486 h 2190"/>
                <a:gd name="T40" fmla="*/ 287 w 1115"/>
                <a:gd name="T41" fmla="*/ 414 h 2190"/>
                <a:gd name="T42" fmla="*/ 565 w 1115"/>
                <a:gd name="T43" fmla="*/ 438 h 2190"/>
                <a:gd name="T44" fmla="*/ 683 w 1115"/>
                <a:gd name="T45" fmla="*/ 374 h 2190"/>
                <a:gd name="T46" fmla="*/ 708 w 1115"/>
                <a:gd name="T47" fmla="*/ 246 h 2190"/>
                <a:gd name="T48" fmla="*/ 447 w 1115"/>
                <a:gd name="T49" fmla="*/ 142 h 2190"/>
                <a:gd name="T50" fmla="*/ 152 w 1115"/>
                <a:gd name="T51" fmla="*/ 118 h 2190"/>
                <a:gd name="T52" fmla="*/ 169 w 1115"/>
                <a:gd name="T53" fmla="*/ 78 h 2190"/>
                <a:gd name="T54" fmla="*/ 76 w 1115"/>
                <a:gd name="T55" fmla="*/ 110 h 2190"/>
                <a:gd name="T56" fmla="*/ 9 w 1115"/>
                <a:gd name="T57" fmla="*/ 214 h 2190"/>
                <a:gd name="T58" fmla="*/ 68 w 1115"/>
                <a:gd name="T59" fmla="*/ 342 h 2190"/>
                <a:gd name="T60" fmla="*/ 144 w 1115"/>
                <a:gd name="T61" fmla="*/ 534 h 2190"/>
                <a:gd name="T62" fmla="*/ 177 w 1115"/>
                <a:gd name="T63" fmla="*/ 702 h 2190"/>
                <a:gd name="T64" fmla="*/ 270 w 1115"/>
                <a:gd name="T65" fmla="*/ 846 h 2190"/>
                <a:gd name="T66" fmla="*/ 380 w 1115"/>
                <a:gd name="T67" fmla="*/ 998 h 2190"/>
                <a:gd name="T68" fmla="*/ 262 w 1115"/>
                <a:gd name="T69" fmla="*/ 1238 h 2190"/>
                <a:gd name="T70" fmla="*/ 346 w 1115"/>
                <a:gd name="T71" fmla="*/ 1270 h 2190"/>
                <a:gd name="T72" fmla="*/ 388 w 1115"/>
                <a:gd name="T73" fmla="*/ 1294 h 2190"/>
                <a:gd name="T74" fmla="*/ 337 w 1115"/>
                <a:gd name="T75" fmla="*/ 1326 h 2190"/>
                <a:gd name="T76" fmla="*/ 287 w 1115"/>
                <a:gd name="T77" fmla="*/ 1382 h 2190"/>
                <a:gd name="T78" fmla="*/ 287 w 1115"/>
                <a:gd name="T79" fmla="*/ 1446 h 2190"/>
                <a:gd name="T80" fmla="*/ 312 w 1115"/>
                <a:gd name="T81" fmla="*/ 1622 h 2190"/>
                <a:gd name="T82" fmla="*/ 388 w 1115"/>
                <a:gd name="T83" fmla="*/ 1702 h 2190"/>
                <a:gd name="T84" fmla="*/ 438 w 1115"/>
                <a:gd name="T85" fmla="*/ 1758 h 2190"/>
                <a:gd name="T86" fmla="*/ 514 w 1115"/>
                <a:gd name="T87" fmla="*/ 1774 h 2190"/>
                <a:gd name="T88" fmla="*/ 607 w 1115"/>
                <a:gd name="T89" fmla="*/ 1774 h 2190"/>
                <a:gd name="T90" fmla="*/ 649 w 1115"/>
                <a:gd name="T91" fmla="*/ 1862 h 2190"/>
                <a:gd name="T92" fmla="*/ 717 w 1115"/>
                <a:gd name="T93" fmla="*/ 1918 h 2190"/>
                <a:gd name="T94" fmla="*/ 835 w 1115"/>
                <a:gd name="T95" fmla="*/ 1966 h 2190"/>
                <a:gd name="T96" fmla="*/ 826 w 1115"/>
                <a:gd name="T97" fmla="*/ 2030 h 2190"/>
                <a:gd name="T98" fmla="*/ 792 w 1115"/>
                <a:gd name="T99" fmla="*/ 2078 h 2190"/>
                <a:gd name="T100" fmla="*/ 835 w 1115"/>
                <a:gd name="T101" fmla="*/ 2158 h 2190"/>
                <a:gd name="T102" fmla="*/ 877 w 1115"/>
                <a:gd name="T103" fmla="*/ 2118 h 2190"/>
                <a:gd name="T104" fmla="*/ 1011 w 1115"/>
                <a:gd name="T105" fmla="*/ 2102 h 2190"/>
                <a:gd name="T106" fmla="*/ 1054 w 1115"/>
                <a:gd name="T107" fmla="*/ 2182 h 2190"/>
                <a:gd name="T108" fmla="*/ 1115 w 1115"/>
                <a:gd name="T109" fmla="*/ 0 h 21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15" h="2190">
                  <a:moveTo>
                    <a:pt x="1011" y="0"/>
                  </a:moveTo>
                  <a:lnTo>
                    <a:pt x="995" y="54"/>
                  </a:lnTo>
                  <a:lnTo>
                    <a:pt x="1011" y="102"/>
                  </a:lnTo>
                  <a:lnTo>
                    <a:pt x="1011" y="126"/>
                  </a:lnTo>
                  <a:lnTo>
                    <a:pt x="1003" y="150"/>
                  </a:lnTo>
                  <a:lnTo>
                    <a:pt x="961" y="174"/>
                  </a:lnTo>
                  <a:lnTo>
                    <a:pt x="936" y="174"/>
                  </a:lnTo>
                  <a:lnTo>
                    <a:pt x="919" y="158"/>
                  </a:lnTo>
                  <a:lnTo>
                    <a:pt x="902" y="150"/>
                  </a:lnTo>
                  <a:lnTo>
                    <a:pt x="893" y="158"/>
                  </a:lnTo>
                  <a:lnTo>
                    <a:pt x="877" y="158"/>
                  </a:lnTo>
                  <a:lnTo>
                    <a:pt x="877" y="134"/>
                  </a:lnTo>
                  <a:lnTo>
                    <a:pt x="877" y="102"/>
                  </a:lnTo>
                  <a:lnTo>
                    <a:pt x="893" y="78"/>
                  </a:lnTo>
                  <a:lnTo>
                    <a:pt x="902" y="54"/>
                  </a:lnTo>
                  <a:lnTo>
                    <a:pt x="893" y="38"/>
                  </a:lnTo>
                  <a:lnTo>
                    <a:pt x="851" y="6"/>
                  </a:lnTo>
                  <a:lnTo>
                    <a:pt x="801" y="14"/>
                  </a:lnTo>
                  <a:lnTo>
                    <a:pt x="750" y="30"/>
                  </a:lnTo>
                  <a:lnTo>
                    <a:pt x="700" y="38"/>
                  </a:lnTo>
                  <a:lnTo>
                    <a:pt x="742" y="54"/>
                  </a:lnTo>
                  <a:lnTo>
                    <a:pt x="784" y="78"/>
                  </a:lnTo>
                  <a:lnTo>
                    <a:pt x="809" y="166"/>
                  </a:lnTo>
                  <a:lnTo>
                    <a:pt x="818" y="190"/>
                  </a:lnTo>
                  <a:lnTo>
                    <a:pt x="843" y="190"/>
                  </a:lnTo>
                  <a:lnTo>
                    <a:pt x="877" y="214"/>
                  </a:lnTo>
                  <a:lnTo>
                    <a:pt x="902" y="254"/>
                  </a:lnTo>
                  <a:lnTo>
                    <a:pt x="910" y="302"/>
                  </a:lnTo>
                  <a:lnTo>
                    <a:pt x="851" y="294"/>
                  </a:lnTo>
                  <a:lnTo>
                    <a:pt x="801" y="302"/>
                  </a:lnTo>
                  <a:lnTo>
                    <a:pt x="784" y="310"/>
                  </a:lnTo>
                  <a:lnTo>
                    <a:pt x="784" y="318"/>
                  </a:lnTo>
                  <a:lnTo>
                    <a:pt x="776" y="350"/>
                  </a:lnTo>
                  <a:lnTo>
                    <a:pt x="750" y="390"/>
                  </a:lnTo>
                  <a:lnTo>
                    <a:pt x="725" y="438"/>
                  </a:lnTo>
                  <a:lnTo>
                    <a:pt x="717" y="470"/>
                  </a:lnTo>
                  <a:lnTo>
                    <a:pt x="733" y="486"/>
                  </a:lnTo>
                  <a:lnTo>
                    <a:pt x="818" y="550"/>
                  </a:lnTo>
                  <a:lnTo>
                    <a:pt x="750" y="574"/>
                  </a:lnTo>
                  <a:lnTo>
                    <a:pt x="666" y="574"/>
                  </a:lnTo>
                  <a:lnTo>
                    <a:pt x="599" y="558"/>
                  </a:lnTo>
                  <a:lnTo>
                    <a:pt x="582" y="574"/>
                  </a:lnTo>
                  <a:lnTo>
                    <a:pt x="573" y="598"/>
                  </a:lnTo>
                  <a:lnTo>
                    <a:pt x="607" y="630"/>
                  </a:lnTo>
                  <a:lnTo>
                    <a:pt x="658" y="638"/>
                  </a:lnTo>
                  <a:lnTo>
                    <a:pt x="683" y="638"/>
                  </a:lnTo>
                  <a:lnTo>
                    <a:pt x="700" y="654"/>
                  </a:lnTo>
                  <a:lnTo>
                    <a:pt x="700" y="670"/>
                  </a:lnTo>
                  <a:lnTo>
                    <a:pt x="683" y="694"/>
                  </a:lnTo>
                  <a:lnTo>
                    <a:pt x="674" y="702"/>
                  </a:lnTo>
                  <a:lnTo>
                    <a:pt x="649" y="702"/>
                  </a:lnTo>
                  <a:lnTo>
                    <a:pt x="599" y="686"/>
                  </a:lnTo>
                  <a:lnTo>
                    <a:pt x="548" y="678"/>
                  </a:lnTo>
                  <a:lnTo>
                    <a:pt x="523" y="670"/>
                  </a:lnTo>
                  <a:lnTo>
                    <a:pt x="506" y="654"/>
                  </a:lnTo>
                  <a:lnTo>
                    <a:pt x="447" y="582"/>
                  </a:lnTo>
                  <a:lnTo>
                    <a:pt x="438" y="542"/>
                  </a:lnTo>
                  <a:lnTo>
                    <a:pt x="438" y="526"/>
                  </a:lnTo>
                  <a:lnTo>
                    <a:pt x="430" y="502"/>
                  </a:lnTo>
                  <a:lnTo>
                    <a:pt x="380" y="486"/>
                  </a:lnTo>
                  <a:lnTo>
                    <a:pt x="337" y="470"/>
                  </a:lnTo>
                  <a:lnTo>
                    <a:pt x="253" y="414"/>
                  </a:lnTo>
                  <a:lnTo>
                    <a:pt x="287" y="414"/>
                  </a:lnTo>
                  <a:lnTo>
                    <a:pt x="321" y="430"/>
                  </a:lnTo>
                  <a:lnTo>
                    <a:pt x="396" y="430"/>
                  </a:lnTo>
                  <a:lnTo>
                    <a:pt x="565" y="438"/>
                  </a:lnTo>
                  <a:lnTo>
                    <a:pt x="624" y="422"/>
                  </a:lnTo>
                  <a:lnTo>
                    <a:pt x="658" y="406"/>
                  </a:lnTo>
                  <a:lnTo>
                    <a:pt x="683" y="374"/>
                  </a:lnTo>
                  <a:lnTo>
                    <a:pt x="708" y="310"/>
                  </a:lnTo>
                  <a:lnTo>
                    <a:pt x="717" y="278"/>
                  </a:lnTo>
                  <a:lnTo>
                    <a:pt x="708" y="246"/>
                  </a:lnTo>
                  <a:lnTo>
                    <a:pt x="666" y="198"/>
                  </a:lnTo>
                  <a:lnTo>
                    <a:pt x="599" y="182"/>
                  </a:lnTo>
                  <a:lnTo>
                    <a:pt x="447" y="142"/>
                  </a:lnTo>
                  <a:lnTo>
                    <a:pt x="371" y="118"/>
                  </a:lnTo>
                  <a:lnTo>
                    <a:pt x="304" y="118"/>
                  </a:lnTo>
                  <a:lnTo>
                    <a:pt x="152" y="118"/>
                  </a:lnTo>
                  <a:lnTo>
                    <a:pt x="177" y="94"/>
                  </a:lnTo>
                  <a:lnTo>
                    <a:pt x="186" y="86"/>
                  </a:lnTo>
                  <a:lnTo>
                    <a:pt x="169" y="78"/>
                  </a:lnTo>
                  <a:lnTo>
                    <a:pt x="127" y="70"/>
                  </a:lnTo>
                  <a:lnTo>
                    <a:pt x="110" y="102"/>
                  </a:lnTo>
                  <a:lnTo>
                    <a:pt x="76" y="110"/>
                  </a:lnTo>
                  <a:lnTo>
                    <a:pt x="76" y="134"/>
                  </a:lnTo>
                  <a:lnTo>
                    <a:pt x="42" y="166"/>
                  </a:lnTo>
                  <a:lnTo>
                    <a:pt x="9" y="214"/>
                  </a:lnTo>
                  <a:lnTo>
                    <a:pt x="0" y="262"/>
                  </a:lnTo>
                  <a:lnTo>
                    <a:pt x="26" y="326"/>
                  </a:lnTo>
                  <a:lnTo>
                    <a:pt x="68" y="342"/>
                  </a:lnTo>
                  <a:lnTo>
                    <a:pt x="110" y="382"/>
                  </a:lnTo>
                  <a:lnTo>
                    <a:pt x="93" y="438"/>
                  </a:lnTo>
                  <a:lnTo>
                    <a:pt x="144" y="534"/>
                  </a:lnTo>
                  <a:lnTo>
                    <a:pt x="211" y="598"/>
                  </a:lnTo>
                  <a:lnTo>
                    <a:pt x="169" y="646"/>
                  </a:lnTo>
                  <a:lnTo>
                    <a:pt x="177" y="702"/>
                  </a:lnTo>
                  <a:lnTo>
                    <a:pt x="245" y="742"/>
                  </a:lnTo>
                  <a:lnTo>
                    <a:pt x="287" y="798"/>
                  </a:lnTo>
                  <a:lnTo>
                    <a:pt x="270" y="846"/>
                  </a:lnTo>
                  <a:lnTo>
                    <a:pt x="337" y="886"/>
                  </a:lnTo>
                  <a:lnTo>
                    <a:pt x="388" y="934"/>
                  </a:lnTo>
                  <a:lnTo>
                    <a:pt x="380" y="998"/>
                  </a:lnTo>
                  <a:lnTo>
                    <a:pt x="337" y="1070"/>
                  </a:lnTo>
                  <a:lnTo>
                    <a:pt x="287" y="1142"/>
                  </a:lnTo>
                  <a:lnTo>
                    <a:pt x="262" y="1238"/>
                  </a:lnTo>
                  <a:lnTo>
                    <a:pt x="278" y="1222"/>
                  </a:lnTo>
                  <a:lnTo>
                    <a:pt x="304" y="1254"/>
                  </a:lnTo>
                  <a:lnTo>
                    <a:pt x="346" y="1270"/>
                  </a:lnTo>
                  <a:lnTo>
                    <a:pt x="396" y="1278"/>
                  </a:lnTo>
                  <a:lnTo>
                    <a:pt x="396" y="1286"/>
                  </a:lnTo>
                  <a:lnTo>
                    <a:pt x="388" y="1294"/>
                  </a:lnTo>
                  <a:lnTo>
                    <a:pt x="363" y="1302"/>
                  </a:lnTo>
                  <a:lnTo>
                    <a:pt x="346" y="1302"/>
                  </a:lnTo>
                  <a:lnTo>
                    <a:pt x="337" y="1326"/>
                  </a:lnTo>
                  <a:lnTo>
                    <a:pt x="287" y="1334"/>
                  </a:lnTo>
                  <a:lnTo>
                    <a:pt x="287" y="1358"/>
                  </a:lnTo>
                  <a:lnTo>
                    <a:pt x="287" y="1382"/>
                  </a:lnTo>
                  <a:lnTo>
                    <a:pt x="278" y="1382"/>
                  </a:lnTo>
                  <a:lnTo>
                    <a:pt x="287" y="1398"/>
                  </a:lnTo>
                  <a:lnTo>
                    <a:pt x="287" y="1446"/>
                  </a:lnTo>
                  <a:lnTo>
                    <a:pt x="287" y="1510"/>
                  </a:lnTo>
                  <a:lnTo>
                    <a:pt x="329" y="1558"/>
                  </a:lnTo>
                  <a:lnTo>
                    <a:pt x="312" y="1622"/>
                  </a:lnTo>
                  <a:lnTo>
                    <a:pt x="346" y="1630"/>
                  </a:lnTo>
                  <a:lnTo>
                    <a:pt x="354" y="1670"/>
                  </a:lnTo>
                  <a:lnTo>
                    <a:pt x="388" y="1702"/>
                  </a:lnTo>
                  <a:lnTo>
                    <a:pt x="413" y="1766"/>
                  </a:lnTo>
                  <a:lnTo>
                    <a:pt x="413" y="1758"/>
                  </a:lnTo>
                  <a:lnTo>
                    <a:pt x="438" y="1758"/>
                  </a:lnTo>
                  <a:lnTo>
                    <a:pt x="464" y="1774"/>
                  </a:lnTo>
                  <a:lnTo>
                    <a:pt x="481" y="1766"/>
                  </a:lnTo>
                  <a:lnTo>
                    <a:pt x="514" y="1774"/>
                  </a:lnTo>
                  <a:lnTo>
                    <a:pt x="531" y="1790"/>
                  </a:lnTo>
                  <a:lnTo>
                    <a:pt x="573" y="1766"/>
                  </a:lnTo>
                  <a:lnTo>
                    <a:pt x="607" y="1774"/>
                  </a:lnTo>
                  <a:lnTo>
                    <a:pt x="641" y="1798"/>
                  </a:lnTo>
                  <a:lnTo>
                    <a:pt x="649" y="1830"/>
                  </a:lnTo>
                  <a:lnTo>
                    <a:pt x="649" y="1862"/>
                  </a:lnTo>
                  <a:lnTo>
                    <a:pt x="683" y="1878"/>
                  </a:lnTo>
                  <a:lnTo>
                    <a:pt x="683" y="1894"/>
                  </a:lnTo>
                  <a:lnTo>
                    <a:pt x="717" y="1918"/>
                  </a:lnTo>
                  <a:lnTo>
                    <a:pt x="759" y="1926"/>
                  </a:lnTo>
                  <a:lnTo>
                    <a:pt x="767" y="1950"/>
                  </a:lnTo>
                  <a:lnTo>
                    <a:pt x="835" y="1966"/>
                  </a:lnTo>
                  <a:lnTo>
                    <a:pt x="860" y="1990"/>
                  </a:lnTo>
                  <a:lnTo>
                    <a:pt x="843" y="2014"/>
                  </a:lnTo>
                  <a:lnTo>
                    <a:pt x="826" y="2030"/>
                  </a:lnTo>
                  <a:lnTo>
                    <a:pt x="776" y="2038"/>
                  </a:lnTo>
                  <a:lnTo>
                    <a:pt x="767" y="2062"/>
                  </a:lnTo>
                  <a:lnTo>
                    <a:pt x="792" y="2078"/>
                  </a:lnTo>
                  <a:lnTo>
                    <a:pt x="792" y="2102"/>
                  </a:lnTo>
                  <a:lnTo>
                    <a:pt x="809" y="2126"/>
                  </a:lnTo>
                  <a:lnTo>
                    <a:pt x="835" y="2158"/>
                  </a:lnTo>
                  <a:lnTo>
                    <a:pt x="868" y="2158"/>
                  </a:lnTo>
                  <a:lnTo>
                    <a:pt x="877" y="2118"/>
                  </a:lnTo>
                  <a:lnTo>
                    <a:pt x="910" y="2118"/>
                  </a:lnTo>
                  <a:lnTo>
                    <a:pt x="969" y="2086"/>
                  </a:lnTo>
                  <a:lnTo>
                    <a:pt x="1011" y="2102"/>
                  </a:lnTo>
                  <a:lnTo>
                    <a:pt x="1054" y="2126"/>
                  </a:lnTo>
                  <a:lnTo>
                    <a:pt x="1037" y="2142"/>
                  </a:lnTo>
                  <a:lnTo>
                    <a:pt x="1054" y="2182"/>
                  </a:lnTo>
                  <a:lnTo>
                    <a:pt x="1079" y="2190"/>
                  </a:lnTo>
                  <a:lnTo>
                    <a:pt x="1113" y="2190"/>
                  </a:lnTo>
                  <a:lnTo>
                    <a:pt x="1115" y="0"/>
                  </a:lnTo>
                  <a:lnTo>
                    <a:pt x="101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8" name="Freeform 100"/>
            <p:cNvSpPr>
              <a:spLocks/>
            </p:cNvSpPr>
            <p:nvPr/>
          </p:nvSpPr>
          <p:spPr bwMode="auto">
            <a:xfrm>
              <a:off x="4274" y="136"/>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solidFill>
              <a:schemeClr val="accent6"/>
            </a:solidFill>
            <a:ln/>
            <a:extLst/>
          </p:spPr>
          <p:style>
            <a:lnRef idx="2">
              <a:schemeClr val="accent6"/>
            </a:lnRef>
            <a:fillRef idx="1">
              <a:schemeClr val="lt1"/>
            </a:fillRef>
            <a:effectRef idx="0">
              <a:schemeClr val="accent6"/>
            </a:effectRef>
            <a:fontRef idx="minor">
              <a:schemeClr val="dk1"/>
            </a:fontRef>
          </p:style>
          <p:txBody>
            <a:bodyPr/>
            <a:lstStyle/>
            <a:p>
              <a:endParaRPr lang="en-GB"/>
            </a:p>
          </p:txBody>
        </p:sp>
        <p:sp>
          <p:nvSpPr>
            <p:cNvPr id="3179" name="Freeform 101"/>
            <p:cNvSpPr>
              <a:spLocks/>
            </p:cNvSpPr>
            <p:nvPr/>
          </p:nvSpPr>
          <p:spPr bwMode="auto">
            <a:xfrm>
              <a:off x="3845" y="312"/>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solidFill>
              <a:schemeClr val="accent6"/>
            </a:solidFill>
            <a:ln/>
            <a:extLst/>
          </p:spPr>
          <p:style>
            <a:lnRef idx="2">
              <a:schemeClr val="accent4"/>
            </a:lnRef>
            <a:fillRef idx="1">
              <a:schemeClr val="lt1"/>
            </a:fillRef>
            <a:effectRef idx="0">
              <a:schemeClr val="accent4"/>
            </a:effectRef>
            <a:fontRef idx="minor">
              <a:schemeClr val="dk1"/>
            </a:fontRef>
          </p:style>
          <p:txBody>
            <a:bodyPr/>
            <a:lstStyle/>
            <a:p>
              <a:endParaRPr lang="en-GB"/>
            </a:p>
          </p:txBody>
        </p:sp>
        <p:sp>
          <p:nvSpPr>
            <p:cNvPr id="3180"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1"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2" name="Freeform 104"/>
            <p:cNvSpPr>
              <a:spLocks/>
            </p:cNvSpPr>
            <p:nvPr/>
          </p:nvSpPr>
          <p:spPr bwMode="auto">
            <a:xfrm>
              <a:off x="3461" y="-5"/>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3"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
        <p:nvSpPr>
          <p:cNvPr id="2" name="TextBox 1"/>
          <p:cNvSpPr txBox="1"/>
          <p:nvPr/>
        </p:nvSpPr>
        <p:spPr>
          <a:xfrm>
            <a:off x="271779" y="104254"/>
            <a:ext cx="7439857" cy="523220"/>
          </a:xfrm>
          <a:prstGeom prst="rect">
            <a:avLst/>
          </a:prstGeom>
          <a:noFill/>
        </p:spPr>
        <p:txBody>
          <a:bodyPr wrap="none" rtlCol="0">
            <a:spAutoFit/>
          </a:bodyPr>
          <a:lstStyle/>
          <a:p>
            <a:r>
              <a:rPr lang="fr-BE" sz="2800" kern="0" dirty="0" smtClean="0">
                <a:solidFill>
                  <a:schemeClr val="accent2"/>
                </a:solidFill>
                <a:latin typeface="Frutiger-Black" pitchFamily="2" charset="0"/>
              </a:rPr>
              <a:t>ALCOHOL INTERLOCK BAROMETER 2024</a:t>
            </a:r>
            <a:endParaRPr lang="fr-BE" sz="2800" kern="0" dirty="0">
              <a:solidFill>
                <a:schemeClr val="accent2"/>
              </a:solidFill>
              <a:latin typeface="Frutiger-Black" pitchFamily="2" charset="0"/>
            </a:endParaRPr>
          </a:p>
        </p:txBody>
      </p:sp>
      <p:sp>
        <p:nvSpPr>
          <p:cNvPr id="3" name="TextBox 2"/>
          <p:cNvSpPr txBox="1"/>
          <p:nvPr/>
        </p:nvSpPr>
        <p:spPr>
          <a:xfrm>
            <a:off x="1983611" y="1156950"/>
            <a:ext cx="3105915" cy="1446550"/>
          </a:xfrm>
          <a:prstGeom prst="rect">
            <a:avLst/>
          </a:prstGeom>
          <a:noFill/>
        </p:spPr>
        <p:txBody>
          <a:bodyPr wrap="none" rtlCol="0">
            <a:spAutoFit/>
          </a:bodyPr>
          <a:lstStyle/>
          <a:p>
            <a:r>
              <a:rPr lang="fr-BE" dirty="0"/>
              <a:t>   </a:t>
            </a:r>
            <a:r>
              <a:rPr lang="fr-BE" sz="2200" dirty="0" err="1"/>
              <a:t>Voluntary</a:t>
            </a:r>
            <a:r>
              <a:rPr lang="fr-BE" sz="2200" dirty="0"/>
              <a:t> </a:t>
            </a:r>
            <a:r>
              <a:rPr lang="fr-BE" sz="2200" dirty="0" smtClean="0"/>
              <a:t>basis</a:t>
            </a:r>
            <a:endParaRPr lang="fr-BE" sz="2200" dirty="0"/>
          </a:p>
          <a:p>
            <a:r>
              <a:rPr lang="fr-BE" sz="2200" dirty="0"/>
              <a:t>   Pilot </a:t>
            </a:r>
            <a:r>
              <a:rPr lang="fr-BE" sz="2200" dirty="0" err="1" smtClean="0"/>
              <a:t>project</a:t>
            </a:r>
            <a:endParaRPr lang="fr-BE" sz="2200" dirty="0"/>
          </a:p>
          <a:p>
            <a:r>
              <a:rPr lang="fr-BE" sz="2200" dirty="0"/>
              <a:t>   </a:t>
            </a:r>
            <a:r>
              <a:rPr lang="fr-BE" sz="2200" dirty="0" err="1"/>
              <a:t>Legislation</a:t>
            </a:r>
            <a:r>
              <a:rPr lang="fr-BE" sz="2200" dirty="0"/>
              <a:t> in discussion</a:t>
            </a:r>
          </a:p>
          <a:p>
            <a:r>
              <a:rPr lang="fr-BE" sz="2200" dirty="0"/>
              <a:t>   </a:t>
            </a:r>
            <a:r>
              <a:rPr lang="fr-BE" sz="2200" dirty="0" err="1"/>
              <a:t>Legislation</a:t>
            </a:r>
            <a:r>
              <a:rPr lang="fr-BE" sz="2200" dirty="0"/>
              <a:t> in force</a:t>
            </a:r>
          </a:p>
        </p:txBody>
      </p:sp>
      <p:sp>
        <p:nvSpPr>
          <p:cNvPr id="4" name="Rectangle 3"/>
          <p:cNvSpPr/>
          <p:nvPr/>
        </p:nvSpPr>
        <p:spPr>
          <a:xfrm>
            <a:off x="1849774" y="1264377"/>
            <a:ext cx="144016" cy="139665"/>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6" name="Rectangle 115"/>
          <p:cNvSpPr/>
          <p:nvPr/>
        </p:nvSpPr>
        <p:spPr>
          <a:xfrm>
            <a:off x="1849774" y="1581208"/>
            <a:ext cx="144016" cy="139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p>
        </p:txBody>
      </p:sp>
      <p:sp>
        <p:nvSpPr>
          <p:cNvPr id="117" name="Rectangle 116"/>
          <p:cNvSpPr/>
          <p:nvPr/>
        </p:nvSpPr>
        <p:spPr>
          <a:xfrm>
            <a:off x="1847528" y="1970809"/>
            <a:ext cx="144016" cy="139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p>
        </p:txBody>
      </p:sp>
      <p:sp>
        <p:nvSpPr>
          <p:cNvPr id="118" name="Rectangle 117"/>
          <p:cNvSpPr/>
          <p:nvPr/>
        </p:nvSpPr>
        <p:spPr>
          <a:xfrm>
            <a:off x="1847528" y="2325142"/>
            <a:ext cx="144016" cy="139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8402792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18"/>
          <p:cNvSpPr/>
          <p:nvPr/>
        </p:nvSpPr>
        <p:spPr>
          <a:xfrm>
            <a:off x="-50006" y="-26672"/>
            <a:ext cx="12242006" cy="955359"/>
          </a:xfrm>
          <a:prstGeom prst="rect">
            <a:avLst/>
          </a:prstGeom>
          <a:solidFill>
            <a:schemeClr val="accent2">
              <a:lumMod val="60000"/>
              <a:lumOff val="4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CE6928"/>
              </a:solidFill>
              <a:latin typeface="Times New Roman"/>
              <a:ea typeface="Times New Roman"/>
              <a:cs typeface="Times New Roman"/>
              <a:sym typeface="Times New Roman"/>
            </a:endParaRPr>
          </a:p>
        </p:txBody>
      </p:sp>
      <p:sp>
        <p:nvSpPr>
          <p:cNvPr id="471" name="Google Shape;471;p18"/>
          <p:cNvSpPr txBox="1">
            <a:spLocks noGrp="1"/>
          </p:cNvSpPr>
          <p:nvPr>
            <p:ph type="title"/>
          </p:nvPr>
        </p:nvSpPr>
        <p:spPr>
          <a:xfrm>
            <a:off x="0" y="68419"/>
            <a:ext cx="12192000" cy="76517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400" dirty="0" smtClean="0">
                <a:solidFill>
                  <a:srgbClr val="FFFFFF"/>
                </a:solidFill>
                <a:latin typeface="Frutiger-Black" panose="020B0604020202020204"/>
                <a:cs typeface="Frutiger-Light" panose="020B0604020202020204"/>
              </a:rPr>
              <a:t>ALCOHOL INTERLOCKS IN COMMERCIAL TRANSPORT</a:t>
            </a:r>
            <a:endParaRPr sz="3400" dirty="0">
              <a:solidFill>
                <a:srgbClr val="FFFFFF"/>
              </a:solidFill>
              <a:latin typeface="Frutiger-Black" panose="020B0604020202020204"/>
              <a:cs typeface="Frutiger-Light" panose="020B0604020202020204"/>
            </a:endParaRPr>
          </a:p>
        </p:txBody>
      </p:sp>
      <p:pic>
        <p:nvPicPr>
          <p:cNvPr id="473" name="Google Shape;473;p18"/>
          <p:cNvPicPr preferRelativeResize="0"/>
          <p:nvPr/>
        </p:nvPicPr>
        <p:blipFill rotWithShape="1">
          <a:blip r:embed="rId3">
            <a:alphaModFix/>
          </a:blip>
          <a:srcRect l="27556" t="10818" r="28737" b="12354"/>
          <a:stretch/>
        </p:blipFill>
        <p:spPr>
          <a:xfrm>
            <a:off x="4023259" y="934830"/>
            <a:ext cx="1903095" cy="2571750"/>
          </a:xfrm>
          <a:prstGeom prst="roundRect">
            <a:avLst>
              <a:gd name="adj" fmla="val 8594"/>
            </a:avLst>
          </a:prstGeom>
          <a:solidFill>
            <a:srgbClr val="ECECEC"/>
          </a:solidFill>
          <a:ln>
            <a:noFill/>
          </a:ln>
        </p:spPr>
      </p:pic>
      <p:pic>
        <p:nvPicPr>
          <p:cNvPr id="474" name="Google Shape;474;p18" descr="Leader July 4 Alcolock BBC.png"/>
          <p:cNvPicPr preferRelativeResize="0"/>
          <p:nvPr/>
        </p:nvPicPr>
        <p:blipFill rotWithShape="1">
          <a:blip r:embed="rId4">
            <a:alphaModFix/>
          </a:blip>
          <a:srcRect/>
          <a:stretch/>
        </p:blipFill>
        <p:spPr>
          <a:xfrm>
            <a:off x="5253595" y="3296187"/>
            <a:ext cx="1490663" cy="1931194"/>
          </a:xfrm>
          <a:prstGeom prst="rect">
            <a:avLst/>
          </a:prstGeom>
          <a:noFill/>
          <a:ln>
            <a:noFill/>
          </a:ln>
          <a:effectLst>
            <a:outerShdw blurRad="190500" algn="tl" rotWithShape="0">
              <a:srgbClr val="000000">
                <a:alpha val="69803"/>
              </a:srgbClr>
            </a:outerShdw>
          </a:effectLst>
        </p:spPr>
      </p:pic>
      <p:pic>
        <p:nvPicPr>
          <p:cNvPr id="476" name="Google Shape;476;p18"/>
          <p:cNvPicPr preferRelativeResize="0"/>
          <p:nvPr/>
        </p:nvPicPr>
        <p:blipFill rotWithShape="1">
          <a:blip r:embed="rId5">
            <a:alphaModFix/>
          </a:blip>
          <a:srcRect l="23480" t="15272" r="24105" b="7512"/>
          <a:stretch/>
        </p:blipFill>
        <p:spPr>
          <a:xfrm>
            <a:off x="9578831" y="1099712"/>
            <a:ext cx="2264569" cy="2564606"/>
          </a:xfrm>
          <a:prstGeom prst="rect">
            <a:avLst/>
          </a:prstGeom>
          <a:noFill/>
          <a:ln>
            <a:noFill/>
          </a:ln>
          <a:effectLst>
            <a:outerShdw blurRad="190500" algn="tl" rotWithShape="0">
              <a:srgbClr val="000000">
                <a:alpha val="69803"/>
              </a:srgbClr>
            </a:outerShdw>
          </a:effectLst>
        </p:spPr>
      </p:pic>
      <p:pic>
        <p:nvPicPr>
          <p:cNvPr id="477" name="Google Shape;477;p18" descr="http://www.google.fr/url?source=imglanding&amp;ct=img&amp;q=http://image.issuu.com/121204144420-f5016506f61e4d47af22590a2925ab6a/jpg/page_111_thumb_large.jpg&amp;sa=X&amp;ei=Ka5tVdbFMYLaUcuvgaAF&amp;ved=0CAkQ8wc&amp;usg=AFQjCNHaeUB9NKAC_5r9Cxixq2_iLdQrfA"/>
          <p:cNvPicPr preferRelativeResize="0"/>
          <p:nvPr/>
        </p:nvPicPr>
        <p:blipFill rotWithShape="1">
          <a:blip r:embed="rId6">
            <a:alphaModFix/>
          </a:blip>
          <a:srcRect/>
          <a:stretch/>
        </p:blipFill>
        <p:spPr>
          <a:xfrm>
            <a:off x="6413454" y="1149387"/>
            <a:ext cx="1987073" cy="2625592"/>
          </a:xfrm>
          <a:prstGeom prst="rect">
            <a:avLst/>
          </a:prstGeom>
          <a:noFill/>
          <a:ln>
            <a:noFill/>
          </a:ln>
          <a:effectLst>
            <a:outerShdw blurRad="190500" algn="tl" rotWithShape="0">
              <a:srgbClr val="000000">
                <a:alpha val="69803"/>
              </a:srgbClr>
            </a:outerShdw>
          </a:effectLst>
        </p:spPr>
      </p:pic>
      <p:sp>
        <p:nvSpPr>
          <p:cNvPr id="478" name="Google Shape;478;p18"/>
          <p:cNvSpPr txBox="1"/>
          <p:nvPr/>
        </p:nvSpPr>
        <p:spPr>
          <a:xfrm>
            <a:off x="60920" y="5458172"/>
            <a:ext cx="12122477" cy="830956"/>
          </a:xfrm>
          <a:prstGeom prst="rect">
            <a:avLst/>
          </a:prstGeom>
          <a:noFill/>
          <a:ln w="9525" cap="flat" cmpd="sng">
            <a:solidFill>
              <a:srgbClr val="CE6928"/>
            </a:solidFill>
            <a:prstDash val="dash"/>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dirty="0">
                <a:latin typeface="Frutiger-Light" panose="020B0604020202020204"/>
                <a:sym typeface="Arial"/>
              </a:rPr>
              <a:t>In commercial vehicles as an extension of the vehicle safety systems and demonstrate the company’s commitment to both driver and public safety.</a:t>
            </a:r>
            <a:endParaRPr sz="2400" dirty="0">
              <a:latin typeface="Frutiger-Light" panose="020B0604020202020204"/>
              <a:sym typeface="Arial"/>
            </a:endParaRPr>
          </a:p>
        </p:txBody>
      </p:sp>
      <p:pic>
        <p:nvPicPr>
          <p:cNvPr id="11" name="Google Shape;450;p16"/>
          <p:cNvPicPr preferRelativeResize="0"/>
          <p:nvPr/>
        </p:nvPicPr>
        <p:blipFill rotWithShape="1">
          <a:blip r:embed="rId7">
            <a:alphaModFix/>
          </a:blip>
          <a:srcRect/>
          <a:stretch/>
        </p:blipFill>
        <p:spPr>
          <a:xfrm>
            <a:off x="843615" y="1023778"/>
            <a:ext cx="2895601" cy="4005668"/>
          </a:xfrm>
          <a:prstGeom prst="roundRect">
            <a:avLst>
              <a:gd name="adj" fmla="val 16667"/>
            </a:avLst>
          </a:prstGeom>
          <a:noFill/>
          <a:ln>
            <a:noFill/>
          </a:ln>
        </p:spPr>
      </p:pic>
      <p:pic>
        <p:nvPicPr>
          <p:cNvPr id="12" name="Google Shape;472;p18" descr="Small Leader Olympics.jpg"/>
          <p:cNvPicPr preferRelativeResize="0"/>
          <p:nvPr/>
        </p:nvPicPr>
        <p:blipFill rotWithShape="1">
          <a:blip r:embed="rId8">
            <a:alphaModFix/>
          </a:blip>
          <a:srcRect/>
          <a:stretch/>
        </p:blipFill>
        <p:spPr>
          <a:xfrm>
            <a:off x="8267700" y="3665547"/>
            <a:ext cx="1738947" cy="1380090"/>
          </a:xfrm>
          <a:prstGeom prst="rect">
            <a:avLst/>
          </a:prstGeom>
          <a:noFill/>
          <a:ln>
            <a:noFill/>
          </a:ln>
          <a:effectLst>
            <a:outerShdw blurRad="190500" algn="tl" rotWithShape="0">
              <a:srgbClr val="000000">
                <a:alpha val="69803"/>
              </a:srgbClr>
            </a:outerShdw>
          </a:effectLst>
        </p:spPr>
      </p:pic>
    </p:spTree>
    <p:extLst>
      <p:ext uri="{BB962C8B-B14F-4D97-AF65-F5344CB8AC3E}">
        <p14:creationId xmlns:p14="http://schemas.microsoft.com/office/powerpoint/2010/main" val="27017409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0" y="15977"/>
            <a:ext cx="12241213" cy="955676"/>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solidFill>
                <a:srgbClr val="CE6928"/>
              </a:solidFill>
            </a:endParaRPr>
          </a:p>
        </p:txBody>
      </p:sp>
      <p:sp>
        <p:nvSpPr>
          <p:cNvPr id="63491" name="Title 1"/>
          <p:cNvSpPr>
            <a:spLocks noGrp="1"/>
          </p:cNvSpPr>
          <p:nvPr>
            <p:ph type="title"/>
          </p:nvPr>
        </p:nvSpPr>
        <p:spPr>
          <a:xfrm>
            <a:off x="0" y="68263"/>
            <a:ext cx="10850563" cy="765175"/>
          </a:xfrm>
        </p:spPr>
        <p:txBody>
          <a:bodyPr/>
          <a:lstStyle/>
          <a:p>
            <a:r>
              <a:rPr lang="en-US" altLang="en-US" sz="3400" dirty="0" smtClean="0">
                <a:solidFill>
                  <a:schemeClr val="bg1"/>
                </a:solidFill>
                <a:latin typeface="Frutiger-Black" panose="020B0604020202020204"/>
              </a:rPr>
              <a:t>OUR RECOMMENDATIONS</a:t>
            </a:r>
            <a:endParaRPr lang="nl-BE" altLang="en-US" sz="3400" dirty="0" smtClean="0">
              <a:solidFill>
                <a:schemeClr val="bg1"/>
              </a:solidFill>
              <a:latin typeface="Frutiger-Black" panose="020B0604020202020204"/>
            </a:endParaRPr>
          </a:p>
        </p:txBody>
      </p:sp>
      <p:sp>
        <p:nvSpPr>
          <p:cNvPr id="2" name="TextBox 1"/>
          <p:cNvSpPr txBox="1"/>
          <p:nvPr/>
        </p:nvSpPr>
        <p:spPr>
          <a:xfrm>
            <a:off x="1485900" y="1181100"/>
            <a:ext cx="9715500" cy="4401205"/>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Frutiger-Light" panose="020B0604020202020204"/>
              </a:rPr>
              <a:t>Mandate the use of alcohol interlocks for professional drivers</a:t>
            </a:r>
          </a:p>
          <a:p>
            <a:pPr marL="457200" indent="-457200">
              <a:buFont typeface="Arial" panose="020B0604020202020204" pitchFamily="34" charset="0"/>
              <a:buChar char="•"/>
            </a:pPr>
            <a:r>
              <a:rPr lang="en-US" sz="2800" dirty="0">
                <a:latin typeface="Frutiger-Light" panose="020B0604020202020204"/>
              </a:rPr>
              <a:t>As a first step towards wider use of alcohol interlocks, legislate their use for repeat offenders and professional </a:t>
            </a:r>
            <a:r>
              <a:rPr lang="en-US" sz="2800" dirty="0" smtClean="0">
                <a:latin typeface="Frutiger-Light" panose="020B0604020202020204"/>
              </a:rPr>
              <a:t>drivers</a:t>
            </a:r>
            <a:endParaRPr lang="en-US" sz="2800" dirty="0">
              <a:latin typeface="Frutiger-Light" panose="020B0604020202020204"/>
            </a:endParaRPr>
          </a:p>
          <a:p>
            <a:pPr marL="457200" indent="-457200">
              <a:buFont typeface="Arial" panose="020B0604020202020204" pitchFamily="34" charset="0"/>
              <a:buChar char="•"/>
            </a:pPr>
            <a:r>
              <a:rPr lang="en-US" sz="2800" dirty="0">
                <a:latin typeface="Frutiger-Light" panose="020B0604020202020204"/>
              </a:rPr>
              <a:t>Develop use of alcohol interlocks as part of rehabilitation </a:t>
            </a:r>
            <a:r>
              <a:rPr lang="en-US" sz="2800" dirty="0" err="1">
                <a:latin typeface="Frutiger-Light" panose="020B0604020202020204"/>
              </a:rPr>
              <a:t>programmes</a:t>
            </a:r>
            <a:r>
              <a:rPr lang="en-US" sz="2800" dirty="0">
                <a:latin typeface="Frutiger-Light" panose="020B0604020202020204"/>
              </a:rPr>
              <a:t> </a:t>
            </a:r>
            <a:endParaRPr lang="en-US" sz="2800" dirty="0">
              <a:latin typeface="Frutiger-Light" panose="020B0604020202020204"/>
            </a:endParaRPr>
          </a:p>
          <a:p>
            <a:pPr marL="457200" indent="-457200">
              <a:buFont typeface="Arial" panose="020B0604020202020204" pitchFamily="34" charset="0"/>
              <a:buChar char="•"/>
            </a:pPr>
            <a:r>
              <a:rPr lang="en-US" sz="2800" dirty="0" smtClean="0">
                <a:latin typeface="Frutiger-Light" panose="020B0604020202020204"/>
              </a:rPr>
              <a:t>Allow </a:t>
            </a:r>
            <a:r>
              <a:rPr lang="en-US" sz="2800" dirty="0">
                <a:latin typeface="Frutiger-Light" panose="020B0604020202020204"/>
              </a:rPr>
              <a:t>people with an alcohol dependency to be included in alcohol interlock rehabilitation </a:t>
            </a:r>
            <a:r>
              <a:rPr lang="en-US" sz="2800" dirty="0" err="1">
                <a:latin typeface="Frutiger-Light" panose="020B0604020202020204"/>
              </a:rPr>
              <a:t>programmes</a:t>
            </a:r>
            <a:r>
              <a:rPr lang="en-US" sz="2800" dirty="0">
                <a:latin typeface="Frutiger-Light" panose="020B0604020202020204"/>
              </a:rPr>
              <a:t>, as long as it is combined with medical supervision</a:t>
            </a:r>
            <a:endParaRPr lang="fr-BE" sz="2800" dirty="0">
              <a:latin typeface="Frutiger-Light" panose="020B0604020202020204"/>
            </a:endParaRPr>
          </a:p>
        </p:txBody>
      </p:sp>
    </p:spTree>
    <p:extLst>
      <p:ext uri="{BB962C8B-B14F-4D97-AF65-F5344CB8AC3E}">
        <p14:creationId xmlns:p14="http://schemas.microsoft.com/office/powerpoint/2010/main" val="278247398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a:blip r:embed="rId3"/>
          <a:stretch>
            <a:fillRect/>
          </a:stretch>
        </p:blipFill>
        <p:spPr>
          <a:xfrm>
            <a:off x="1981200" y="1066800"/>
            <a:ext cx="8452902" cy="5687448"/>
          </a:xfrm>
          <a:prstGeom prst="rect">
            <a:avLst/>
          </a:prstGeom>
        </p:spPr>
      </p:pic>
      <p:sp>
        <p:nvSpPr>
          <p:cNvPr id="3" name="Google Shape;470;p18"/>
          <p:cNvSpPr/>
          <p:nvPr/>
        </p:nvSpPr>
        <p:spPr>
          <a:xfrm>
            <a:off x="-152400" y="0"/>
            <a:ext cx="12242006" cy="955359"/>
          </a:xfrm>
          <a:prstGeom prst="rect">
            <a:avLst/>
          </a:prstGeom>
          <a:solidFill>
            <a:schemeClr val="accent2">
              <a:lumMod val="60000"/>
              <a:lumOff val="4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BE" sz="3400" dirty="0">
                <a:solidFill>
                  <a:srgbClr val="FFFFFF"/>
                </a:solidFill>
                <a:latin typeface="Frutiger-Black" panose="020B0604020202020204"/>
                <a:ea typeface="+mj-ea"/>
                <a:cs typeface="Frutiger-Light" panose="020B0604020202020204"/>
                <a:sym typeface="Times New Roman"/>
              </a:rPr>
              <a:t>SAFE AND SOBER – LATEST </a:t>
            </a:r>
            <a:r>
              <a:rPr lang="fr-BE" sz="3400" dirty="0" smtClean="0">
                <a:solidFill>
                  <a:srgbClr val="FFFFFF"/>
                </a:solidFill>
                <a:latin typeface="Frutiger-Black" panose="020B0604020202020204"/>
                <a:ea typeface="+mj-ea"/>
                <a:cs typeface="Frutiger-Light" panose="020B0604020202020204"/>
                <a:sym typeface="Times New Roman"/>
              </a:rPr>
              <a:t>VIDEO </a:t>
            </a:r>
            <a:r>
              <a:rPr lang="fr-BE" sz="3400" dirty="0">
                <a:solidFill>
                  <a:srgbClr val="FFFFFF"/>
                </a:solidFill>
                <a:latin typeface="Frutiger-Black" panose="020B0604020202020204"/>
                <a:ea typeface="+mj-ea"/>
                <a:cs typeface="Frutiger-Light" panose="020B0604020202020204"/>
                <a:sym typeface="Times New Roman"/>
              </a:rPr>
              <a:t>CAMPAIGN</a:t>
            </a:r>
            <a:endParaRPr sz="3400" dirty="0">
              <a:solidFill>
                <a:srgbClr val="FFFFFF"/>
              </a:solidFill>
              <a:latin typeface="Frutiger-Black" panose="020B0604020202020204"/>
              <a:ea typeface="+mj-ea"/>
              <a:cs typeface="Frutiger-Light" panose="020B0604020202020204"/>
              <a:sym typeface="Times New Roman"/>
            </a:endParaRPr>
          </a:p>
        </p:txBody>
      </p:sp>
    </p:spTree>
    <p:extLst>
      <p:ext uri="{BB962C8B-B14F-4D97-AF65-F5344CB8AC3E}">
        <p14:creationId xmlns:p14="http://schemas.microsoft.com/office/powerpoint/2010/main" val="42604506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spect="1"/>
          </p:cNvSpPr>
          <p:nvPr/>
        </p:nvSpPr>
        <p:spPr>
          <a:xfrm>
            <a:off x="-49213" y="-26988"/>
            <a:ext cx="12241213" cy="955676"/>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sz="1800" dirty="0">
              <a:solidFill>
                <a:srgbClr val="CE6928"/>
              </a:solidFill>
            </a:endParaRPr>
          </a:p>
        </p:txBody>
      </p:sp>
      <p:sp>
        <p:nvSpPr>
          <p:cNvPr id="5" name="Title 1"/>
          <p:cNvSpPr txBox="1">
            <a:spLocks/>
          </p:cNvSpPr>
          <p:nvPr/>
        </p:nvSpPr>
        <p:spPr bwMode="auto">
          <a:xfrm>
            <a:off x="114300" y="66675"/>
            <a:ext cx="120777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4000">
                <a:solidFill>
                  <a:srgbClr val="CC6600"/>
                </a:solidFill>
                <a:latin typeface="Frutiger-Black" pitchFamily="2" charset="0"/>
                <a:ea typeface="+mj-ea"/>
                <a:cs typeface="Arial" pitchFamily="34" charset="0"/>
              </a:defRPr>
            </a:lvl1pPr>
            <a:lvl2pPr algn="l" rtl="0" eaLnBrk="0" fontAlgn="base" hangingPunct="0">
              <a:spcBef>
                <a:spcPct val="0"/>
              </a:spcBef>
              <a:spcAft>
                <a:spcPct val="0"/>
              </a:spcAft>
              <a:defRPr sz="4000">
                <a:solidFill>
                  <a:srgbClr val="CC6600"/>
                </a:solidFill>
                <a:latin typeface="Frutiger-Black" pitchFamily="2" charset="0"/>
                <a:cs typeface="Arial" charset="0"/>
              </a:defRPr>
            </a:lvl2pPr>
            <a:lvl3pPr algn="l" rtl="0" eaLnBrk="0" fontAlgn="base" hangingPunct="0">
              <a:spcBef>
                <a:spcPct val="0"/>
              </a:spcBef>
              <a:spcAft>
                <a:spcPct val="0"/>
              </a:spcAft>
              <a:defRPr sz="4000">
                <a:solidFill>
                  <a:srgbClr val="CC6600"/>
                </a:solidFill>
                <a:latin typeface="Frutiger-Black" pitchFamily="2" charset="0"/>
                <a:cs typeface="Arial" charset="0"/>
              </a:defRPr>
            </a:lvl3pPr>
            <a:lvl4pPr algn="l" rtl="0" eaLnBrk="0" fontAlgn="base" hangingPunct="0">
              <a:spcBef>
                <a:spcPct val="0"/>
              </a:spcBef>
              <a:spcAft>
                <a:spcPct val="0"/>
              </a:spcAft>
              <a:defRPr sz="4000">
                <a:solidFill>
                  <a:srgbClr val="CC6600"/>
                </a:solidFill>
                <a:latin typeface="Frutiger-Black" pitchFamily="2" charset="0"/>
                <a:cs typeface="Arial" charset="0"/>
              </a:defRPr>
            </a:lvl4pPr>
            <a:lvl5pPr algn="l" rtl="0" eaLnBrk="0" fontAlgn="base" hangingPunct="0">
              <a:spcBef>
                <a:spcPct val="0"/>
              </a:spcBef>
              <a:spcAft>
                <a:spcPct val="0"/>
              </a:spcAft>
              <a:defRPr sz="4000">
                <a:solidFill>
                  <a:srgbClr val="CC6600"/>
                </a:solidFill>
                <a:latin typeface="Frutiger-Black" pitchFamily="2" charset="0"/>
                <a:cs typeface="Arial" charset="0"/>
              </a:defRPr>
            </a:lvl5pPr>
            <a:lvl6pPr marL="457200" algn="l" rtl="0" fontAlgn="base">
              <a:spcBef>
                <a:spcPct val="0"/>
              </a:spcBef>
              <a:spcAft>
                <a:spcPct val="0"/>
              </a:spcAft>
              <a:defRPr sz="4000">
                <a:solidFill>
                  <a:schemeClr val="bg1"/>
                </a:solidFill>
                <a:latin typeface="Frutiger-Bold" pitchFamily="2" charset="0"/>
              </a:defRPr>
            </a:lvl6pPr>
            <a:lvl7pPr marL="914400" algn="l" rtl="0" fontAlgn="base">
              <a:spcBef>
                <a:spcPct val="0"/>
              </a:spcBef>
              <a:spcAft>
                <a:spcPct val="0"/>
              </a:spcAft>
              <a:defRPr sz="4000">
                <a:solidFill>
                  <a:schemeClr val="bg1"/>
                </a:solidFill>
                <a:latin typeface="Frutiger-Bold" pitchFamily="2" charset="0"/>
              </a:defRPr>
            </a:lvl7pPr>
            <a:lvl8pPr marL="1371600" algn="l" rtl="0" fontAlgn="base">
              <a:spcBef>
                <a:spcPct val="0"/>
              </a:spcBef>
              <a:spcAft>
                <a:spcPct val="0"/>
              </a:spcAft>
              <a:defRPr sz="4000">
                <a:solidFill>
                  <a:schemeClr val="bg1"/>
                </a:solidFill>
                <a:latin typeface="Frutiger-Bold" pitchFamily="2" charset="0"/>
              </a:defRPr>
            </a:lvl8pPr>
            <a:lvl9pPr marL="1828800" algn="l" rtl="0" fontAlgn="base">
              <a:spcBef>
                <a:spcPct val="0"/>
              </a:spcBef>
              <a:spcAft>
                <a:spcPct val="0"/>
              </a:spcAft>
              <a:defRPr sz="4000">
                <a:solidFill>
                  <a:schemeClr val="bg1"/>
                </a:solidFill>
                <a:latin typeface="Frutiger-Bold" pitchFamily="2" charset="0"/>
              </a:defRPr>
            </a:lvl9pPr>
          </a:lstStyle>
          <a:p>
            <a:pPr algn="ctr">
              <a:defRPr/>
            </a:pPr>
            <a:r>
              <a:rPr lang="nl-BE" altLang="en-US" sz="3400" kern="0" dirty="0" smtClean="0">
                <a:solidFill>
                  <a:prstClr val="white"/>
                </a:solidFill>
              </a:rPr>
              <a:t>FIND OUT MORE</a:t>
            </a:r>
            <a:endParaRPr lang="nl-BE" altLang="en-US" sz="3400" kern="0" dirty="0">
              <a:solidFill>
                <a:srgbClr val="A5A5A5">
                  <a:lumMod val="75000"/>
                </a:srgbClr>
              </a:solidFill>
            </a:endParaRPr>
          </a:p>
        </p:txBody>
      </p:sp>
      <p:pic>
        <p:nvPicPr>
          <p:cNvPr id="6554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6725" y="1147763"/>
            <a:ext cx="36957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782638" y="3028950"/>
            <a:ext cx="1584325" cy="461963"/>
          </a:xfrm>
          <a:prstGeom prst="rect">
            <a:avLst/>
          </a:prstGeom>
          <a:noFill/>
        </p:spPr>
        <p:txBody>
          <a:bodyPr>
            <a:spAutoFit/>
          </a:bodyPr>
          <a:lstStyle/>
          <a:p>
            <a:pPr eaLnBrk="1" fontAlgn="auto" hangingPunct="1">
              <a:spcBef>
                <a:spcPts val="0"/>
              </a:spcBef>
              <a:spcAft>
                <a:spcPts val="0"/>
              </a:spcAft>
              <a:defRPr/>
            </a:pPr>
            <a:r>
              <a:rPr lang="en-US" sz="1800" dirty="0">
                <a:solidFill>
                  <a:prstClr val="black"/>
                </a:solidFill>
                <a:latin typeface="Frutiger-Light" pitchFamily="2" charset="0"/>
                <a:cs typeface="+mn-cs"/>
              </a:rPr>
              <a:t>@</a:t>
            </a:r>
            <a:r>
              <a:rPr lang="en-US" sz="1800" dirty="0" err="1">
                <a:solidFill>
                  <a:prstClr val="black"/>
                </a:solidFill>
                <a:latin typeface="Frutiger-Light" pitchFamily="2" charset="0"/>
                <a:cs typeface="+mn-cs"/>
              </a:rPr>
              <a:t>etsc_eu</a:t>
            </a:r>
            <a:endParaRPr lang="en-GB" sz="1800" dirty="0">
              <a:solidFill>
                <a:prstClr val="black"/>
              </a:solidFill>
              <a:latin typeface="Frutiger-Light" pitchFamily="2" charset="0"/>
              <a:cs typeface="+mn-cs"/>
            </a:endParaRPr>
          </a:p>
        </p:txBody>
      </p:sp>
      <p:sp>
        <p:nvSpPr>
          <p:cNvPr id="9" name="TextBox 8"/>
          <p:cNvSpPr txBox="1"/>
          <p:nvPr/>
        </p:nvSpPr>
        <p:spPr>
          <a:xfrm>
            <a:off x="466725" y="2579688"/>
            <a:ext cx="2087563" cy="460375"/>
          </a:xfrm>
          <a:prstGeom prst="rect">
            <a:avLst/>
          </a:prstGeom>
          <a:noFill/>
        </p:spPr>
        <p:txBody>
          <a:bodyPr>
            <a:spAutoFit/>
          </a:bodyPr>
          <a:lstStyle/>
          <a:p>
            <a:pPr eaLnBrk="1" fontAlgn="auto" hangingPunct="1">
              <a:spcBef>
                <a:spcPts val="0"/>
              </a:spcBef>
              <a:spcAft>
                <a:spcPts val="0"/>
              </a:spcAft>
              <a:defRPr/>
            </a:pPr>
            <a:r>
              <a:rPr lang="en-US" sz="1800" dirty="0">
                <a:solidFill>
                  <a:prstClr val="black"/>
                </a:solidFill>
                <a:latin typeface="Frutiger-Light" pitchFamily="2" charset="0"/>
                <a:cs typeface="+mn-cs"/>
              </a:rPr>
              <a:t>www.etsc.eu</a:t>
            </a:r>
            <a:endParaRPr lang="en-GB" sz="1800" dirty="0">
              <a:solidFill>
                <a:prstClr val="black"/>
              </a:solidFill>
              <a:latin typeface="Frutiger-Light" pitchFamily="2" charset="0"/>
              <a:cs typeface="+mn-cs"/>
            </a:endParaRPr>
          </a:p>
        </p:txBody>
      </p:sp>
      <p:sp>
        <p:nvSpPr>
          <p:cNvPr id="10" name="TextBox 9"/>
          <p:cNvSpPr txBox="1"/>
          <p:nvPr/>
        </p:nvSpPr>
        <p:spPr>
          <a:xfrm>
            <a:off x="126590" y="3940175"/>
            <a:ext cx="4824412" cy="1231106"/>
          </a:xfrm>
          <a:prstGeom prst="rect">
            <a:avLst/>
          </a:prstGeom>
          <a:noFill/>
        </p:spPr>
        <p:txBody>
          <a:bodyPr>
            <a:spAutoFit/>
          </a:bodyPr>
          <a:lstStyle/>
          <a:p>
            <a:pPr eaLnBrk="1" fontAlgn="auto" hangingPunct="1">
              <a:spcBef>
                <a:spcPts val="0"/>
              </a:spcBef>
              <a:spcAft>
                <a:spcPts val="0"/>
              </a:spcAft>
              <a:defRPr/>
            </a:pPr>
            <a:r>
              <a:rPr lang="en-GB" sz="2000" b="1" dirty="0" smtClean="0">
                <a:solidFill>
                  <a:prstClr val="black"/>
                </a:solidFill>
                <a:latin typeface="Frutiger-Light" pitchFamily="2" charset="0"/>
                <a:cs typeface="+mn-cs"/>
              </a:rPr>
              <a:t>Thank you for your attention!</a:t>
            </a:r>
          </a:p>
          <a:p>
            <a:pPr eaLnBrk="1" fontAlgn="auto" hangingPunct="1">
              <a:spcBef>
                <a:spcPts val="0"/>
              </a:spcBef>
              <a:spcAft>
                <a:spcPts val="0"/>
              </a:spcAft>
              <a:defRPr/>
            </a:pPr>
            <a:endParaRPr lang="en-GB" b="1" dirty="0" smtClean="0">
              <a:solidFill>
                <a:prstClr val="black"/>
              </a:solidFill>
              <a:latin typeface="Frutiger-Light" pitchFamily="2" charset="0"/>
              <a:cs typeface="+mn-cs"/>
            </a:endParaRPr>
          </a:p>
          <a:p>
            <a:pPr eaLnBrk="1" fontAlgn="auto" hangingPunct="1">
              <a:spcBef>
                <a:spcPts val="0"/>
              </a:spcBef>
              <a:spcAft>
                <a:spcPts val="0"/>
              </a:spcAft>
              <a:defRPr/>
            </a:pPr>
            <a:r>
              <a:rPr lang="en-GB" b="1" dirty="0" smtClean="0">
                <a:solidFill>
                  <a:schemeClr val="accent2"/>
                </a:solidFill>
                <a:latin typeface="Frutiger-Light" pitchFamily="2" charset="0"/>
                <a:cs typeface="+mn-cs"/>
              </a:rPr>
              <a:t>Find </a:t>
            </a:r>
            <a:r>
              <a:rPr lang="en-GB" b="1" dirty="0">
                <a:solidFill>
                  <a:schemeClr val="accent2"/>
                </a:solidFill>
                <a:latin typeface="Frutiger-Light" pitchFamily="2" charset="0"/>
                <a:cs typeface="+mn-cs"/>
              </a:rPr>
              <a:t>out more</a:t>
            </a:r>
          </a:p>
          <a:p>
            <a:pPr eaLnBrk="1" fontAlgn="auto" hangingPunct="1">
              <a:spcBef>
                <a:spcPts val="0"/>
              </a:spcBef>
              <a:spcAft>
                <a:spcPts val="0"/>
              </a:spcAft>
              <a:defRPr/>
            </a:pPr>
            <a:endParaRPr lang="en-GB" b="1" dirty="0">
              <a:solidFill>
                <a:srgbClr val="CE6928"/>
              </a:solidFill>
              <a:latin typeface="Frutiger-Light" pitchFamily="2" charset="0"/>
              <a:cs typeface="+mn-cs"/>
            </a:endParaRPr>
          </a:p>
        </p:txBody>
      </p:sp>
      <p:pic>
        <p:nvPicPr>
          <p:cNvPr id="655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 y="3132138"/>
            <a:ext cx="312738" cy="255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7" name="Picture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55805" y="953594"/>
            <a:ext cx="2064589" cy="207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8" name="Picture 13"/>
          <p:cNvPicPr>
            <a:picLocks noChangeAspect="1"/>
          </p:cNvPicPr>
          <p:nvPr/>
        </p:nvPicPr>
        <p:blipFill>
          <a:blip r:embed="rId6">
            <a:extLst>
              <a:ext uri="{28A0092B-C50C-407E-A947-70E740481C1C}">
                <a14:useLocalDpi xmlns:a14="http://schemas.microsoft.com/office/drawing/2010/main" val="0"/>
              </a:ext>
            </a:extLst>
          </a:blip>
          <a:srcRect l="28706" t="17311" r="48077" b="23552"/>
          <a:stretch>
            <a:fillRect/>
          </a:stretch>
        </p:blipFill>
        <p:spPr bwMode="auto">
          <a:xfrm>
            <a:off x="3632936" y="2417835"/>
            <a:ext cx="212648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9" name="Picture 15"/>
          <p:cNvPicPr>
            <a:picLocks noChangeAspect="1" noChangeArrowheads="1"/>
          </p:cNvPicPr>
          <p:nvPr/>
        </p:nvPicPr>
        <p:blipFill>
          <a:blip r:embed="rId7" cstate="print">
            <a:extLst>
              <a:ext uri="{28A0092B-C50C-407E-A947-70E740481C1C}">
                <a14:useLocalDpi xmlns:a14="http://schemas.microsoft.com/office/drawing/2010/main" val="0"/>
              </a:ext>
            </a:extLst>
          </a:blip>
          <a:srcRect l="6725" t="33315" r="56459" b="31021"/>
          <a:stretch>
            <a:fillRect/>
          </a:stretch>
        </p:blipFill>
        <p:spPr bwMode="auto">
          <a:xfrm>
            <a:off x="6006306" y="5578535"/>
            <a:ext cx="1758950"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0" name="Picture 1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24692" y="4841229"/>
            <a:ext cx="1865312" cy="10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1" name="Picture 1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839200" y="5598378"/>
            <a:ext cx="1854200"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3756025" y="6267450"/>
            <a:ext cx="2135521" cy="400110"/>
          </a:xfrm>
          <a:prstGeom prst="rect">
            <a:avLst/>
          </a:prstGeom>
          <a:noFill/>
        </p:spPr>
        <p:txBody>
          <a:bodyPr wrap="none">
            <a:spAutoFit/>
          </a:bodyPr>
          <a:lstStyle/>
          <a:p>
            <a:pPr>
              <a:defRPr/>
            </a:pPr>
            <a:r>
              <a:rPr lang="en-GB" sz="2000" dirty="0">
                <a:solidFill>
                  <a:prstClr val="black"/>
                </a:solidFill>
                <a:latin typeface="Frutiger-Light" pitchFamily="2" charset="0"/>
                <a:cs typeface="+mn-cs"/>
              </a:rPr>
              <a:t>Watch </a:t>
            </a:r>
            <a:r>
              <a:rPr lang="en-GB" sz="2000" dirty="0" smtClean="0">
                <a:solidFill>
                  <a:prstClr val="black"/>
                </a:solidFill>
                <a:latin typeface="Frutiger-Light" pitchFamily="2" charset="0"/>
                <a:cs typeface="+mn-cs"/>
              </a:rPr>
              <a:t>our Videos</a:t>
            </a:r>
            <a:endParaRPr lang="en-GB" sz="2000" dirty="0">
              <a:solidFill>
                <a:prstClr val="black"/>
              </a:solidFill>
              <a:latin typeface="Frutiger-Light" pitchFamily="2" charset="0"/>
              <a:cs typeface="+mn-cs"/>
            </a:endParaRPr>
          </a:p>
        </p:txBody>
      </p:sp>
      <p:pic>
        <p:nvPicPr>
          <p:cNvPr id="2" name="Picture 1"/>
          <p:cNvPicPr>
            <a:picLocks noChangeAspect="1"/>
          </p:cNvPicPr>
          <p:nvPr/>
        </p:nvPicPr>
        <p:blipFill>
          <a:blip r:embed="rId10"/>
          <a:stretch>
            <a:fillRect/>
          </a:stretch>
        </p:blipFill>
        <p:spPr>
          <a:xfrm>
            <a:off x="8356471" y="999031"/>
            <a:ext cx="3670423" cy="2810017"/>
          </a:xfrm>
          <a:prstGeom prst="rect">
            <a:avLst/>
          </a:prstGeom>
        </p:spPr>
      </p:pic>
      <p:sp>
        <p:nvSpPr>
          <p:cNvPr id="3" name="TextBox 2"/>
          <p:cNvSpPr txBox="1"/>
          <p:nvPr/>
        </p:nvSpPr>
        <p:spPr>
          <a:xfrm>
            <a:off x="8570850" y="3919866"/>
            <a:ext cx="3621150" cy="646331"/>
          </a:xfrm>
          <a:prstGeom prst="rect">
            <a:avLst/>
          </a:prstGeom>
          <a:noFill/>
        </p:spPr>
        <p:txBody>
          <a:bodyPr wrap="square" rtlCol="0">
            <a:spAutoFit/>
          </a:bodyPr>
          <a:lstStyle/>
          <a:p>
            <a:pPr algn="ctr"/>
            <a:r>
              <a:rPr lang="fr-BE" dirty="0" smtClean="0">
                <a:solidFill>
                  <a:prstClr val="black"/>
                </a:solidFill>
                <a:latin typeface="Frutiger-Light" pitchFamily="2" charset="0"/>
              </a:rPr>
              <a:t>Interactive </a:t>
            </a:r>
            <a:r>
              <a:rPr lang="fr-BE" dirty="0" err="1">
                <a:solidFill>
                  <a:prstClr val="black"/>
                </a:solidFill>
                <a:latin typeface="Frutiger-Light" pitchFamily="2" charset="0"/>
              </a:rPr>
              <a:t>map</a:t>
            </a:r>
            <a:r>
              <a:rPr lang="fr-BE" dirty="0">
                <a:solidFill>
                  <a:prstClr val="black"/>
                </a:solidFill>
                <a:latin typeface="Frutiger-Light" pitchFamily="2" charset="0"/>
              </a:rPr>
              <a:t> on drink-</a:t>
            </a:r>
            <a:r>
              <a:rPr lang="fr-BE" dirty="0" err="1">
                <a:solidFill>
                  <a:prstClr val="black"/>
                </a:solidFill>
                <a:latin typeface="Frutiger-Light" pitchFamily="2" charset="0"/>
              </a:rPr>
              <a:t>driving</a:t>
            </a:r>
            <a:r>
              <a:rPr lang="fr-BE" dirty="0">
                <a:solidFill>
                  <a:prstClr val="black"/>
                </a:solidFill>
                <a:latin typeface="Frutiger-Light" pitchFamily="2" charset="0"/>
              </a:rPr>
              <a:t> </a:t>
            </a:r>
            <a:r>
              <a:rPr lang="fr-BE" dirty="0" err="1" smtClean="0">
                <a:solidFill>
                  <a:prstClr val="black"/>
                </a:solidFill>
                <a:latin typeface="Frutiger-Light" pitchFamily="2" charset="0"/>
              </a:rPr>
              <a:t>policies</a:t>
            </a:r>
            <a:r>
              <a:rPr lang="fr-BE" dirty="0" smtClean="0">
                <a:solidFill>
                  <a:prstClr val="black"/>
                </a:solidFill>
                <a:latin typeface="Frutiger-Light" pitchFamily="2" charset="0"/>
              </a:rPr>
              <a:t> online</a:t>
            </a:r>
            <a:endParaRPr lang="fr-BE" dirty="0">
              <a:solidFill>
                <a:prstClr val="black"/>
              </a:solidFill>
              <a:latin typeface="Frutiger-Light" pitchFamily="2" charset="0"/>
            </a:endParaRPr>
          </a:p>
        </p:txBody>
      </p:sp>
      <p:pic>
        <p:nvPicPr>
          <p:cNvPr id="19" name="Picture 11"/>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32173" y="2330757"/>
            <a:ext cx="184785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3434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2644</TotalTime>
  <Words>1213</Words>
  <Application>Microsoft Office PowerPoint</Application>
  <PresentationFormat>Widescreen</PresentationFormat>
  <Paragraphs>157</Paragraphs>
  <Slides>22</Slides>
  <Notes>21</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6" baseType="lpstr">
      <vt:lpstr>Frutiger-Black</vt:lpstr>
      <vt:lpstr>Times New Roman</vt:lpstr>
      <vt:lpstr>Century Gothic</vt:lpstr>
      <vt:lpstr>Arial</vt:lpstr>
      <vt:lpstr>Frutiger LT Std 57 Cn</vt:lpstr>
      <vt:lpstr>Calibri Light</vt:lpstr>
      <vt:lpstr>Calibri</vt:lpstr>
      <vt:lpstr>Frutiger-Bold</vt:lpstr>
      <vt:lpstr>Wingdings</vt:lpstr>
      <vt:lpstr>MS PGothic</vt:lpstr>
      <vt:lpstr>Frutiger-Light</vt:lpstr>
      <vt:lpstr>Frutiger-Roman</vt:lpstr>
      <vt:lpstr>Office Theme</vt:lpstr>
      <vt:lpstr>Photo Editor Photo</vt:lpstr>
      <vt:lpstr>PowerPoint Presentation</vt:lpstr>
      <vt:lpstr>ETSC</vt:lpstr>
      <vt:lpstr>PowerPoint Presentation</vt:lpstr>
      <vt:lpstr>ETSC</vt:lpstr>
      <vt:lpstr>PowerPoint Presentation</vt:lpstr>
      <vt:lpstr>PowerPoint Presentation</vt:lpstr>
      <vt:lpstr>DRINK-DRIVING IN THE EUROPEAN UNION</vt:lpstr>
      <vt:lpstr>DRINK-DRIVING IN THE EUROPEAN UNION</vt:lpstr>
      <vt:lpstr>DRINK DRIVING PROGRESS 2011-2021</vt:lpstr>
      <vt:lpstr>PROGRESS IN TACKLING DRINK DRIVING 2011 – 2021</vt:lpstr>
      <vt:lpstr>PowerPoint Presentation</vt:lpstr>
      <vt:lpstr>PowerPoint Presentation</vt:lpstr>
      <vt:lpstr>EFFECTIVE MEASURES</vt:lpstr>
      <vt:lpstr>ALCOHOL INTERLOCKS &amp; REHABILITATION PROGRAMMES</vt:lpstr>
      <vt:lpstr>STRENGHTS AND WEAKNESSES</vt:lpstr>
      <vt:lpstr>PowerPoint Presentation</vt:lpstr>
      <vt:lpstr>PowerPoint Presentation</vt:lpstr>
      <vt:lpstr>PowerPoint Presentation</vt:lpstr>
      <vt:lpstr>ALCOHOL INTERLOCKS IN COMMERCIAL TRANSPORT</vt:lpstr>
      <vt:lpstr>OUR RECOMMENDATIONS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Frank Muetze</dc:creator>
  <cp:lastModifiedBy>etsc2612@outlook.com</cp:lastModifiedBy>
  <cp:revision>246</cp:revision>
  <cp:lastPrinted>2023-09-11T12:43:28Z</cp:lastPrinted>
  <dcterms:created xsi:type="dcterms:W3CDTF">2020-06-26T16:37:07Z</dcterms:created>
  <dcterms:modified xsi:type="dcterms:W3CDTF">2025-01-17T09:48:45Z</dcterms:modified>
</cp:coreProperties>
</file>