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8" r:id="rId2"/>
  </p:sldMasterIdLst>
  <p:notesMasterIdLst>
    <p:notesMasterId r:id="rId25"/>
  </p:notesMasterIdLst>
  <p:sldIdLst>
    <p:sldId id="283" r:id="rId3"/>
    <p:sldId id="362" r:id="rId4"/>
    <p:sldId id="383" r:id="rId5"/>
    <p:sldId id="384" r:id="rId6"/>
    <p:sldId id="379" r:id="rId7"/>
    <p:sldId id="365" r:id="rId8"/>
    <p:sldId id="364" r:id="rId9"/>
    <p:sldId id="385" r:id="rId10"/>
    <p:sldId id="336" r:id="rId11"/>
    <p:sldId id="356" r:id="rId12"/>
    <p:sldId id="386" r:id="rId13"/>
    <p:sldId id="340" r:id="rId14"/>
    <p:sldId id="376" r:id="rId15"/>
    <p:sldId id="377" r:id="rId16"/>
    <p:sldId id="378" r:id="rId17"/>
    <p:sldId id="371" r:id="rId18"/>
    <p:sldId id="374" r:id="rId19"/>
    <p:sldId id="375" r:id="rId20"/>
    <p:sldId id="357" r:id="rId21"/>
    <p:sldId id="380" r:id="rId22"/>
    <p:sldId id="381" r:id="rId23"/>
    <p:sldId id="330" r:id="rId24"/>
  </p:sldIdLst>
  <p:sldSz cx="12192000" cy="6858000"/>
  <p:notesSz cx="6797675" cy="9926638"/>
  <p:embeddedFontLst>
    <p:embeddedFont>
      <p:font typeface="Frutiger-Black" panose="020B0604020202020204"/>
      <p:regular r:id="rId26"/>
    </p:embeddedFont>
    <p:embeddedFont>
      <p:font typeface="Calibri Light" panose="020F0302020204030204" pitchFamily="34" charset="0"/>
      <p:regular r:id="rId27"/>
      <p:italic r:id="rId28"/>
    </p:embeddedFont>
    <p:embeddedFont>
      <p:font typeface="Frutiger-Bold" panose="020B0604020202020204"/>
      <p:regular r:id="rId29"/>
    </p:embeddedFont>
    <p:embeddedFont>
      <p:font typeface="Calibri" panose="020F0502020204030204" pitchFamily="34" charset="0"/>
      <p:regular r:id="rId30"/>
      <p:bold r:id="rId31"/>
      <p:italic r:id="rId32"/>
      <p:boldItalic r:id="rId33"/>
    </p:embeddedFont>
    <p:embeddedFont>
      <p:font typeface="Frutiger-Light" panose="020B0604020202020204"/>
      <p:regular r:id="rId34"/>
    </p:embeddedFont>
    <p:embeddedFont>
      <p:font typeface="MS PGothic" panose="020B0600070205080204" pitchFamily="34" charset="-128"/>
      <p:regular r:id="rId35"/>
    </p:embeddedFont>
    <p:embeddedFont>
      <p:font typeface="Frutiger-Roman" panose="020B0604020202020204" charset="0"/>
      <p:regular r:id="rId36"/>
    </p:embeddedFont>
    <p:embeddedFont>
      <p:font typeface="Century Gothic" panose="020B050202020202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F2EA"/>
    <a:srgbClr val="F7ECE4"/>
    <a:srgbClr val="F5BD97"/>
    <a:srgbClr val="F6BE97"/>
    <a:srgbClr val="F8CBAD"/>
    <a:srgbClr val="CE6928"/>
    <a:srgbClr val="EC7C30"/>
    <a:srgbClr val="F1A16B"/>
    <a:srgbClr val="F2AB7A"/>
    <a:srgbClr val="F19B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303" autoAdjust="0"/>
  </p:normalViewPr>
  <p:slideViewPr>
    <p:cSldViewPr>
      <p:cViewPr varScale="1">
        <p:scale>
          <a:sx n="65" d="100"/>
          <a:sy n="65" d="100"/>
        </p:scale>
        <p:origin x="724" y="56"/>
      </p:cViewPr>
      <p:guideLst>
        <p:guide orient="horz" pos="2112"/>
        <p:guide pos="3840"/>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9.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79C5BAA-7C65-462F-AE3E-22342E86FD70}" type="datetimeFigureOut">
              <a:rPr lang="en-GB" smtClean="0"/>
              <a:t>29/06/2026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2F03B5D-5D91-41F7-BF3A-CBB3B897E68F}" type="slidenum">
              <a:rPr lang="en-GB" smtClean="0"/>
              <a:t>‹#›</a:t>
            </a:fld>
            <a:endParaRPr lang="en-GB"/>
          </a:p>
        </p:txBody>
      </p:sp>
    </p:spTree>
    <p:extLst>
      <p:ext uri="{BB962C8B-B14F-4D97-AF65-F5344CB8AC3E}">
        <p14:creationId xmlns:p14="http://schemas.microsoft.com/office/powerpoint/2010/main" val="176098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1</a:t>
            </a:fld>
            <a:endParaRPr lang="en-GB"/>
          </a:p>
        </p:txBody>
      </p:sp>
    </p:spTree>
    <p:extLst>
      <p:ext uri="{BB962C8B-B14F-4D97-AF65-F5344CB8AC3E}">
        <p14:creationId xmlns:p14="http://schemas.microsoft.com/office/powerpoint/2010/main" val="1353978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425450" y="1243013"/>
            <a:ext cx="5946775" cy="33464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CC6600"/>
              </a:buClr>
              <a:buFont typeface="Wingdings" panose="05000000000000000000" pitchFamily="2" charset="2"/>
              <a:buNone/>
            </a:pPr>
            <a:endParaRPr lang="fr-FR" altLang="fr-FR" dirty="0">
              <a:latin typeface="Frutiger-Roman"/>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94178D0B-7D4C-4BCC-B4F1-C20BAA61CC67}" type="slidenum">
              <a:rPr lang="en-GB" smtClean="0">
                <a:solidFill>
                  <a:prstClr val="black"/>
                </a:solidFill>
                <a:latin typeface="Calibri" panose="020F0502020204030204"/>
                <a:cs typeface="+mn-cs"/>
              </a:rPr>
              <a:pPr fontAlgn="auto">
                <a:spcBef>
                  <a:spcPts val="0"/>
                </a:spcBef>
                <a:spcAft>
                  <a:spcPts val="0"/>
                </a:spcAft>
                <a:defRPr/>
              </a:pPr>
              <a:t>2</a:t>
            </a:fld>
            <a:endParaRPr lang="en-GB">
              <a:solidFill>
                <a:prstClr val="black"/>
              </a:solidFill>
              <a:latin typeface="Calibri" panose="020F0502020204030204"/>
              <a:cs typeface="+mn-cs"/>
            </a:endParaRPr>
          </a:p>
        </p:txBody>
      </p:sp>
    </p:spTree>
    <p:extLst>
      <p:ext uri="{BB962C8B-B14F-4D97-AF65-F5344CB8AC3E}">
        <p14:creationId xmlns:p14="http://schemas.microsoft.com/office/powerpoint/2010/main" val="2107296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3255963" y="501650"/>
            <a:ext cx="4465637" cy="2511425"/>
          </a:xfrm>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48" tIns="45826" rIns="91648" bIns="45826"/>
          <a:lstStyle/>
          <a:p>
            <a:r>
              <a:rPr lang="en-GB" altLang="en-US" baseline="0" dirty="0" smtClean="0">
                <a:latin typeface="Arial" panose="020B0604020202020204" pitchFamily="34" charset="0"/>
              </a:rPr>
              <a:t>At the same time, we try to advance policy through different projects dealing with various aspects of road safety. </a:t>
            </a:r>
          </a:p>
          <a:p>
            <a:r>
              <a:rPr lang="en-GB" altLang="en-US" baseline="0" dirty="0" smtClean="0">
                <a:latin typeface="Arial" panose="020B0604020202020204" pitchFamily="34" charset="0"/>
              </a:rPr>
              <a:t>This goes from drink and drug driving, to vehicle safety, to education and exchange of best practice, young users and so on. </a:t>
            </a:r>
          </a:p>
          <a:p>
            <a:r>
              <a:rPr lang="en-GB" altLang="en-US" baseline="0" dirty="0" smtClean="0">
                <a:latin typeface="Arial" panose="020B0604020202020204" pitchFamily="34" charset="0"/>
              </a:rPr>
              <a:t>LEARN! - </a:t>
            </a:r>
            <a:r>
              <a:rPr lang="en-US" altLang="en-US" baseline="0" dirty="0" smtClean="0">
                <a:latin typeface="Arial" panose="020B0604020202020204" pitchFamily="34" charset="0"/>
              </a:rPr>
              <a:t>The project’s primary aim is to improve the quality of traffic safety and mobility education in Europe by creating a manual for experts containing best practice guidelines for designing, testing, implementing and evaluating educational measures.</a:t>
            </a:r>
            <a:endParaRPr lang="en-GB" altLang="en-US" baseline="0" dirty="0" smtClean="0">
              <a:latin typeface="Arial" panose="020B0604020202020204" pitchFamily="34" charset="0"/>
            </a:endParaRPr>
          </a:p>
          <a:p>
            <a:r>
              <a:rPr lang="en-GB" altLang="en-US" baseline="0" dirty="0" smtClean="0">
                <a:latin typeface="Arial" panose="020B0604020202020204" pitchFamily="34" charset="0"/>
              </a:rPr>
              <a:t>SMART - </a:t>
            </a:r>
            <a:r>
              <a:rPr lang="en-US" altLang="en-US" baseline="0" dirty="0" smtClean="0">
                <a:latin typeface="Arial" panose="020B0604020202020204" pitchFamily="34" charset="0"/>
              </a:rPr>
              <a:t>The objective of the SMART project is to address the main issues related to alcohol and driving and continue ETSC advocacy activities both at EU and Member State level to tackle drink driving and reduce the number of alcohol-related deaths. This focus is aligned with the EU’s own strategy to reduce injuries and deaths caused by drink driving.</a:t>
            </a:r>
            <a:endParaRPr lang="en-GB" altLang="en-US" baseline="0" dirty="0" smtClean="0">
              <a:latin typeface="Arial" panose="020B0604020202020204" pitchFamily="34" charset="0"/>
            </a:endParaRPr>
          </a:p>
          <a:p>
            <a:r>
              <a:rPr lang="en-GB" altLang="en-US" baseline="0" dirty="0" smtClean="0">
                <a:latin typeface="Arial" panose="020B0604020202020204" pitchFamily="34" charset="0"/>
              </a:rPr>
              <a:t>Safe and Sober - </a:t>
            </a:r>
            <a:r>
              <a:rPr lang="en-US" altLang="en-US" baseline="0" dirty="0" smtClean="0">
                <a:latin typeface="Arial" panose="020B0604020202020204" pitchFamily="34" charset="0"/>
              </a:rPr>
              <a:t>The objective of the Safe and Sober campaign is to raise awareness amongst policy makers, the private sector and key opinion leaders of the need for a systemic approach to reducing alcohol misuse in road transport, especially in poorly-performing EU member states. The project is based around a series of national events in key countries with high levels of drink driving. The events bring together senior policymakers, ETSC partners, relevant business people, safety groups, police and the press.</a:t>
            </a:r>
            <a:endParaRPr lang="fr-FR" altLang="en-US" dirty="0" smtClean="0">
              <a:latin typeface="Arial" panose="020B0604020202020204" pitchFamily="34" charset="0"/>
            </a:endParaRPr>
          </a:p>
        </p:txBody>
      </p:sp>
    </p:spTree>
    <p:extLst>
      <p:ext uri="{BB962C8B-B14F-4D97-AF65-F5344CB8AC3E}">
        <p14:creationId xmlns:p14="http://schemas.microsoft.com/office/powerpoint/2010/main" val="3071119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latin typeface="Arial" panose="020B0604020202020204" pitchFamily="34"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9B7308-BECB-4EBB-9D87-88FC7C57E26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31092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u="sng" dirty="0"/>
          </a:p>
        </p:txBody>
      </p:sp>
      <p:sp>
        <p:nvSpPr>
          <p:cNvPr id="4" name="Slide Number Placeholder 3"/>
          <p:cNvSpPr>
            <a:spLocks noGrp="1"/>
          </p:cNvSpPr>
          <p:nvPr>
            <p:ph type="sldNum" sz="quarter" idx="10"/>
          </p:nvPr>
        </p:nvSpPr>
        <p:spPr/>
        <p:txBody>
          <a:bodyPr/>
          <a:lstStyle/>
          <a:p>
            <a:fld id="{F2F03B5D-5D91-41F7-BF3A-CBB3B897E68F}" type="slidenum">
              <a:rPr lang="en-GB" smtClean="0"/>
              <a:t>5</a:t>
            </a:fld>
            <a:endParaRPr lang="en-GB"/>
          </a:p>
        </p:txBody>
      </p:sp>
    </p:spTree>
    <p:extLst>
      <p:ext uri="{BB962C8B-B14F-4D97-AF65-F5344CB8AC3E}">
        <p14:creationId xmlns:p14="http://schemas.microsoft.com/office/powerpoint/2010/main" val="3827561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22250" y="808038"/>
            <a:ext cx="7183438" cy="4041775"/>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a:latin typeface="Frutiger-Light" panose="020B0604020202020204"/>
              </a:rPr>
              <a:t>.</a:t>
            </a:r>
          </a:p>
          <a:p>
            <a:r>
              <a:rPr lang="en-US" altLang="fr-FR">
                <a:latin typeface="Arial" panose="020B0604020202020204" pitchFamily="34" charset="0"/>
              </a:rPr>
              <a:t>While the dangers linked to drink driving are fairly well understood, the phenomenon is still widespread in the EU:</a:t>
            </a:r>
          </a:p>
          <a:p>
            <a:endParaRPr lang="nl-BE" altLang="en-US">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442CB32-744E-4A87-A4CC-65B6447274B1}" type="slidenum">
              <a:rPr lang="en-US" altLang="en-US" sz="1200" smtClean="0">
                <a:solidFill>
                  <a:srgbClr val="000000"/>
                </a:solidFill>
                <a:latin typeface="Arial" panose="020B0604020202020204" pitchFamily="34" charset="0"/>
              </a:rPr>
              <a:pPr/>
              <a:t>6</a:t>
            </a:fld>
            <a:endParaRPr lang="en-US" altLang="en-US" sz="1200">
              <a:solidFill>
                <a:srgbClr val="000000"/>
              </a:solidFill>
              <a:latin typeface="Arial" panose="020B0604020202020204" pitchFamily="34" charset="0"/>
            </a:endParaRPr>
          </a:p>
        </p:txBody>
      </p:sp>
    </p:spTree>
    <p:extLst>
      <p:ext uri="{BB962C8B-B14F-4D97-AF65-F5344CB8AC3E}">
        <p14:creationId xmlns:p14="http://schemas.microsoft.com/office/powerpoint/2010/main" val="3163952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7</a:t>
            </a:fld>
            <a:endParaRPr lang="en-GB"/>
          </a:p>
        </p:txBody>
      </p:sp>
    </p:spTree>
    <p:extLst>
      <p:ext uri="{BB962C8B-B14F-4D97-AF65-F5344CB8AC3E}">
        <p14:creationId xmlns:p14="http://schemas.microsoft.com/office/powerpoint/2010/main" val="3779478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212725" y="815975"/>
            <a:ext cx="7253288" cy="4079875"/>
          </a:xfrm>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latin typeface="Frutiger-Light" panose="020B0604020202020204"/>
              </a:rPr>
              <a:t>.</a:t>
            </a:r>
          </a:p>
          <a:p>
            <a:r>
              <a:rPr lang="en-US" altLang="fr-FR" smtClean="0">
                <a:latin typeface="Arial" panose="020B0604020202020204" pitchFamily="34" charset="0"/>
              </a:rPr>
              <a:t>While the dangers linked to drink driving are fairly well understood, the phenomenon is still widespread in the EU:</a:t>
            </a:r>
          </a:p>
          <a:p>
            <a:endParaRPr lang="nl-BE" altLang="en-US" smtClean="0">
              <a:latin typeface="Arial" panose="020B0604020202020204" pitchFamily="34"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51122" indent="-288893">
              <a:defRPr sz="2400">
                <a:solidFill>
                  <a:schemeClr val="tx1"/>
                </a:solidFill>
                <a:latin typeface="Times New Roman" panose="02020603050405020304" pitchFamily="18" charset="0"/>
                <a:cs typeface="Arial" panose="020B0604020202020204" pitchFamily="34" charset="0"/>
              </a:defRPr>
            </a:lvl2pPr>
            <a:lvl3pPr marL="1155573" indent="-231115">
              <a:defRPr sz="2400">
                <a:solidFill>
                  <a:schemeClr val="tx1"/>
                </a:solidFill>
                <a:latin typeface="Times New Roman" panose="02020603050405020304" pitchFamily="18" charset="0"/>
                <a:cs typeface="Arial" panose="020B0604020202020204" pitchFamily="34" charset="0"/>
              </a:defRPr>
            </a:lvl3pPr>
            <a:lvl4pPr marL="1617802" indent="-231115">
              <a:defRPr sz="2400">
                <a:solidFill>
                  <a:schemeClr val="tx1"/>
                </a:solidFill>
                <a:latin typeface="Times New Roman" panose="02020603050405020304" pitchFamily="18" charset="0"/>
                <a:cs typeface="Arial" panose="020B0604020202020204" pitchFamily="34" charset="0"/>
              </a:defRPr>
            </a:lvl4pPr>
            <a:lvl5pPr marL="2080031" indent="-231115">
              <a:defRPr sz="2400">
                <a:solidFill>
                  <a:schemeClr val="tx1"/>
                </a:solidFill>
                <a:latin typeface="Times New Roman" panose="02020603050405020304" pitchFamily="18" charset="0"/>
                <a:cs typeface="Arial" panose="020B0604020202020204" pitchFamily="34" charset="0"/>
              </a:defRPr>
            </a:lvl5pPr>
            <a:lvl6pPr marL="2542261"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3004490"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66719"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928948"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A79CA23-9B42-4882-9D31-314C3DA745A9}" type="slidenum">
              <a:rPr lang="en-US" altLang="en-US" sz="1200">
                <a:solidFill>
                  <a:srgbClr val="000000"/>
                </a:solidFill>
                <a:latin typeface="Arial" panose="020B0604020202020204" pitchFamily="34" charset="0"/>
              </a:rPr>
              <a:pPr/>
              <a:t>8</a:t>
            </a:fld>
            <a:endParaRPr lang="en-US" altLang="en-US" sz="1200">
              <a:solidFill>
                <a:srgbClr val="000000"/>
              </a:solidFill>
              <a:latin typeface="Arial" panose="020B0604020202020204" pitchFamily="34" charset="0"/>
            </a:endParaRPr>
          </a:p>
        </p:txBody>
      </p:sp>
    </p:spTree>
    <p:extLst>
      <p:ext uri="{BB962C8B-B14F-4D97-AF65-F5344CB8AC3E}">
        <p14:creationId xmlns:p14="http://schemas.microsoft.com/office/powerpoint/2010/main" val="2390952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EU27 collectively reduced the number of road deaths by 31% over the period 2011-2021</a:t>
            </a:r>
          </a:p>
          <a:p>
            <a:endParaRPr lang="en-US" sz="1200" b="0" i="0" u="none" strike="noStrike" kern="1200" baseline="0" dirty="0">
              <a:solidFill>
                <a:schemeClr val="tx1"/>
              </a:solidFill>
              <a:latin typeface="+mn-lt"/>
              <a:ea typeface="+mn-ea"/>
              <a:cs typeface="+mn-cs"/>
            </a:endParaRPr>
          </a:p>
          <a:p>
            <a:r>
              <a:rPr lang="en-GB" sz="1200" kern="1200" dirty="0">
                <a:solidFill>
                  <a:schemeClr val="tx1"/>
                </a:solidFill>
                <a:effectLst/>
                <a:latin typeface="+mn-lt"/>
                <a:ea typeface="+mn-ea"/>
                <a:cs typeface="+mn-cs"/>
              </a:rPr>
              <a:t>There were 57,095 fewer deaths on EU roads over the last decade than there would have been if deaths had continued at the same level as in 2011</a:t>
            </a:r>
          </a:p>
          <a:p>
            <a:endParaRPr lang="en-US" sz="1200" b="0" i="0" u="none" strike="noStrike" kern="1200" baseline="0" dirty="0">
              <a:solidFill>
                <a:schemeClr val="tx1"/>
              </a:solidFill>
              <a:latin typeface="+mn-lt"/>
              <a:ea typeface="+mn-ea"/>
              <a:cs typeface="+mn-cs"/>
            </a:endParaRPr>
          </a:p>
          <a:p>
            <a:r>
              <a:rPr lang="en-GB" sz="1200" kern="1200" dirty="0">
                <a:solidFill>
                  <a:schemeClr val="tx1"/>
                </a:solidFill>
                <a:effectLst/>
                <a:latin typeface="+mn-lt"/>
                <a:ea typeface="+mn-ea"/>
                <a:cs typeface="+mn-cs"/>
              </a:rPr>
              <a:t>The overall progress in reducing road deaths on EU roads was positive from 2011 until 2014 with a 16% decrease.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the good start was followed by five consecutive years of </a:t>
            </a:r>
            <a:r>
              <a:rPr lang="en-GB" sz="1200" i="0" kern="1200" dirty="0">
                <a:solidFill>
                  <a:schemeClr val="tx1"/>
                </a:solidFill>
                <a:effectLst/>
                <a:latin typeface="+mn-lt"/>
                <a:ea typeface="+mn-ea"/>
                <a:cs typeface="+mn-cs"/>
              </a:rPr>
              <a:t>stagnation with only a 7% reduction over the 2015-2019 period. In 2020 there was an exceptional drop of 17% compared to 2019. </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2021 also saw a consistent drop of 13% with respect to 2019, but the number of road deaths increased by 5% with respect to 2020, influenced by a gradual relaxation of travel restrictions across Europe. </a:t>
            </a:r>
            <a:endParaRPr lang="en-GB" sz="1200" kern="1200" dirty="0">
              <a:solidFill>
                <a:schemeClr val="tx1"/>
              </a:solidFill>
              <a:effectLst/>
              <a:latin typeface="+mn-lt"/>
              <a:ea typeface="+mn-ea"/>
              <a:cs typeface="+mn-cs"/>
            </a:endParaRPr>
          </a:p>
          <a:p>
            <a:endParaRPr lang="en-GB" dirty="0"/>
          </a:p>
          <a:p>
            <a:r>
              <a:rPr lang="en-GB" sz="1200" kern="1200" dirty="0">
                <a:solidFill>
                  <a:schemeClr val="tx1"/>
                </a:solidFill>
                <a:effectLst/>
                <a:latin typeface="+mn-lt"/>
                <a:ea typeface="+mn-ea"/>
                <a:cs typeface="+mn-cs"/>
              </a:rPr>
              <a:t>The exceptional 2020 and 2021 results were largely a consequence of Covid-19 lockdowns and associated measures. There is no guarantee that this progress can be maintained under a return to business as usual.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GB" dirty="0"/>
          </a:p>
          <a:p>
            <a:endParaRPr lang="en-GB" dirty="0"/>
          </a:p>
        </p:txBody>
      </p:sp>
      <p:sp>
        <p:nvSpPr>
          <p:cNvPr id="4" name="Slide Number Placeholder 3"/>
          <p:cNvSpPr>
            <a:spLocks noGrp="1"/>
          </p:cNvSpPr>
          <p:nvPr>
            <p:ph type="sldNum" sz="quarter" idx="10"/>
          </p:nvPr>
        </p:nvSpPr>
        <p:spPr/>
        <p:txBody>
          <a:bodyPr/>
          <a:lstStyle/>
          <a:p>
            <a:fld id="{F2F03B5D-5D91-41F7-BF3A-CBB3B897E68F}" type="slidenum">
              <a:rPr lang="en-GB" smtClean="0"/>
              <a:t>9</a:t>
            </a:fld>
            <a:endParaRPr lang="en-GB"/>
          </a:p>
        </p:txBody>
      </p:sp>
    </p:spTree>
    <p:extLst>
      <p:ext uri="{BB962C8B-B14F-4D97-AF65-F5344CB8AC3E}">
        <p14:creationId xmlns:p14="http://schemas.microsoft.com/office/powerpoint/2010/main" val="3497220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BE" altLang="en-US" dirty="0">
                <a:latin typeface="Arial" panose="020B0604020202020204" pitchFamily="34" charset="0"/>
              </a:rPr>
              <a:t>IE data not available</a:t>
            </a:r>
          </a:p>
          <a:p>
            <a:r>
              <a:rPr lang="en-US" dirty="0"/>
              <a:t>Ireland reports on road user deaths with a positive toxicology for alcohol. A positive toxicology for alcohol is recorded where the Blood Alcohol Concentration (BAC) of the deceased is &gt;20mg alcohol per 100ml blood (or equivalent in urine). These data are collected from closed coronial files, which become available for data collection once the inquest of the road user death has been completed. This can take a number of years, particularly if there is a prosecution involved. To date, the Road Safety Authority (RSA) has coronial data for road user deaths which occurred during 2013-2019. A recent analysis of driver deaths (2014-2018; including motorcycle drivers) with a toxicology result available, found that 37% had a positive toxicology for alcohol. </a:t>
            </a:r>
            <a:endParaRPr lang="nl-BE" altLang="en-US" dirty="0">
              <a:latin typeface="Arial" panose="020B0604020202020204" pitchFamily="34" charset="0"/>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D3F34791-1795-4F35-91D1-67DA3FA994C8}" type="slidenum">
              <a:rPr lang="en-US" altLang="en-US" sz="1200" smtClean="0">
                <a:solidFill>
                  <a:srgbClr val="000000"/>
                </a:solidFill>
                <a:latin typeface="Arial" panose="020B0604020202020204" pitchFamily="34" charset="0"/>
              </a:rPr>
              <a:pPr/>
              <a:t>10</a:t>
            </a:fld>
            <a:endParaRPr lang="en-US" altLang="en-US" sz="1200">
              <a:solidFill>
                <a:srgbClr val="000000"/>
              </a:solidFill>
              <a:latin typeface="Arial" panose="020B0604020202020204" pitchFamily="34" charset="0"/>
            </a:endParaRPr>
          </a:p>
        </p:txBody>
      </p:sp>
    </p:spTree>
    <p:extLst>
      <p:ext uri="{BB962C8B-B14F-4D97-AF65-F5344CB8AC3E}">
        <p14:creationId xmlns:p14="http://schemas.microsoft.com/office/powerpoint/2010/main" val="1386460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As for self-declared </a:t>
            </a:r>
            <a:r>
              <a:rPr lang="en-US" dirty="0" err="1"/>
              <a:t>behaviour</a:t>
            </a:r>
            <a:r>
              <a:rPr lang="en-US" dirty="0"/>
              <a:t> of driving a car after drinking alcohol (Figure 21 and Table 5 in Appendix 5), the percentage of car drivers who reported the </a:t>
            </a:r>
            <a:r>
              <a:rPr lang="en-US" dirty="0" err="1"/>
              <a:t>behaviour</a:t>
            </a:r>
            <a:r>
              <a:rPr lang="en-US" dirty="0"/>
              <a:t> decreased in 21 of the 24 ESRA countries. The differences were significant in 12 of the 21 countries where the proportion decreased. This suggests that, overall, the prevalence of driving a car after drinking alcohol decreased </a:t>
            </a:r>
          </a:p>
          <a:p>
            <a:endParaRPr lang="en-US" dirty="0"/>
          </a:p>
          <a:p>
            <a:r>
              <a:rPr lang="en-US" dirty="0"/>
              <a:t>It should be noted that for some countries very large differences between ESRA2 and ESRA3 were found. For example </a:t>
            </a:r>
            <a:r>
              <a:rPr lang="it-IT" dirty="0"/>
              <a:t>Greece (29.8% in ESRA2 to 17.3% in ESRA3)</a:t>
            </a:r>
            <a:r>
              <a:rPr lang="en-US" dirty="0"/>
              <a:t>. </a:t>
            </a:r>
            <a:endParaRPr lang="en-GB" altLang="fr-FR" dirty="0" smtClean="0">
              <a:latin typeface="Arial" panose="020B0604020202020204" pitchFamily="34"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51122" indent="-288893">
              <a:defRPr sz="2400">
                <a:solidFill>
                  <a:schemeClr val="tx1"/>
                </a:solidFill>
                <a:latin typeface="Times New Roman" panose="02020603050405020304" pitchFamily="18" charset="0"/>
                <a:cs typeface="Arial" panose="020B0604020202020204" pitchFamily="34" charset="0"/>
              </a:defRPr>
            </a:lvl2pPr>
            <a:lvl3pPr marL="1155573" indent="-231115">
              <a:defRPr sz="2400">
                <a:solidFill>
                  <a:schemeClr val="tx1"/>
                </a:solidFill>
                <a:latin typeface="Times New Roman" panose="02020603050405020304" pitchFamily="18" charset="0"/>
                <a:cs typeface="Arial" panose="020B0604020202020204" pitchFamily="34" charset="0"/>
              </a:defRPr>
            </a:lvl3pPr>
            <a:lvl4pPr marL="1617802" indent="-231115">
              <a:defRPr sz="2400">
                <a:solidFill>
                  <a:schemeClr val="tx1"/>
                </a:solidFill>
                <a:latin typeface="Times New Roman" panose="02020603050405020304" pitchFamily="18" charset="0"/>
                <a:cs typeface="Arial" panose="020B0604020202020204" pitchFamily="34" charset="0"/>
              </a:defRPr>
            </a:lvl4pPr>
            <a:lvl5pPr marL="2080031" indent="-231115">
              <a:defRPr sz="2400">
                <a:solidFill>
                  <a:schemeClr val="tx1"/>
                </a:solidFill>
                <a:latin typeface="Times New Roman" panose="02020603050405020304" pitchFamily="18" charset="0"/>
                <a:cs typeface="Arial" panose="020B0604020202020204" pitchFamily="34" charset="0"/>
              </a:defRPr>
            </a:lvl5pPr>
            <a:lvl6pPr marL="2542261"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3004490"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66719"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928948" indent="-231115"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2BA9E374-D309-4C17-A177-46829A63A0BF}" type="slidenum">
              <a:rPr lang="en-US" altLang="en-US" sz="1200">
                <a:solidFill>
                  <a:srgbClr val="000000"/>
                </a:solidFill>
                <a:latin typeface="Arial" panose="020B0604020202020204" pitchFamily="34" charset="0"/>
              </a:rPr>
              <a:pPr/>
              <a:t>11</a:t>
            </a:fld>
            <a:endParaRPr lang="en-US" altLang="en-US" sz="1200">
              <a:solidFill>
                <a:srgbClr val="000000"/>
              </a:solidFill>
              <a:latin typeface="Arial" panose="020B0604020202020204" pitchFamily="34" charset="0"/>
            </a:endParaRPr>
          </a:p>
        </p:txBody>
      </p:sp>
    </p:spTree>
    <p:extLst>
      <p:ext uri="{BB962C8B-B14F-4D97-AF65-F5344CB8AC3E}">
        <p14:creationId xmlns:p14="http://schemas.microsoft.com/office/powerpoint/2010/main" val="249605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22250" y="808038"/>
            <a:ext cx="7183438" cy="4041775"/>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a:latin typeface="Frutiger-Light" panose="020B0604020202020204"/>
              </a:rPr>
              <a:t>.</a:t>
            </a:r>
          </a:p>
          <a:p>
            <a:r>
              <a:rPr lang="en-US" altLang="fr-FR">
                <a:latin typeface="Arial" panose="020B0604020202020204" pitchFamily="34" charset="0"/>
              </a:rPr>
              <a:t>While the dangers linked to drink driving are fairly well understood, the phenomenon is still widespread in the EU:</a:t>
            </a:r>
          </a:p>
          <a:p>
            <a:endParaRPr lang="nl-BE" altLang="en-US">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442CB32-744E-4A87-A4CC-65B6447274B1}" type="slidenum">
              <a:rPr lang="en-US" altLang="en-US" sz="1200" smtClean="0">
                <a:solidFill>
                  <a:srgbClr val="000000"/>
                </a:solidFill>
                <a:latin typeface="Arial" panose="020B0604020202020204" pitchFamily="34" charset="0"/>
              </a:rPr>
              <a:pPr/>
              <a:t>12</a:t>
            </a:fld>
            <a:endParaRPr lang="en-US" altLang="en-US" sz="1200">
              <a:solidFill>
                <a:srgbClr val="000000"/>
              </a:solidFill>
              <a:latin typeface="Arial" panose="020B0604020202020204" pitchFamily="34" charset="0"/>
            </a:endParaRPr>
          </a:p>
        </p:txBody>
      </p:sp>
    </p:spTree>
    <p:extLst>
      <p:ext uri="{BB962C8B-B14F-4D97-AF65-F5344CB8AC3E}">
        <p14:creationId xmlns:p14="http://schemas.microsoft.com/office/powerpoint/2010/main" val="3047383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0FC4F5D-6699-4673-89F0-75CD867632DB}" type="slidenum">
              <a:rPr lang="en-US" altLang="en-US" sz="1200" smtClean="0">
                <a:solidFill>
                  <a:srgbClr val="000000"/>
                </a:solidFill>
                <a:latin typeface="Arial" panose="020B0604020202020204" pitchFamily="34" charset="0"/>
              </a:rPr>
              <a:pPr/>
              <a:t>13</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457095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51122" indent="-288893">
              <a:defRPr sz="2400" b="1">
                <a:solidFill>
                  <a:schemeClr val="tx1"/>
                </a:solidFill>
                <a:latin typeface="Arial" panose="020B0604020202020204" pitchFamily="34" charset="0"/>
                <a:ea typeface="MS PGothic" panose="020B0600070205080204" pitchFamily="34" charset="-128"/>
              </a:defRPr>
            </a:lvl2pPr>
            <a:lvl3pPr marL="1155573" indent="-231115">
              <a:defRPr sz="2400" b="1">
                <a:solidFill>
                  <a:schemeClr val="tx1"/>
                </a:solidFill>
                <a:latin typeface="Arial" panose="020B0604020202020204" pitchFamily="34" charset="0"/>
                <a:ea typeface="MS PGothic" panose="020B0600070205080204" pitchFamily="34" charset="-128"/>
              </a:defRPr>
            </a:lvl3pPr>
            <a:lvl4pPr marL="1617802" indent="-231115">
              <a:defRPr sz="2400" b="1">
                <a:solidFill>
                  <a:schemeClr val="tx1"/>
                </a:solidFill>
                <a:latin typeface="Arial" panose="020B0604020202020204" pitchFamily="34" charset="0"/>
                <a:ea typeface="MS PGothic" panose="020B0600070205080204" pitchFamily="34" charset="-128"/>
              </a:defRPr>
            </a:lvl4pPr>
            <a:lvl5pPr marL="2080031" indent="-231115">
              <a:defRPr sz="2400" b="1">
                <a:solidFill>
                  <a:schemeClr val="tx1"/>
                </a:solidFill>
                <a:latin typeface="Arial" panose="020B0604020202020204" pitchFamily="34" charset="0"/>
                <a:ea typeface="MS PGothic" panose="020B0600070205080204" pitchFamily="34" charset="-128"/>
              </a:defRPr>
            </a:lvl5pPr>
            <a:lvl6pPr marL="2542261"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3004490"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66719"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928948"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14</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659282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51122" indent="-288893">
              <a:defRPr sz="2400" b="1">
                <a:solidFill>
                  <a:schemeClr val="tx1"/>
                </a:solidFill>
                <a:latin typeface="Arial" panose="020B0604020202020204" pitchFamily="34" charset="0"/>
                <a:ea typeface="MS PGothic" panose="020B0600070205080204" pitchFamily="34" charset="-128"/>
              </a:defRPr>
            </a:lvl2pPr>
            <a:lvl3pPr marL="1155573" indent="-231115">
              <a:defRPr sz="2400" b="1">
                <a:solidFill>
                  <a:schemeClr val="tx1"/>
                </a:solidFill>
                <a:latin typeface="Arial" panose="020B0604020202020204" pitchFamily="34" charset="0"/>
                <a:ea typeface="MS PGothic" panose="020B0600070205080204" pitchFamily="34" charset="-128"/>
              </a:defRPr>
            </a:lvl3pPr>
            <a:lvl4pPr marL="1617802" indent="-231115">
              <a:defRPr sz="2400" b="1">
                <a:solidFill>
                  <a:schemeClr val="tx1"/>
                </a:solidFill>
                <a:latin typeface="Arial" panose="020B0604020202020204" pitchFamily="34" charset="0"/>
                <a:ea typeface="MS PGothic" panose="020B0600070205080204" pitchFamily="34" charset="-128"/>
              </a:defRPr>
            </a:lvl4pPr>
            <a:lvl5pPr marL="2080031" indent="-231115">
              <a:defRPr sz="2400" b="1">
                <a:solidFill>
                  <a:schemeClr val="tx1"/>
                </a:solidFill>
                <a:latin typeface="Arial" panose="020B0604020202020204" pitchFamily="34" charset="0"/>
                <a:ea typeface="MS PGothic" panose="020B0600070205080204" pitchFamily="34" charset="-128"/>
              </a:defRPr>
            </a:lvl5pPr>
            <a:lvl6pPr marL="2542261"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3004490"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66719"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928948" indent="-231115"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15</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641805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16</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en-US" sz="1200" b="0" i="0" kern="1200" dirty="0" smtClean="0">
                <a:solidFill>
                  <a:schemeClr val="tx1"/>
                </a:solidFill>
                <a:effectLst/>
                <a:latin typeface="+mn-lt"/>
                <a:ea typeface="+mn-ea"/>
                <a:cs typeface="+mn-cs"/>
              </a:rPr>
              <a:t>Spain will require all new types of M2 and M3 vehicle, i.e. mini-buses designed to carry more than eight people, buses and coaches, to be fitted with an alcohol interlock device from next year.  </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861806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0FC4F5D-6699-4673-89F0-75CD867632DB}" type="slidenum">
              <a:rPr lang="en-US" altLang="en-US" sz="1200" smtClean="0">
                <a:solidFill>
                  <a:srgbClr val="000000"/>
                </a:solidFill>
                <a:latin typeface="Arial" panose="020B0604020202020204" pitchFamily="34" charset="0"/>
              </a:rPr>
              <a:pPr/>
              <a:t>17</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977990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6DB1841-11B3-42F7-8B1C-9647FDD6EB8A}" type="slidenum">
              <a:rPr lang="en-US" altLang="en-US" sz="1200" smtClean="0">
                <a:solidFill>
                  <a:srgbClr val="000000"/>
                </a:solidFill>
                <a:latin typeface="Arial" panose="020B0604020202020204" pitchFamily="34" charset="0"/>
              </a:rPr>
              <a:pPr/>
              <a:t>18</a:t>
            </a:fld>
            <a:endParaRPr lang="en-US" altLang="en-US" sz="12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747557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8: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7" name="Google Shape;467;p18: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a:ea typeface="Arial"/>
                <a:cs typeface="Arial"/>
                <a:sym typeface="Arial"/>
              </a:rPr>
              <a:t>No changes so</a:t>
            </a:r>
            <a:r>
              <a:rPr lang="en-US" baseline="0">
                <a:latin typeface="Arial"/>
                <a:ea typeface="Arial"/>
                <a:cs typeface="Arial"/>
                <a:sym typeface="Arial"/>
              </a:rPr>
              <a:t> far to EC proposal for alcohol dependent drivers and AI</a:t>
            </a:r>
            <a:endParaRPr lang="en-US">
              <a:latin typeface="Arial"/>
              <a:ea typeface="Arial"/>
              <a:cs typeface="Arial"/>
              <a:sym typeface="Arial"/>
            </a:endParaRPr>
          </a:p>
          <a:p>
            <a:pPr marL="0" lvl="0" indent="0" algn="l" rtl="0">
              <a:spcBef>
                <a:spcPts val="0"/>
              </a:spcBef>
              <a:spcAft>
                <a:spcPts val="0"/>
              </a:spcAft>
              <a:buNone/>
            </a:pPr>
            <a:endParaRPr dirty="0">
              <a:latin typeface="Arial"/>
              <a:ea typeface="Arial"/>
              <a:cs typeface="Arial"/>
              <a:sym typeface="Arial"/>
            </a:endParaRPr>
          </a:p>
        </p:txBody>
      </p:sp>
      <p:sp>
        <p:nvSpPr>
          <p:cNvPr id="468" name="Google Shape;468;p18:notes"/>
          <p:cNvSpPr txBox="1">
            <a:spLocks noGrp="1"/>
          </p:cNvSpPr>
          <p:nvPr>
            <p:ph type="sldNum" idx="12"/>
          </p:nvPr>
        </p:nvSpPr>
        <p:spPr>
          <a:xfrm>
            <a:off x="3849688" y="9428163"/>
            <a:ext cx="2946400" cy="4968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19</a:t>
            </a:fld>
            <a:endParaRPr sz="1200">
              <a:solidFill>
                <a:srgbClr val="000000"/>
              </a:solidFill>
              <a:latin typeface="Arial"/>
              <a:ea typeface="Arial"/>
              <a:cs typeface="Arial"/>
              <a:sym typeface="Arial"/>
            </a:endParaRPr>
          </a:p>
        </p:txBody>
      </p:sp>
    </p:spTree>
    <p:extLst>
      <p:ext uri="{BB962C8B-B14F-4D97-AF65-F5344CB8AC3E}">
        <p14:creationId xmlns:p14="http://schemas.microsoft.com/office/powerpoint/2010/main" val="1917946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8: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7" name="Google Shape;467;p18: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a:ea typeface="Arial"/>
              <a:cs typeface="Arial"/>
              <a:sym typeface="Arial"/>
            </a:endParaRPr>
          </a:p>
        </p:txBody>
      </p:sp>
      <p:sp>
        <p:nvSpPr>
          <p:cNvPr id="468" name="Google Shape;468;p18:notes"/>
          <p:cNvSpPr txBox="1">
            <a:spLocks noGrp="1"/>
          </p:cNvSpPr>
          <p:nvPr>
            <p:ph type="sldNum" idx="12"/>
          </p:nvPr>
        </p:nvSpPr>
        <p:spPr>
          <a:xfrm>
            <a:off x="3849688" y="9428163"/>
            <a:ext cx="2946400" cy="4968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20</a:t>
            </a:fld>
            <a:endParaRPr sz="1200">
              <a:solidFill>
                <a:srgbClr val="000000"/>
              </a:solidFill>
              <a:latin typeface="Arial"/>
              <a:ea typeface="Arial"/>
              <a:cs typeface="Arial"/>
              <a:sym typeface="Arial"/>
            </a:endParaRPr>
          </a:p>
        </p:txBody>
      </p:sp>
    </p:spTree>
    <p:extLst>
      <p:ext uri="{BB962C8B-B14F-4D97-AF65-F5344CB8AC3E}">
        <p14:creationId xmlns:p14="http://schemas.microsoft.com/office/powerpoint/2010/main" val="1534170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
        <p:nvSpPr>
          <p:cNvPr id="4" name="Slide Number Placeholder 3"/>
          <p:cNvSpPr>
            <a:spLocks noGrp="1"/>
          </p:cNvSpPr>
          <p:nvPr>
            <p:ph type="sldNum" sz="quarter" idx="5"/>
          </p:nvPr>
        </p:nvSpPr>
        <p:spPr/>
        <p:txBody>
          <a:bodyPr/>
          <a:lstStyle/>
          <a:p>
            <a:pPr fontAlgn="auto">
              <a:spcBef>
                <a:spcPts val="0"/>
              </a:spcBef>
              <a:spcAft>
                <a:spcPts val="0"/>
              </a:spcAft>
              <a:defRPr/>
            </a:pPr>
            <a:fld id="{45262838-F7B8-4D89-93EA-0E3BA4EBC8A5}" type="slidenum">
              <a:rPr lang="en-US" smtClean="0">
                <a:solidFill>
                  <a:prstClr val="black"/>
                </a:solidFill>
                <a:latin typeface="Calibri" panose="020F0502020204030204"/>
                <a:cs typeface="+mn-cs"/>
              </a:rPr>
              <a:pPr fontAlgn="auto">
                <a:spcBef>
                  <a:spcPts val="0"/>
                </a:spcBef>
                <a:spcAft>
                  <a:spcPts val="0"/>
                </a:spcAft>
                <a:defRPr/>
              </a:pPr>
              <a:t>22</a:t>
            </a:fld>
            <a:endParaRPr lang="en-US">
              <a:solidFill>
                <a:prstClr val="black"/>
              </a:solidFill>
              <a:latin typeface="Calibri" panose="020F0502020204030204"/>
              <a:cs typeface="+mn-cs"/>
            </a:endParaRPr>
          </a:p>
        </p:txBody>
      </p:sp>
    </p:spTree>
    <p:extLst>
      <p:ext uri="{BB962C8B-B14F-4D97-AF65-F5344CB8AC3E}">
        <p14:creationId xmlns:p14="http://schemas.microsoft.com/office/powerpoint/2010/main" val="2335283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892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Right Triangl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972300" y="19050"/>
            <a:ext cx="5219700" cy="6838950"/>
          </a:xfrm>
          <a:custGeom>
            <a:avLst/>
            <a:gdLst>
              <a:gd name="connsiteX0" fmla="*/ 5219700 w 5219700"/>
              <a:gd name="connsiteY0" fmla="*/ 0 h 6838950"/>
              <a:gd name="connsiteX1" fmla="*/ 5219700 w 5219700"/>
              <a:gd name="connsiteY1" fmla="*/ 6838950 h 6838950"/>
              <a:gd name="connsiteX2" fmla="*/ 0 w 5219700"/>
              <a:gd name="connsiteY2" fmla="*/ 3419475 h 6838950"/>
            </a:gdLst>
            <a:ahLst/>
            <a:cxnLst>
              <a:cxn ang="0">
                <a:pos x="connsiteX0" y="connsiteY0"/>
              </a:cxn>
              <a:cxn ang="0">
                <a:pos x="connsiteX1" y="connsiteY1"/>
              </a:cxn>
              <a:cxn ang="0">
                <a:pos x="connsiteX2" y="connsiteY2"/>
              </a:cxn>
            </a:cxnLst>
            <a:rect l="l" t="t" r="r" b="b"/>
            <a:pathLst>
              <a:path w="5219700" h="6838950">
                <a:moveTo>
                  <a:pt x="5219700" y="0"/>
                </a:moveTo>
                <a:lnTo>
                  <a:pt x="5219700" y="6838950"/>
                </a:lnTo>
                <a:lnTo>
                  <a:pt x="0" y="3419475"/>
                </a:lnTo>
                <a:close/>
              </a:path>
            </a:pathLst>
          </a:custGeom>
        </p:spPr>
        <p:txBody>
          <a:bodyPr wrap="square">
            <a:noAutofit/>
          </a:bodyPr>
          <a:lstStyle/>
          <a:p>
            <a:endParaRPr lang="en-GB"/>
          </a:p>
        </p:txBody>
      </p:sp>
    </p:spTree>
    <p:extLst>
      <p:ext uri="{BB962C8B-B14F-4D97-AF65-F5344CB8AC3E}">
        <p14:creationId xmlns:p14="http://schemas.microsoft.com/office/powerpoint/2010/main" val="373476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Right - Slightly Adjusted">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263894" y="1"/>
            <a:ext cx="4928106" cy="6858001"/>
          </a:xfrm>
          <a:custGeom>
            <a:avLst/>
            <a:gdLst>
              <a:gd name="connsiteX0" fmla="*/ 668684 w 4928106"/>
              <a:gd name="connsiteY0" fmla="*/ 0 h 6858001"/>
              <a:gd name="connsiteX1" fmla="*/ 4928106 w 4928106"/>
              <a:gd name="connsiteY1" fmla="*/ 1 h 6858001"/>
              <a:gd name="connsiteX2" fmla="*/ 4928106 w 4928106"/>
              <a:gd name="connsiteY2" fmla="*/ 6858001 h 6858001"/>
              <a:gd name="connsiteX3" fmla="*/ 0 w 4928106"/>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4928106" h="6858001">
                <a:moveTo>
                  <a:pt x="668684" y="0"/>
                </a:moveTo>
                <a:lnTo>
                  <a:pt x="4928106" y="1"/>
                </a:lnTo>
                <a:lnTo>
                  <a:pt x="4928106" y="6858001"/>
                </a:lnTo>
                <a:lnTo>
                  <a:pt x="0" y="6858001"/>
                </a:lnTo>
                <a:close/>
              </a:path>
            </a:pathLst>
          </a:custGeom>
        </p:spPr>
        <p:txBody>
          <a:bodyPr wrap="square">
            <a:noAutofit/>
          </a:bodyPr>
          <a:lstStyle/>
          <a:p>
            <a:endParaRPr lang="en-GB"/>
          </a:p>
        </p:txBody>
      </p:sp>
    </p:spTree>
    <p:extLst>
      <p:ext uri="{BB962C8B-B14F-4D97-AF65-F5344CB8AC3E}">
        <p14:creationId xmlns:p14="http://schemas.microsoft.com/office/powerpoint/2010/main" val="359503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213311-6859-43D8-B5E0-F1D253E126D9}" type="datetimeFigureOut">
              <a:rPr lang="en-GB" smtClean="0"/>
              <a:t>29/06/2026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475992-21D5-44C2-BBF7-0FEE06275C2B}" type="slidenum">
              <a:rPr lang="en-GB" smtClean="0"/>
              <a:t>‹#›</a:t>
            </a:fld>
            <a:endParaRPr lang="en-GB"/>
          </a:p>
        </p:txBody>
      </p:sp>
    </p:spTree>
    <p:extLst>
      <p:ext uri="{BB962C8B-B14F-4D97-AF65-F5344CB8AC3E}">
        <p14:creationId xmlns:p14="http://schemas.microsoft.com/office/powerpoint/2010/main" val="2973122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1600" y="1"/>
            <a:ext cx="9652000" cy="765175"/>
          </a:xfrm>
        </p:spPr>
        <p:txBody>
          <a:bodyPr/>
          <a:lstStyle/>
          <a:p>
            <a:r>
              <a:rPr lang="en-US"/>
              <a:t>Click to edit Master title style</a:t>
            </a:r>
            <a:endParaRPr lang="nl-BE"/>
          </a:p>
        </p:txBody>
      </p:sp>
      <p:sp>
        <p:nvSpPr>
          <p:cNvPr id="3" name="Text Placeholder 2"/>
          <p:cNvSpPr>
            <a:spLocks noGrp="1"/>
          </p:cNvSpPr>
          <p:nvPr>
            <p:ph type="body" sz="half" idx="1"/>
          </p:nvPr>
        </p:nvSpPr>
        <p:spPr>
          <a:xfrm>
            <a:off x="1117600" y="1143000"/>
            <a:ext cx="52324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lipArt Placeholder 3"/>
          <p:cNvSpPr>
            <a:spLocks noGrp="1"/>
          </p:cNvSpPr>
          <p:nvPr>
            <p:ph type="clipArt" sz="half" idx="2"/>
          </p:nvPr>
        </p:nvSpPr>
        <p:spPr>
          <a:xfrm>
            <a:off x="6553200" y="1143000"/>
            <a:ext cx="5232400" cy="5105400"/>
          </a:xfrm>
        </p:spPr>
        <p:txBody>
          <a:bodyPr/>
          <a:lstStyle/>
          <a:p>
            <a:pPr lvl="0"/>
            <a:endParaRPr lang="nl-BE" noProof="0"/>
          </a:p>
        </p:txBody>
      </p:sp>
    </p:spTree>
    <p:extLst>
      <p:ext uri="{BB962C8B-B14F-4D97-AF65-F5344CB8AC3E}">
        <p14:creationId xmlns:p14="http://schemas.microsoft.com/office/powerpoint/2010/main" val="2053504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fr-BE"/>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fr-BE"/>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6129D7-9AF8-4F78-ABA8-A07AC25FA90C}" type="slidenum">
              <a:rPr lang="en-US" altLang="en-US" smtClean="0"/>
              <a:pPr>
                <a:defRPr/>
              </a:pPr>
              <a:t>‹#›</a:t>
            </a:fld>
            <a:endParaRPr lang="en-US" altLang="en-US"/>
          </a:p>
        </p:txBody>
      </p:sp>
    </p:spTree>
    <p:extLst>
      <p:ext uri="{BB962C8B-B14F-4D97-AF65-F5344CB8AC3E}">
        <p14:creationId xmlns:p14="http://schemas.microsoft.com/office/powerpoint/2010/main" val="1056408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512E4-6321-4A83-B487-8EAE57C8BE38}" type="datetimeFigureOut">
              <a:rPr lang="en-US" smtClean="0"/>
              <a:t>6/29/2026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1CA807-B375-4D45-8C5C-53FABCC90085}" type="slidenum">
              <a:rPr lang="en-US" smtClean="0"/>
              <a:t>‹#›</a:t>
            </a:fld>
            <a:endParaRPr lang="en-US"/>
          </a:p>
        </p:txBody>
      </p:sp>
    </p:spTree>
    <p:extLst>
      <p:ext uri="{BB962C8B-B14F-4D97-AF65-F5344CB8AC3E}">
        <p14:creationId xmlns:p14="http://schemas.microsoft.com/office/powerpoint/2010/main" val="2483301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3"/>
            <a:ext cx="9652000" cy="765175"/>
          </a:xfrm>
        </p:spPr>
        <p:txBody>
          <a:bodyPr/>
          <a:lstStyle/>
          <a:p>
            <a:r>
              <a:rPr lang="en-US" smtClean="0"/>
              <a:t>Click to edit Master title style</a:t>
            </a:r>
            <a:endParaRPr lang="nl-BE"/>
          </a:p>
        </p:txBody>
      </p:sp>
      <p:sp>
        <p:nvSpPr>
          <p:cNvPr id="3" name="Text Placeholder 2"/>
          <p:cNvSpPr>
            <a:spLocks noGrp="1"/>
          </p:cNvSpPr>
          <p:nvPr>
            <p:ph type="body" sz="half" idx="1"/>
          </p:nvPr>
        </p:nvSpPr>
        <p:spPr>
          <a:xfrm>
            <a:off x="1007533" y="1052513"/>
            <a:ext cx="52324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6443133" y="1052513"/>
            <a:ext cx="5232400" cy="5327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198550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2336800" y="6019800"/>
            <a:ext cx="9347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Frutiger-Light" pitchFamily="2"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nl-NL" altLang="en-US" sz="1600" b="1" i="0" u="none" strike="noStrike" kern="1200" cap="none" spc="0" normalizeH="0" baseline="0" noProof="0">
                <a:ln>
                  <a:noFill/>
                </a:ln>
                <a:solidFill>
                  <a:srgbClr val="FFFFFF"/>
                </a:solidFill>
                <a:effectLst/>
                <a:uLnTx/>
                <a:uFillTx/>
                <a:latin typeface="Frutiger-Light" pitchFamily="2" charset="0"/>
                <a:ea typeface="+mn-ea"/>
                <a:cs typeface="Arial" panose="020B0604020202020204" pitchFamily="34" charset="0"/>
              </a:rPr>
              <a:t> </a:t>
            </a:r>
          </a:p>
        </p:txBody>
      </p:sp>
      <p:sp>
        <p:nvSpPr>
          <p:cNvPr id="5124" name="Rectangle 4"/>
          <p:cNvSpPr>
            <a:spLocks noGrp="1" noChangeArrowheads="1"/>
          </p:cNvSpPr>
          <p:nvPr>
            <p:ph type="ctrTitle"/>
          </p:nvPr>
        </p:nvSpPr>
        <p:spPr>
          <a:xfrm>
            <a:off x="2235200" y="3429000"/>
            <a:ext cx="9448800" cy="1143000"/>
          </a:xfrm>
        </p:spPr>
        <p:txBody>
          <a:bodyPr/>
          <a:lstStyle>
            <a:lvl1pPr>
              <a:defRPr sz="5000">
                <a:solidFill>
                  <a:srgbClr val="CC6600"/>
                </a:solidFill>
                <a:latin typeface="Frutiger-Black" pitchFamily="2" charset="0"/>
                <a:cs typeface="Arial" pitchFamily="34" charset="0"/>
              </a:defRPr>
            </a:lvl1pPr>
          </a:lstStyle>
          <a:p>
            <a:r>
              <a:rPr lang="en-US"/>
              <a:t>Click to edit Master title style</a:t>
            </a:r>
            <a:endParaRPr lang="nl-NL" dirty="0"/>
          </a:p>
        </p:txBody>
      </p:sp>
      <p:sp>
        <p:nvSpPr>
          <p:cNvPr id="5125" name="Rectangle 5"/>
          <p:cNvSpPr>
            <a:spLocks noGrp="1" noChangeArrowheads="1"/>
          </p:cNvSpPr>
          <p:nvPr>
            <p:ph type="subTitle" idx="1"/>
          </p:nvPr>
        </p:nvSpPr>
        <p:spPr>
          <a:xfrm>
            <a:off x="2235200" y="2743200"/>
            <a:ext cx="9347200" cy="457200"/>
          </a:xfrm>
        </p:spPr>
        <p:txBody>
          <a:bodyPr/>
          <a:lstStyle>
            <a:lvl1pPr marL="0" indent="0">
              <a:buFont typeface="Frutiger-Roman" pitchFamily="2" charset="0"/>
              <a:buNone/>
              <a:defRPr sz="2800">
                <a:solidFill>
                  <a:srgbClr val="000000"/>
                </a:solidFill>
                <a:latin typeface="Frutiger-Roman" pitchFamily="2" charset="0"/>
                <a:cs typeface="Arial" pitchFamily="34" charset="0"/>
              </a:defRPr>
            </a:lvl1pPr>
          </a:lstStyle>
          <a:p>
            <a:r>
              <a:rPr lang="en-US"/>
              <a:t>Click to edit Master subtitle style</a:t>
            </a:r>
            <a:endParaRPr lang="nl-NL" dirty="0"/>
          </a:p>
        </p:txBody>
      </p:sp>
    </p:spTree>
    <p:extLst>
      <p:ext uri="{BB962C8B-B14F-4D97-AF65-F5344CB8AC3E}">
        <p14:creationId xmlns:p14="http://schemas.microsoft.com/office/powerpoint/2010/main" val="3589003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a:t>Click to edit Master title style</a:t>
            </a:r>
            <a:endParaRPr lang="nl-BE"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Tree>
    <p:extLst>
      <p:ext uri="{BB962C8B-B14F-4D97-AF65-F5344CB8AC3E}">
        <p14:creationId xmlns:p14="http://schemas.microsoft.com/office/powerpoint/2010/main" val="3956190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dirty="0"/>
              <a:t>Click to edit Master title style</a:t>
            </a:r>
            <a:endParaRPr lang="nl-BE"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3060794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nl-BE" dirty="0"/>
          </a:p>
        </p:txBody>
      </p:sp>
      <p:sp>
        <p:nvSpPr>
          <p:cNvPr id="3" name="Content Placeholder 2"/>
          <p:cNvSpPr>
            <a:spLocks noGrp="1"/>
          </p:cNvSpPr>
          <p:nvPr>
            <p:ph sz="half" idx="1"/>
          </p:nvPr>
        </p:nvSpPr>
        <p:spPr>
          <a:xfrm>
            <a:off x="1007533" y="1052513"/>
            <a:ext cx="5232400"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Content Placeholder 3"/>
          <p:cNvSpPr>
            <a:spLocks noGrp="1"/>
          </p:cNvSpPr>
          <p:nvPr>
            <p:ph sz="half" idx="2"/>
          </p:nvPr>
        </p:nvSpPr>
        <p:spPr>
          <a:xfrm>
            <a:off x="6443133" y="1052513"/>
            <a:ext cx="5232400"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Tree>
    <p:extLst>
      <p:ext uri="{BB962C8B-B14F-4D97-AF65-F5344CB8AC3E}">
        <p14:creationId xmlns:p14="http://schemas.microsoft.com/office/powerpoint/2010/main" val="274787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dirty="0"/>
              <a:t>Click to edit Master title style</a:t>
            </a:r>
            <a:endParaRPr lang="nl-BE"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2815480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Frutiger-Black" pitchFamily="2" charset="0"/>
                <a:cs typeface="Arial" pitchFamily="34" charset="0"/>
              </a:defRPr>
            </a:lvl1pPr>
          </a:lstStyle>
          <a:p>
            <a:r>
              <a:rPr lang="en-US" dirty="0"/>
              <a:t>Click to edit Master title style</a:t>
            </a:r>
            <a:endParaRPr lang="nl-BE" dirty="0"/>
          </a:p>
        </p:txBody>
      </p:sp>
    </p:spTree>
    <p:extLst>
      <p:ext uri="{BB962C8B-B14F-4D97-AF65-F5344CB8AC3E}">
        <p14:creationId xmlns:p14="http://schemas.microsoft.com/office/powerpoint/2010/main" val="4242521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012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0"/>
            </a:lvl1pPr>
          </a:lstStyle>
          <a:p>
            <a:r>
              <a:rPr lang="en-US" dirty="0"/>
              <a:t>Click to edit Master title style</a:t>
            </a:r>
            <a:endParaRPr lang="nl-BE"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159825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a:lvl1pPr>
          </a:lstStyle>
          <a:p>
            <a:r>
              <a:rPr lang="en-US" dirty="0"/>
              <a:t>Click to edit Master title style</a:t>
            </a:r>
            <a:endParaRPr lang="nl-BE"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BE"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168961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nl-BE" dirty="0"/>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Tree>
    <p:extLst>
      <p:ext uri="{BB962C8B-B14F-4D97-AF65-F5344CB8AC3E}">
        <p14:creationId xmlns:p14="http://schemas.microsoft.com/office/powerpoint/2010/main" val="2486507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2052" y="3"/>
            <a:ext cx="2893483" cy="6380163"/>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101601" y="3"/>
            <a:ext cx="8477251" cy="6380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2345493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3"/>
            <a:ext cx="9652000" cy="765175"/>
          </a:xfrm>
        </p:spPr>
        <p:txBody>
          <a:bodyPr/>
          <a:lstStyle/>
          <a:p>
            <a:r>
              <a:rPr lang="en-US"/>
              <a:t>Click to edit Master title style</a:t>
            </a:r>
            <a:endParaRPr lang="nl-BE"/>
          </a:p>
        </p:txBody>
      </p:sp>
      <p:sp>
        <p:nvSpPr>
          <p:cNvPr id="3" name="Text Placeholder 2"/>
          <p:cNvSpPr>
            <a:spLocks noGrp="1"/>
          </p:cNvSpPr>
          <p:nvPr>
            <p:ph type="body" sz="half" idx="1"/>
          </p:nvPr>
        </p:nvSpPr>
        <p:spPr>
          <a:xfrm>
            <a:off x="1007533" y="1052513"/>
            <a:ext cx="5232400" cy="5327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half" idx="2"/>
          </p:nvPr>
        </p:nvSpPr>
        <p:spPr>
          <a:xfrm>
            <a:off x="6443133" y="1052513"/>
            <a:ext cx="5232400" cy="5327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14272946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1600" y="3"/>
            <a:ext cx="9652000" cy="765175"/>
          </a:xfrm>
        </p:spPr>
        <p:txBody>
          <a:bodyPr/>
          <a:lstStyle/>
          <a:p>
            <a:r>
              <a:rPr lang="en-US"/>
              <a:t>Click to edit Master title style</a:t>
            </a:r>
            <a:endParaRPr lang="nl-BE"/>
          </a:p>
        </p:txBody>
      </p:sp>
      <p:sp>
        <p:nvSpPr>
          <p:cNvPr id="3" name="Content Placeholder 2"/>
          <p:cNvSpPr>
            <a:spLocks noGrp="1"/>
          </p:cNvSpPr>
          <p:nvPr>
            <p:ph sz="quarter" idx="1"/>
          </p:nvPr>
        </p:nvSpPr>
        <p:spPr>
          <a:xfrm>
            <a:off x="1007533" y="1052516"/>
            <a:ext cx="5232400" cy="2587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quarter" idx="2"/>
          </p:nvPr>
        </p:nvSpPr>
        <p:spPr>
          <a:xfrm>
            <a:off x="6443133" y="1052516"/>
            <a:ext cx="5232400" cy="2587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Content Placeholder 4"/>
          <p:cNvSpPr>
            <a:spLocks noGrp="1"/>
          </p:cNvSpPr>
          <p:nvPr>
            <p:ph sz="quarter" idx="3"/>
          </p:nvPr>
        </p:nvSpPr>
        <p:spPr>
          <a:xfrm>
            <a:off x="1007533" y="3792541"/>
            <a:ext cx="5232400" cy="2587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Content Placeholder 5"/>
          <p:cNvSpPr>
            <a:spLocks noGrp="1"/>
          </p:cNvSpPr>
          <p:nvPr>
            <p:ph sz="quarter" idx="4"/>
          </p:nvPr>
        </p:nvSpPr>
        <p:spPr>
          <a:xfrm>
            <a:off x="6443133" y="3792541"/>
            <a:ext cx="5232400" cy="2587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88080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57200"/>
            <a:ext cx="10972800" cy="5410200"/>
          </a:xfrm>
        </p:spPr>
        <p:txBody>
          <a:bodyPr/>
          <a:lstStyle>
            <a:lvl1pPr>
              <a:defRPr sz="2800">
                <a:latin typeface="Arial" pitchFamily="34" charset="0"/>
                <a:cs typeface="Arial" pitchFamily="34" charset="0"/>
              </a:defRPr>
            </a:lvl1pPr>
            <a:lvl2pPr>
              <a:defRPr sz="2800">
                <a:latin typeface="Arial" pitchFamily="34" charset="0"/>
                <a:cs typeface="Arial" pitchFamily="34" charset="0"/>
              </a:defRPr>
            </a:lvl2pPr>
            <a:lvl3pPr>
              <a:defRPr sz="2800">
                <a:latin typeface="Arial" pitchFamily="34" charset="0"/>
                <a:cs typeface="Arial" pitchFamily="34" charset="0"/>
              </a:defRPr>
            </a:lvl3pPr>
            <a:lvl4pPr>
              <a:defRPr sz="2800">
                <a:latin typeface="Arial" pitchFamily="34" charset="0"/>
                <a:cs typeface="Arial" pitchFamily="34" charset="0"/>
              </a:defRPr>
            </a:lvl4pPr>
            <a:lvl5pPr>
              <a:defRPr sz="280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Tree>
    <p:extLst>
      <p:ext uri="{BB962C8B-B14F-4D97-AF65-F5344CB8AC3E}">
        <p14:creationId xmlns:p14="http://schemas.microsoft.com/office/powerpoint/2010/main" val="3191319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abeçalho da Secçã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35630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1600" y="1"/>
            <a:ext cx="9652000" cy="765175"/>
          </a:xfrm>
        </p:spPr>
        <p:txBody>
          <a:bodyPr/>
          <a:lstStyle/>
          <a:p>
            <a:r>
              <a:rPr lang="en-US"/>
              <a:t>Click to edit Master title style</a:t>
            </a:r>
            <a:endParaRPr lang="nl-BE"/>
          </a:p>
        </p:txBody>
      </p:sp>
      <p:sp>
        <p:nvSpPr>
          <p:cNvPr id="3" name="Text Placeholder 2"/>
          <p:cNvSpPr>
            <a:spLocks noGrp="1"/>
          </p:cNvSpPr>
          <p:nvPr>
            <p:ph type="body" sz="half" idx="1"/>
          </p:nvPr>
        </p:nvSpPr>
        <p:spPr>
          <a:xfrm>
            <a:off x="1117600" y="1143000"/>
            <a:ext cx="52324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lipArt Placeholder 3"/>
          <p:cNvSpPr>
            <a:spLocks noGrp="1"/>
          </p:cNvSpPr>
          <p:nvPr>
            <p:ph type="clipArt" sz="half" idx="2"/>
          </p:nvPr>
        </p:nvSpPr>
        <p:spPr>
          <a:xfrm>
            <a:off x="6553200" y="1143000"/>
            <a:ext cx="5232400" cy="5105400"/>
          </a:xfrm>
        </p:spPr>
        <p:txBody>
          <a:bodyPr/>
          <a:lstStyle/>
          <a:p>
            <a:pPr lvl="0"/>
            <a:endParaRPr lang="nl-BE" noProof="0"/>
          </a:p>
        </p:txBody>
      </p:sp>
    </p:spTree>
    <p:extLst>
      <p:ext uri="{BB962C8B-B14F-4D97-AF65-F5344CB8AC3E}">
        <p14:creationId xmlns:p14="http://schemas.microsoft.com/office/powerpoint/2010/main" val="192838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theme" Target="../theme/theme2.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13311-6859-43D8-B5E0-F1D253E126D9}" type="datetimeFigureOut">
              <a:rPr lang="en-GB" smtClean="0"/>
              <a:t>29/06/2026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75992-21D5-44C2-BBF7-0FEE06275C2B}" type="slidenum">
              <a:rPr lang="en-GB" smtClean="0"/>
              <a:t>‹#›</a:t>
            </a:fld>
            <a:endParaRPr lang="en-GB"/>
          </a:p>
        </p:txBody>
      </p:sp>
    </p:spTree>
    <p:extLst>
      <p:ext uri="{BB962C8B-B14F-4D97-AF65-F5344CB8AC3E}">
        <p14:creationId xmlns:p14="http://schemas.microsoft.com/office/powerpoint/2010/main" val="309630258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0" r:id="rId4"/>
    <p:sldLayoutId id="2147483654" r:id="rId5"/>
    <p:sldLayoutId id="2147483685" r:id="rId6"/>
    <p:sldLayoutId id="2147483686" r:id="rId7"/>
    <p:sldLayoutId id="214748368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1007533" y="1052513"/>
            <a:ext cx="106680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a:t>Klik om de opmaakprofielen van de modeltekst te bewerken</a:t>
            </a:r>
          </a:p>
          <a:p>
            <a:pPr lvl="1"/>
            <a:r>
              <a:rPr lang="nl-NL" altLang="en-US"/>
              <a:t>Tweede niveau</a:t>
            </a:r>
          </a:p>
          <a:p>
            <a:pPr lvl="2"/>
            <a:r>
              <a:rPr lang="nl-NL" altLang="en-US"/>
              <a:t>Derde niveau</a:t>
            </a:r>
          </a:p>
          <a:p>
            <a:pPr lvl="3"/>
            <a:r>
              <a:rPr lang="nl-NL" altLang="en-US"/>
              <a:t>Vierde niveau</a:t>
            </a:r>
          </a:p>
          <a:p>
            <a:pPr lvl="4"/>
            <a:r>
              <a:rPr lang="nl-NL" altLang="en-US"/>
              <a:t>Vijfde niveau</a:t>
            </a:r>
          </a:p>
        </p:txBody>
      </p:sp>
      <p:sp>
        <p:nvSpPr>
          <p:cNvPr id="1027" name="Rectangle 4"/>
          <p:cNvSpPr>
            <a:spLocks noGrp="1" noChangeArrowheads="1"/>
          </p:cNvSpPr>
          <p:nvPr>
            <p:ph type="title"/>
          </p:nvPr>
        </p:nvSpPr>
        <p:spPr bwMode="auto">
          <a:xfrm>
            <a:off x="101600" y="3"/>
            <a:ext cx="9652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 OF SHEET</a:t>
            </a:r>
            <a:endParaRPr lang="nl-NL" altLang="en-US"/>
          </a:p>
        </p:txBody>
      </p:sp>
      <p:sp>
        <p:nvSpPr>
          <p:cNvPr id="1029" name="Rectangle 11"/>
          <p:cNvSpPr>
            <a:spLocks noChangeArrowheads="1"/>
          </p:cNvSpPr>
          <p:nvPr/>
        </p:nvSpPr>
        <p:spPr bwMode="auto">
          <a:xfrm rot="-5400000">
            <a:off x="-2456919" y="3437997"/>
            <a:ext cx="5394325" cy="480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endParaRPr kumimoji="0" lang="nl-NL" altLang="en-US" sz="2000" b="0" i="0" u="none" strike="noStrike" kern="1200" cap="none" spc="0" normalizeH="0" baseline="0" noProof="0">
              <a:ln>
                <a:noFill/>
              </a:ln>
              <a:solidFill>
                <a:srgbClr val="996633"/>
              </a:solidFill>
              <a:effectLst/>
              <a:uLnTx/>
              <a:uFillTx/>
              <a:latin typeface="Frutiger-Roman" pitchFamily="2" charset="0"/>
              <a:ea typeface="+mn-ea"/>
              <a:cs typeface="Arial" panose="020B0604020202020204" pitchFamily="34" charset="0"/>
            </a:endParaRPr>
          </a:p>
        </p:txBody>
      </p:sp>
      <p:sp>
        <p:nvSpPr>
          <p:cNvPr id="1033" name="Text Box 62"/>
          <p:cNvSpPr txBox="1">
            <a:spLocks noChangeArrowheads="1"/>
          </p:cNvSpPr>
          <p:nvPr/>
        </p:nvSpPr>
        <p:spPr bwMode="auto">
          <a:xfrm>
            <a:off x="8879419" y="6237291"/>
            <a:ext cx="331258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Times New Roman" panose="02020603050405020304" pitchFamily="18" charset="0"/>
              </a:defRPr>
            </a:lvl1pPr>
            <a:lvl2pPr marL="742950" indent="-285750" algn="r">
              <a:defRPr sz="2400">
                <a:solidFill>
                  <a:schemeClr val="tx1"/>
                </a:solidFill>
                <a:latin typeface="Times New Roman" panose="02020603050405020304" pitchFamily="18" charset="0"/>
              </a:defRPr>
            </a:lvl2pPr>
            <a:lvl3pPr marL="1143000" indent="-228600" algn="r">
              <a:defRPr sz="2400">
                <a:solidFill>
                  <a:schemeClr val="tx1"/>
                </a:solidFill>
                <a:latin typeface="Times New Roman" panose="02020603050405020304" pitchFamily="18" charset="0"/>
              </a:defRPr>
            </a:lvl3pPr>
            <a:lvl4pPr marL="1600200" indent="-228600" algn="r">
              <a:defRPr sz="2400">
                <a:solidFill>
                  <a:schemeClr val="tx1"/>
                </a:solidFill>
                <a:latin typeface="Times New Roman" panose="02020603050405020304" pitchFamily="18" charset="0"/>
              </a:defRPr>
            </a:lvl4pPr>
            <a:lvl5pPr marL="2057400" indent="-228600" algn="r">
              <a:defRPr sz="2400">
                <a:solidFill>
                  <a:schemeClr val="tx1"/>
                </a:solidFill>
                <a:latin typeface="Times New Roman" panose="02020603050405020304" pitchFamily="18" charset="0"/>
              </a:defRPr>
            </a:lvl5pPr>
            <a:lvl6pPr marL="2514600" indent="-228600" algn="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r"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BE" altLang="en-US" sz="2000" b="0" i="0" u="none" strike="noStrike" kern="1200" cap="none" spc="0" normalizeH="0" baseline="0" noProof="0">
              <a:ln>
                <a:noFill/>
              </a:ln>
              <a:solidFill>
                <a:srgbClr val="996633"/>
              </a:solidFill>
              <a:effectLst/>
              <a:uLnTx/>
              <a:uFillTx/>
              <a:latin typeface="Frutiger-Roman" pitchFamily="2" charset="0"/>
              <a:ea typeface="+mn-ea"/>
              <a:cs typeface="Arial" panose="020B0604020202020204" pitchFamily="34" charset="0"/>
            </a:endParaRPr>
          </a:p>
        </p:txBody>
      </p:sp>
    </p:spTree>
    <p:extLst>
      <p:ext uri="{BB962C8B-B14F-4D97-AF65-F5344CB8AC3E}">
        <p14:creationId xmlns:p14="http://schemas.microsoft.com/office/powerpoint/2010/main" val="122577553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200" algn="l" rtl="0" fontAlgn="base">
        <a:spcBef>
          <a:spcPct val="0"/>
        </a:spcBef>
        <a:spcAft>
          <a:spcPct val="0"/>
        </a:spcAft>
        <a:defRPr sz="4000">
          <a:solidFill>
            <a:schemeClr val="bg1"/>
          </a:solidFill>
          <a:latin typeface="Frutiger-Bold" pitchFamily="2" charset="0"/>
        </a:defRPr>
      </a:lvl6pPr>
      <a:lvl7pPr marL="914400" algn="l" rtl="0" fontAlgn="base">
        <a:spcBef>
          <a:spcPct val="0"/>
        </a:spcBef>
        <a:spcAft>
          <a:spcPct val="0"/>
        </a:spcAft>
        <a:defRPr sz="4000">
          <a:solidFill>
            <a:schemeClr val="bg1"/>
          </a:solidFill>
          <a:latin typeface="Frutiger-Bold" pitchFamily="2" charset="0"/>
        </a:defRPr>
      </a:lvl7pPr>
      <a:lvl8pPr marL="1371600" algn="l" rtl="0" fontAlgn="base">
        <a:spcBef>
          <a:spcPct val="0"/>
        </a:spcBef>
        <a:spcAft>
          <a:spcPct val="0"/>
        </a:spcAft>
        <a:defRPr sz="4000">
          <a:solidFill>
            <a:schemeClr val="bg1"/>
          </a:solidFill>
          <a:latin typeface="Frutiger-Bold" pitchFamily="2" charset="0"/>
        </a:defRPr>
      </a:lvl8pPr>
      <a:lvl9pPr marL="1828800" algn="l" rtl="0" fontAlgn="base">
        <a:spcBef>
          <a:spcPct val="0"/>
        </a:spcBef>
        <a:spcAft>
          <a:spcPct val="0"/>
        </a:spcAft>
        <a:defRPr sz="4000">
          <a:solidFill>
            <a:schemeClr val="bg1"/>
          </a:solidFill>
          <a:latin typeface="Frutiger-Bold" pitchFamily="2" charset="0"/>
        </a:defRPr>
      </a:lvl9pPr>
    </p:titleStyle>
    <p:bodyStyle>
      <a:lvl1pPr marL="342900" indent="-342900" algn="l" rtl="0" eaLnBrk="0" fontAlgn="base" hangingPunct="0">
        <a:spcBef>
          <a:spcPct val="20000"/>
        </a:spcBef>
        <a:spcAft>
          <a:spcPct val="0"/>
        </a:spcAft>
        <a:buClr>
          <a:srgbClr val="CC6600"/>
        </a:buClr>
        <a:buFont typeface="Frutiger-Roman" pitchFamily="2" charset="0"/>
        <a:buChar char="•"/>
        <a:defRPr sz="2500">
          <a:solidFill>
            <a:schemeClr val="tx1"/>
          </a:solidFill>
          <a:latin typeface="Frutiger-Roman" pitchFamily="2" charset="0"/>
          <a:ea typeface="+mn-ea"/>
          <a:cs typeface="Arial" pitchFamily="34" charset="0"/>
        </a:defRPr>
      </a:lvl1pPr>
      <a:lvl2pPr marL="742950" indent="-28575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2pPr>
      <a:lvl3pPr marL="1143000" indent="-22860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3pPr>
      <a:lvl4pPr marL="1600200" indent="-22860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4pPr>
      <a:lvl5pPr marL="2057400" indent="-228600" algn="l" rtl="0" eaLnBrk="0" fontAlgn="base" hangingPunct="0">
        <a:spcBef>
          <a:spcPct val="20000"/>
        </a:spcBef>
        <a:spcAft>
          <a:spcPct val="0"/>
        </a:spcAft>
        <a:buClr>
          <a:srgbClr val="CC6600"/>
        </a:buClr>
        <a:buChar char="•"/>
        <a:defRPr sz="2500">
          <a:solidFill>
            <a:schemeClr val="tx1"/>
          </a:solidFill>
          <a:latin typeface="Frutiger-Roman" pitchFamily="2" charset="0"/>
          <a:cs typeface="Arial" pitchFamily="34" charset="0"/>
        </a:defRPr>
      </a:lvl5pPr>
      <a:lvl6pPr marL="2514600" indent="-228600" algn="l" rtl="0" fontAlgn="base">
        <a:spcBef>
          <a:spcPct val="20000"/>
        </a:spcBef>
        <a:spcAft>
          <a:spcPct val="0"/>
        </a:spcAft>
        <a:buClr>
          <a:srgbClr val="CC6600"/>
        </a:buClr>
        <a:buChar char="•"/>
        <a:defRPr sz="2500">
          <a:solidFill>
            <a:schemeClr val="tx1"/>
          </a:solidFill>
          <a:latin typeface="+mn-lt"/>
        </a:defRPr>
      </a:lvl6pPr>
      <a:lvl7pPr marL="2971800" indent="-228600" algn="l" rtl="0" fontAlgn="base">
        <a:spcBef>
          <a:spcPct val="20000"/>
        </a:spcBef>
        <a:spcAft>
          <a:spcPct val="0"/>
        </a:spcAft>
        <a:buClr>
          <a:srgbClr val="CC6600"/>
        </a:buClr>
        <a:buChar char="•"/>
        <a:defRPr sz="2500">
          <a:solidFill>
            <a:schemeClr val="tx1"/>
          </a:solidFill>
          <a:latin typeface="+mn-lt"/>
        </a:defRPr>
      </a:lvl7pPr>
      <a:lvl8pPr marL="3429000" indent="-228600" algn="l" rtl="0" fontAlgn="base">
        <a:spcBef>
          <a:spcPct val="20000"/>
        </a:spcBef>
        <a:spcAft>
          <a:spcPct val="0"/>
        </a:spcAft>
        <a:buClr>
          <a:srgbClr val="CC6600"/>
        </a:buClr>
        <a:buChar char="•"/>
        <a:defRPr sz="2500">
          <a:solidFill>
            <a:schemeClr val="tx1"/>
          </a:solidFill>
          <a:latin typeface="+mn-lt"/>
        </a:defRPr>
      </a:lvl8pPr>
      <a:lvl9pPr marL="3886200" indent="-228600" algn="l" rtl="0" fontAlgn="base">
        <a:spcBef>
          <a:spcPct val="20000"/>
        </a:spcBef>
        <a:spcAft>
          <a:spcPct val="0"/>
        </a:spcAft>
        <a:buClr>
          <a:srgbClr val="CC6600"/>
        </a:buClr>
        <a:buChar char="•"/>
        <a:defRPr sz="2500">
          <a:solidFill>
            <a:schemeClr val="tx1"/>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oleObject" Target="../embeddings/oleObject1.bin"/><Relationship Id="rId10" Type="http://schemas.openxmlformats.org/officeDocument/2006/relationships/image" Target="../media/image10.png"/><Relationship Id="rId4" Type="http://schemas.openxmlformats.org/officeDocument/2006/relationships/image" Target="../media/image6.jpeg"/><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www.youtube.com/watch?v=dgcNGn5CQ9I&amp;t=3s" TargetMode="Externa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youtube.com/watch?v=dgcNGn5CQ9I&amp;t=3s"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hyperlink" Target="https://etsc.eu/issues/drink-driving/alcohol-interlock-barometer/" TargetMode="External"/><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image" Target="../media/image36.jpeg"/><Relationship Id="rId10" Type="http://schemas.openxmlformats.org/officeDocument/2006/relationships/image" Target="../media/image40.png"/><Relationship Id="rId4" Type="http://schemas.openxmlformats.org/officeDocument/2006/relationships/image" Target="../media/image35.png"/><Relationship Id="rId9" Type="http://schemas.openxmlformats.org/officeDocument/2006/relationships/image" Target="../media/image3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s://etsc.eu/wp-content/uploads/enforcement-720x42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2" y="-1"/>
            <a:ext cx="12182028"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286" y="-1"/>
            <a:ext cx="12203972" cy="6858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14300" y="1669483"/>
            <a:ext cx="12192002" cy="1569660"/>
          </a:xfrm>
          <a:prstGeom prst="rect">
            <a:avLst/>
          </a:prstGeom>
          <a:noFill/>
        </p:spPr>
        <p:txBody>
          <a:bodyPr wrap="square" rtlCol="0">
            <a:spAutoFit/>
          </a:bodyPr>
          <a:lstStyle/>
          <a:p>
            <a:pPr algn="ctr"/>
            <a:r>
              <a:rPr lang="en-US" altLang="en-US" sz="4800" kern="0" dirty="0">
                <a:solidFill>
                  <a:schemeClr val="bg1"/>
                </a:solidFill>
                <a:latin typeface="Frutiger-Black" pitchFamily="2" charset="0"/>
                <a:ea typeface="+mj-ea"/>
                <a:cs typeface="Arial" panose="020B0604020202020204" pitchFamily="34" charset="0"/>
              </a:rPr>
              <a:t>DRINK DRIVING </a:t>
            </a:r>
            <a:r>
              <a:rPr lang="en-US" altLang="en-US" sz="4800" kern="0" dirty="0" smtClean="0">
                <a:solidFill>
                  <a:schemeClr val="bg1"/>
                </a:solidFill>
                <a:latin typeface="Frutiger-Black" pitchFamily="2" charset="0"/>
                <a:ea typeface="+mj-ea"/>
                <a:cs typeface="Arial" panose="020B0604020202020204" pitchFamily="34" charset="0"/>
              </a:rPr>
              <a:t>AND ALCOHOL INTERLOCKS IN EUROPE</a:t>
            </a:r>
            <a:endParaRPr lang="en-US" altLang="en-US" sz="4800" kern="0" dirty="0">
              <a:solidFill>
                <a:schemeClr val="bg1"/>
              </a:solidFill>
              <a:latin typeface="Frutiger-Black" pitchFamily="2" charset="0"/>
              <a:ea typeface="+mj-ea"/>
              <a:cs typeface="Arial" panose="020B0604020202020204" pitchFamily="34" charset="0"/>
            </a:endParaRPr>
          </a:p>
        </p:txBody>
      </p:sp>
      <p:sp>
        <p:nvSpPr>
          <p:cNvPr id="2" name="Rectangle 1"/>
          <p:cNvSpPr/>
          <p:nvPr/>
        </p:nvSpPr>
        <p:spPr>
          <a:xfrm>
            <a:off x="-3315" y="5252886"/>
            <a:ext cx="12195315" cy="12907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etsc_logo_rgbmax-01.png"/>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215141" y="5157700"/>
            <a:ext cx="3042659" cy="1433600"/>
          </a:xfrm>
          <a:prstGeom prst="rect">
            <a:avLst/>
          </a:prstGeom>
        </p:spPr>
      </p:pic>
      <p:sp>
        <p:nvSpPr>
          <p:cNvPr id="8" name="Rectangle 7"/>
          <p:cNvSpPr/>
          <p:nvPr/>
        </p:nvSpPr>
        <p:spPr>
          <a:xfrm>
            <a:off x="5410200" y="5851580"/>
            <a:ext cx="6778486" cy="1000274"/>
          </a:xfrm>
          <a:prstGeom prst="rect">
            <a:avLst/>
          </a:prstGeom>
        </p:spPr>
        <p:txBody>
          <a:bodyPr wrap="square">
            <a:spAutoFit/>
          </a:bodyPr>
          <a:lstStyle/>
          <a:p>
            <a:pPr algn="ctr"/>
            <a:r>
              <a:rPr lang="pt-BR" sz="3500" dirty="0" smtClean="0">
                <a:latin typeface="Frutiger LT Std 57 Cn" panose="020B0606020204020204" pitchFamily="34" charset="0"/>
                <a:cs typeface="Frutiger-Light"/>
              </a:rPr>
              <a:t>Francesca </a:t>
            </a:r>
            <a:r>
              <a:rPr lang="pt-BR" sz="3500" dirty="0">
                <a:latin typeface="Frutiger LT Std 57 Cn" panose="020B0606020204020204" pitchFamily="34" charset="0"/>
                <a:cs typeface="Frutiger-Light"/>
              </a:rPr>
              <a:t>Podda</a:t>
            </a:r>
            <a:r>
              <a:rPr lang="pt-BR" sz="2400" dirty="0" smtClean="0">
                <a:latin typeface="Frutiger LT Std 57 Cn" panose="020B0606020204020204" pitchFamily="34" charset="0"/>
                <a:cs typeface="Frutiger-Light"/>
              </a:rPr>
              <a:t>, Project Manager</a:t>
            </a:r>
          </a:p>
          <a:p>
            <a:pPr algn="ctr"/>
            <a:endParaRPr lang="pt-BR" sz="2400" dirty="0">
              <a:latin typeface="Frutiger LT Std 57 Cn" panose="020B0606020204020204" pitchFamily="34" charset="0"/>
              <a:cs typeface="Frutiger-Light"/>
            </a:endParaRPr>
          </a:p>
        </p:txBody>
      </p:sp>
      <p:sp>
        <p:nvSpPr>
          <p:cNvPr id="13" name="Rectangle 12"/>
          <p:cNvSpPr/>
          <p:nvPr/>
        </p:nvSpPr>
        <p:spPr>
          <a:xfrm>
            <a:off x="0" y="4419600"/>
            <a:ext cx="12188686" cy="838514"/>
          </a:xfrm>
          <a:prstGeom prst="rect">
            <a:avLst/>
          </a:prstGeom>
          <a:solidFill>
            <a:srgbClr val="FDF2E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036176" y="4514302"/>
            <a:ext cx="8113018" cy="584775"/>
          </a:xfrm>
          <a:prstGeom prst="rect">
            <a:avLst/>
          </a:prstGeom>
        </p:spPr>
        <p:txBody>
          <a:bodyPr wrap="square">
            <a:spAutoFit/>
          </a:bodyPr>
          <a:lstStyle/>
          <a:p>
            <a:pPr algn="ctr">
              <a:spcAft>
                <a:spcPts val="600"/>
              </a:spcAft>
            </a:pPr>
            <a:r>
              <a:rPr lang="pt-BR" sz="3200" dirty="0" smtClean="0">
                <a:latin typeface="Frutiger LT Std 57 Cn" panose="020B0606020204020204" pitchFamily="34" charset="0"/>
                <a:cs typeface="Frutiger-Light"/>
              </a:rPr>
              <a:t>Safe and Sober Prague| 30 June 2026</a:t>
            </a:r>
            <a:endParaRPr lang="pt-BR" sz="3200" dirty="0">
              <a:latin typeface="Frutiger LT Std 57 Cn" panose="020B0606020204020204" pitchFamily="34" charset="0"/>
              <a:cs typeface="Frutiger-Light"/>
            </a:endParaRPr>
          </a:p>
        </p:txBody>
      </p:sp>
    </p:spTree>
    <p:extLst>
      <p:ext uri="{BB962C8B-B14F-4D97-AF65-F5344CB8AC3E}">
        <p14:creationId xmlns:p14="http://schemas.microsoft.com/office/powerpoint/2010/main" val="4045561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114550" y="355600"/>
            <a:ext cx="7886700" cy="993775"/>
          </a:xfrm>
        </p:spPr>
        <p:txBody>
          <a:bodyPr/>
          <a:lstStyle/>
          <a:p>
            <a:pPr algn="ctr"/>
            <a:r>
              <a:rPr lang="en-GB" altLang="fr-FR" sz="6000" b="1">
                <a:solidFill>
                  <a:schemeClr val="bg1"/>
                </a:solidFill>
                <a:latin typeface="Frutiger-Roman"/>
              </a:rPr>
              <a:t>ETSC</a:t>
            </a:r>
          </a:p>
        </p:txBody>
      </p:sp>
      <p:sp>
        <p:nvSpPr>
          <p:cNvPr id="22531" name="Content Placeholder 2"/>
          <p:cNvSpPr>
            <a:spLocks noGrp="1"/>
          </p:cNvSpPr>
          <p:nvPr>
            <p:ph idx="1"/>
          </p:nvPr>
        </p:nvSpPr>
        <p:spPr>
          <a:xfrm>
            <a:off x="-1588" y="1417946"/>
            <a:ext cx="11201400" cy="4854574"/>
          </a:xfrm>
        </p:spPr>
        <p:txBody>
          <a:bodyPr>
            <a:normAutofit/>
          </a:bodyPr>
          <a:lstStyle/>
          <a:p>
            <a:pPr>
              <a:buFont typeface="Wingdings" panose="05000000000000000000" pitchFamily="2" charset="2"/>
              <a:buChar char="ü"/>
            </a:pPr>
            <a:r>
              <a:rPr lang="en-US" altLang="fr-FR" sz="3000" b="1" dirty="0">
                <a:latin typeface="Frutiger-Light" panose="020B0604020202020204"/>
              </a:rPr>
              <a:t> </a:t>
            </a:r>
            <a:r>
              <a:rPr lang="en-US" altLang="fr-FR" sz="2700" b="1" dirty="0">
                <a:latin typeface="Frutiger-Light" panose="020B0604020202020204"/>
              </a:rPr>
              <a:t>A science based approach to road safety</a:t>
            </a:r>
          </a:p>
          <a:p>
            <a:pPr>
              <a:buFont typeface="Wingdings" panose="05000000000000000000" pitchFamily="2" charset="2"/>
              <a:buChar char="ü"/>
            </a:pPr>
            <a:r>
              <a:rPr lang="en-US" altLang="fr-FR" sz="2700" dirty="0">
                <a:latin typeface="Frutiger-Light" panose="020B0604020202020204"/>
              </a:rPr>
              <a:t> </a:t>
            </a:r>
            <a:r>
              <a:rPr lang="en-US" altLang="fr-FR" sz="2700" b="1" dirty="0">
                <a:latin typeface="Frutiger-Light" panose="020B0604020202020204"/>
              </a:rPr>
              <a:t>Secretariat</a:t>
            </a:r>
            <a:r>
              <a:rPr lang="en-US" altLang="fr-FR" sz="2700" dirty="0">
                <a:latin typeface="Frutiger-Light" panose="020B0604020202020204"/>
              </a:rPr>
              <a:t> in Brussels</a:t>
            </a:r>
          </a:p>
          <a:p>
            <a:pPr>
              <a:buFont typeface="Wingdings" panose="05000000000000000000" pitchFamily="2" charset="2"/>
              <a:buChar char="ü"/>
            </a:pPr>
            <a:r>
              <a:rPr lang="en-US" altLang="fr-FR" sz="2700" b="1" dirty="0">
                <a:latin typeface="Frutiger-Light" panose="020B0604020202020204"/>
              </a:rPr>
              <a:t> </a:t>
            </a:r>
            <a:r>
              <a:rPr lang="en-US" altLang="fr-FR" sz="2700" b="1" dirty="0" smtClean="0">
                <a:latin typeface="Frutiger-Light" panose="020B0604020202020204"/>
              </a:rPr>
              <a:t>61 </a:t>
            </a:r>
            <a:r>
              <a:rPr lang="en-US" altLang="fr-FR" sz="2700" b="1" dirty="0">
                <a:latin typeface="Frutiger-Light" panose="020B0604020202020204"/>
              </a:rPr>
              <a:t>member </a:t>
            </a:r>
            <a:r>
              <a:rPr lang="en-US" altLang="fr-FR" sz="2700" b="1" dirty="0" err="1">
                <a:latin typeface="Frutiger-Light" panose="020B0604020202020204"/>
              </a:rPr>
              <a:t>organisations</a:t>
            </a:r>
            <a:r>
              <a:rPr lang="en-US" altLang="fr-FR" sz="2700" b="1" dirty="0">
                <a:latin typeface="Frutiger-Light" panose="020B0604020202020204"/>
              </a:rPr>
              <a:t> </a:t>
            </a:r>
            <a:r>
              <a:rPr lang="en-US" altLang="fr-FR" sz="2700" dirty="0">
                <a:latin typeface="Frutiger-Light" panose="020B0604020202020204"/>
              </a:rPr>
              <a:t>from </a:t>
            </a:r>
            <a:r>
              <a:rPr lang="en-US" altLang="fr-FR" sz="2700" dirty="0" smtClean="0">
                <a:latin typeface="Frutiger-Light" panose="020B0604020202020204"/>
              </a:rPr>
              <a:t>across</a:t>
            </a:r>
            <a:r>
              <a:rPr lang="en-US" altLang="fr-FR" sz="2700" dirty="0">
                <a:latin typeface="Frutiger-Light" panose="020B0604020202020204"/>
              </a:rPr>
              <a:t> </a:t>
            </a:r>
            <a:r>
              <a:rPr lang="en-US" altLang="fr-FR" sz="2700" dirty="0" smtClean="0">
                <a:latin typeface="Frutiger-Light" panose="020B0604020202020204"/>
              </a:rPr>
              <a:t>Europe</a:t>
            </a:r>
            <a:r>
              <a:rPr lang="en-US" altLang="fr-FR" sz="2700" dirty="0">
                <a:latin typeface="Frutiger-Light" panose="020B0604020202020204"/>
              </a:rPr>
              <a:t>: </a:t>
            </a:r>
            <a:endParaRPr lang="en-US" altLang="fr-FR" sz="2700" dirty="0" smtClean="0">
              <a:latin typeface="Frutiger-Light" panose="020B0604020202020204"/>
            </a:endParaRPr>
          </a:p>
          <a:p>
            <a:pPr>
              <a:buFont typeface="Wingdings" panose="05000000000000000000" pitchFamily="2" charset="2"/>
              <a:buChar char="ü"/>
            </a:pPr>
            <a:endParaRPr lang="en-US" altLang="fr-FR" sz="2700" dirty="0" smtClean="0">
              <a:solidFill>
                <a:srgbClr val="020202"/>
              </a:solidFill>
              <a:latin typeface="Frutiger-Light" panose="020B0604020202020204"/>
            </a:endParaRPr>
          </a:p>
          <a:p>
            <a:pPr>
              <a:buFont typeface="Wingdings" panose="05000000000000000000" pitchFamily="2" charset="2"/>
              <a:buChar char="ü"/>
            </a:pPr>
            <a:r>
              <a:rPr lang="en-US" altLang="fr-FR" sz="2700" dirty="0" smtClean="0">
                <a:solidFill>
                  <a:srgbClr val="020202"/>
                </a:solidFill>
                <a:latin typeface="Frutiger-Light" panose="020B0604020202020204"/>
              </a:rPr>
              <a:t>More </a:t>
            </a:r>
            <a:r>
              <a:rPr lang="en-US" altLang="fr-FR" sz="2700" dirty="0">
                <a:solidFill>
                  <a:srgbClr val="020202"/>
                </a:solidFill>
                <a:latin typeface="Frutiger-Light" panose="020B0604020202020204"/>
              </a:rPr>
              <a:t>than </a:t>
            </a:r>
            <a:r>
              <a:rPr lang="en-US" altLang="fr-FR" sz="2700" b="1" dirty="0">
                <a:solidFill>
                  <a:srgbClr val="020202"/>
                </a:solidFill>
                <a:latin typeface="Frutiger-Light" panose="020B0604020202020204"/>
              </a:rPr>
              <a:t>200 experts</a:t>
            </a:r>
            <a:r>
              <a:rPr lang="en-US" altLang="fr-FR" sz="2700" dirty="0">
                <a:solidFill>
                  <a:srgbClr val="020202"/>
                </a:solidFill>
                <a:latin typeface="Frutiger-Light" panose="020B0604020202020204"/>
              </a:rPr>
              <a:t> contributing </a:t>
            </a:r>
            <a:r>
              <a:rPr lang="en-US" altLang="fr-FR" sz="2700" dirty="0" smtClean="0">
                <a:solidFill>
                  <a:srgbClr val="020202"/>
                </a:solidFill>
                <a:latin typeface="Frutiger-Light" panose="020B0604020202020204"/>
              </a:rPr>
              <a:t>to</a:t>
            </a:r>
            <a:r>
              <a:rPr lang="en-US" altLang="fr-FR" sz="2700" dirty="0">
                <a:solidFill>
                  <a:srgbClr val="020202"/>
                </a:solidFill>
                <a:latin typeface="Frutiger-Light" panose="020B0604020202020204"/>
              </a:rPr>
              <a:t> </a:t>
            </a:r>
            <a:r>
              <a:rPr lang="en-US" altLang="fr-FR" sz="2700" dirty="0" smtClean="0">
                <a:solidFill>
                  <a:srgbClr val="020202"/>
                </a:solidFill>
                <a:latin typeface="Frutiger-Light" panose="020B0604020202020204"/>
              </a:rPr>
              <a:t>ETSC’s </a:t>
            </a:r>
            <a:r>
              <a:rPr lang="en-US" altLang="fr-FR" sz="2700" dirty="0">
                <a:solidFill>
                  <a:srgbClr val="020202"/>
                </a:solidFill>
                <a:latin typeface="Frutiger-Light" panose="020B0604020202020204"/>
              </a:rPr>
              <a:t>work</a:t>
            </a:r>
          </a:p>
          <a:p>
            <a:pPr>
              <a:buFont typeface="Wingdings" panose="05000000000000000000" pitchFamily="2" charset="2"/>
              <a:buChar char="ü"/>
            </a:pPr>
            <a:r>
              <a:rPr lang="en-US" altLang="fr-FR" sz="2700" dirty="0">
                <a:solidFill>
                  <a:srgbClr val="020202"/>
                </a:solidFill>
                <a:latin typeface="Frutiger-Light" panose="020B0604020202020204"/>
              </a:rPr>
              <a:t> The European Commission, </a:t>
            </a:r>
            <a:r>
              <a:rPr lang="en-US" altLang="fr-FR" sz="2700" dirty="0" smtClean="0">
                <a:solidFill>
                  <a:srgbClr val="020202"/>
                </a:solidFill>
                <a:latin typeface="Frutiger-Light" panose="020B0604020202020204"/>
              </a:rPr>
              <a:t>Member</a:t>
            </a:r>
            <a:r>
              <a:rPr lang="en-US" altLang="fr-FR" sz="2700" dirty="0">
                <a:solidFill>
                  <a:srgbClr val="020202"/>
                </a:solidFill>
                <a:latin typeface="Frutiger-Light" panose="020B0604020202020204"/>
              </a:rPr>
              <a:t> </a:t>
            </a:r>
            <a:r>
              <a:rPr lang="en-US" altLang="fr-FR" sz="2700" dirty="0" err="1" smtClean="0">
                <a:solidFill>
                  <a:srgbClr val="020202"/>
                </a:solidFill>
                <a:latin typeface="Frutiger-Light" panose="020B0604020202020204"/>
              </a:rPr>
              <a:t>Organisations</a:t>
            </a:r>
            <a:r>
              <a:rPr lang="en-US" altLang="fr-FR" sz="2700" dirty="0">
                <a:solidFill>
                  <a:srgbClr val="020202"/>
                </a:solidFill>
                <a:latin typeface="Frutiger-Light" panose="020B0604020202020204"/>
              </a:rPr>
              <a:t>, Member States </a:t>
            </a:r>
            <a:r>
              <a:rPr lang="en-US" altLang="fr-FR" sz="2700" dirty="0" smtClean="0">
                <a:solidFill>
                  <a:srgbClr val="020202"/>
                </a:solidFill>
                <a:latin typeface="Frutiger-Light" panose="020B0604020202020204"/>
              </a:rPr>
              <a:t>and</a:t>
            </a:r>
            <a:r>
              <a:rPr lang="en-US" altLang="fr-FR" sz="2700" dirty="0">
                <a:solidFill>
                  <a:srgbClr val="020202"/>
                </a:solidFill>
                <a:latin typeface="Frutiger-Light" panose="020B0604020202020204"/>
              </a:rPr>
              <a:t> </a:t>
            </a:r>
            <a:r>
              <a:rPr lang="en-US" altLang="fr-FR" sz="2700" dirty="0" smtClean="0">
                <a:solidFill>
                  <a:srgbClr val="020202"/>
                </a:solidFill>
                <a:latin typeface="Frutiger-Light" panose="020B0604020202020204"/>
              </a:rPr>
              <a:t>corporate </a:t>
            </a:r>
            <a:r>
              <a:rPr lang="en-US" altLang="fr-FR" sz="2700" dirty="0">
                <a:solidFill>
                  <a:srgbClr val="020202"/>
                </a:solidFill>
                <a:latin typeface="Frutiger-Light" panose="020B0604020202020204"/>
              </a:rPr>
              <a:t>sponsors are funding our work</a:t>
            </a:r>
          </a:p>
          <a:p>
            <a:endParaRPr lang="en-GB" altLang="fr-FR" sz="3000" dirty="0">
              <a:latin typeface="Frutiger-Light" panose="020B0604020202020204"/>
            </a:endParaRPr>
          </a:p>
        </p:txBody>
      </p:sp>
      <p:sp>
        <p:nvSpPr>
          <p:cNvPr id="5" name="Rectangle 4"/>
          <p:cNvSpPr>
            <a:spLocks noChangeAspect="1"/>
          </p:cNvSpPr>
          <p:nvPr/>
        </p:nvSpPr>
        <p:spPr>
          <a:xfrm>
            <a:off x="-1588" y="-100013"/>
            <a:ext cx="12192001" cy="1308101"/>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32000" dirty="0">
              <a:solidFill>
                <a:srgbClr val="FFFFFF"/>
              </a:solidFill>
              <a:latin typeface="Frutiger-Black" panose="020B0604020202020204"/>
              <a:cs typeface="Frutiger-Bold"/>
            </a:endParaRPr>
          </a:p>
        </p:txBody>
      </p:sp>
      <p:pic>
        <p:nvPicPr>
          <p:cNvPr id="22533" name="Picture 112" descr="etsc_logo_rgbmax-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4025" y="139700"/>
            <a:ext cx="3662363"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7651629" y="2133600"/>
            <a:ext cx="2349621" cy="1130358"/>
          </a:xfrm>
          <a:prstGeom prst="rect">
            <a:avLst/>
          </a:prstGeom>
        </p:spPr>
      </p:pic>
    </p:spTree>
    <p:extLst>
      <p:ext uri="{BB962C8B-B14F-4D97-AF65-F5344CB8AC3E}">
        <p14:creationId xmlns:p14="http://schemas.microsoft.com/office/powerpoint/2010/main" val="36561491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2586BR"/>
          <p:cNvPicPr>
            <a:picLocks noChangeAspect="1" noChangeArrowheads="1"/>
          </p:cNvPicPr>
          <p:nvPr/>
        </p:nvPicPr>
        <p:blipFill>
          <a:blip r:embed="rId4">
            <a:extLst>
              <a:ext uri="{28A0092B-C50C-407E-A947-70E740481C1C}">
                <a14:useLocalDpi xmlns:a14="http://schemas.microsoft.com/office/drawing/2010/main" val="0"/>
              </a:ext>
            </a:extLst>
          </a:blip>
          <a:srcRect t="6468" b="19403"/>
          <a:stretch>
            <a:fillRect/>
          </a:stretch>
        </p:blipFill>
        <p:spPr bwMode="auto">
          <a:xfrm>
            <a:off x="1424385" y="42862"/>
            <a:ext cx="2292350" cy="21177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483" name="Text Box 4"/>
          <p:cNvSpPr txBox="1">
            <a:spLocks noChangeArrowheads="1"/>
          </p:cNvSpPr>
          <p:nvPr/>
        </p:nvSpPr>
        <p:spPr bwMode="auto">
          <a:xfrm>
            <a:off x="1355005" y="2217415"/>
            <a:ext cx="442912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r>
              <a:rPr lang="en-GB" altLang="en-US" sz="2667" dirty="0">
                <a:solidFill>
                  <a:srgbClr val="CC6600"/>
                </a:solidFill>
                <a:latin typeface="Century Gothic" panose="020B0502020202020204" pitchFamily="34" charset="0"/>
                <a:cs typeface="+mn-cs"/>
              </a:rPr>
              <a:t>Monitoring EU transport </a:t>
            </a:r>
            <a:br>
              <a:rPr lang="en-GB" altLang="en-US" sz="2667" dirty="0">
                <a:solidFill>
                  <a:srgbClr val="CC6600"/>
                </a:solidFill>
                <a:latin typeface="Century Gothic" panose="020B0502020202020204" pitchFamily="34" charset="0"/>
                <a:cs typeface="+mn-cs"/>
              </a:rPr>
            </a:br>
            <a:r>
              <a:rPr lang="en-GB" altLang="en-US" sz="2667" dirty="0">
                <a:solidFill>
                  <a:srgbClr val="CC6600"/>
                </a:solidFill>
                <a:latin typeface="Century Gothic" panose="020B0502020202020204" pitchFamily="34" charset="0"/>
                <a:cs typeface="+mn-cs"/>
              </a:rPr>
              <a:t>safety policy</a:t>
            </a:r>
          </a:p>
        </p:txBody>
      </p:sp>
      <p:sp>
        <p:nvSpPr>
          <p:cNvPr id="20484" name="Text Box 7"/>
          <p:cNvSpPr txBox="1">
            <a:spLocks noChangeArrowheads="1"/>
          </p:cNvSpPr>
          <p:nvPr/>
        </p:nvSpPr>
        <p:spPr bwMode="auto">
          <a:xfrm>
            <a:off x="8832850" y="188914"/>
            <a:ext cx="93503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endParaRPr lang="de-DE" altLang="en-US" sz="1733">
              <a:solidFill>
                <a:srgbClr val="FFFFFF"/>
              </a:solidFill>
            </a:endParaRPr>
          </a:p>
          <a:p>
            <a:pPr defTabSz="912239">
              <a:spcBef>
                <a:spcPct val="50000"/>
              </a:spcBef>
              <a:defRPr/>
            </a:pPr>
            <a:endParaRPr lang="de-DE" altLang="en-US" sz="1733">
              <a:solidFill>
                <a:srgbClr val="FFFFFF"/>
              </a:solidFill>
            </a:endParaRPr>
          </a:p>
        </p:txBody>
      </p:sp>
      <p:sp>
        <p:nvSpPr>
          <p:cNvPr id="20485" name="Text Box 9"/>
          <p:cNvSpPr txBox="1">
            <a:spLocks noChangeArrowheads="1"/>
          </p:cNvSpPr>
          <p:nvPr/>
        </p:nvSpPr>
        <p:spPr bwMode="auto">
          <a:xfrm>
            <a:off x="2138364" y="5033964"/>
            <a:ext cx="14382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2239">
              <a:spcBef>
                <a:spcPct val="50000"/>
              </a:spcBef>
              <a:defRPr/>
            </a:pPr>
            <a:endParaRPr lang="nl-BE" altLang="en-US" sz="1733">
              <a:solidFill>
                <a:srgbClr val="000000"/>
              </a:solidFill>
            </a:endParaRPr>
          </a:p>
        </p:txBody>
      </p:sp>
      <p:graphicFrame>
        <p:nvGraphicFramePr>
          <p:cNvPr id="17414" name="Object 11"/>
          <p:cNvGraphicFramePr>
            <a:graphicFrameLocks noChangeAspect="1"/>
          </p:cNvGraphicFramePr>
          <p:nvPr>
            <p:extLst/>
          </p:nvPr>
        </p:nvGraphicFramePr>
        <p:xfrm>
          <a:off x="5807221" y="397958"/>
          <a:ext cx="1357312" cy="1598612"/>
        </p:xfrm>
        <a:graphic>
          <a:graphicData uri="http://schemas.openxmlformats.org/presentationml/2006/ole">
            <mc:AlternateContent xmlns:mc="http://schemas.openxmlformats.org/markup-compatibility/2006">
              <mc:Choice xmlns:v="urn:schemas-microsoft-com:vml" Requires="v">
                <p:oleObj spid="_x0000_s1030" name="Photo Editor Photo" r:id="rId5" imgW="7497221" imgH="9580952" progId="">
                  <p:embed/>
                </p:oleObj>
              </mc:Choice>
              <mc:Fallback>
                <p:oleObj name="Photo Editor Photo" r:id="rId5" imgW="7497221" imgH="9580952" progId="">
                  <p:embed/>
                  <p:pic>
                    <p:nvPicPr>
                      <p:cNvPr id="17414"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7221" y="397958"/>
                        <a:ext cx="1357312" cy="159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6" name="Text Box 12"/>
          <p:cNvSpPr txBox="1">
            <a:spLocks noChangeArrowheads="1"/>
          </p:cNvSpPr>
          <p:nvPr/>
        </p:nvSpPr>
        <p:spPr bwMode="auto">
          <a:xfrm>
            <a:off x="7265194" y="437094"/>
            <a:ext cx="4070350" cy="2221442"/>
          </a:xfrm>
          <a:prstGeom prst="rect">
            <a:avLst/>
          </a:prstGeom>
          <a:noFill/>
          <a:ln w="9525">
            <a:noFill/>
            <a:miter lim="800000"/>
            <a:headEnd/>
            <a:tailEnd/>
          </a:ln>
        </p:spPr>
        <p:txBody>
          <a:bodyPr>
            <a:spAutoFit/>
          </a:bodyPr>
          <a:lstStyle/>
          <a:p>
            <a:pPr defTabSz="912239">
              <a:spcBef>
                <a:spcPct val="50000"/>
              </a:spcBef>
              <a:defRPr/>
            </a:pPr>
            <a:r>
              <a:rPr lang="de-DE" altLang="en-US" sz="2667" dirty="0">
                <a:solidFill>
                  <a:srgbClr val="CC6600"/>
                </a:solidFill>
                <a:latin typeface="Century Gothic" panose="020B0502020202020204" pitchFamily="34" charset="0"/>
              </a:rPr>
              <a:t>Road Safety Performance Index (</a:t>
            </a:r>
            <a:r>
              <a:rPr lang="de-DE" altLang="en-US" sz="2667" dirty="0" smtClean="0">
                <a:solidFill>
                  <a:srgbClr val="CC6600"/>
                </a:solidFill>
                <a:latin typeface="Century Gothic" panose="020B0502020202020204" pitchFamily="34" charset="0"/>
              </a:rPr>
              <a:t>PIN)</a:t>
            </a:r>
            <a:endParaRPr lang="de-DE" altLang="en-US" sz="2667" dirty="0">
              <a:solidFill>
                <a:srgbClr val="CC6600"/>
              </a:solidFill>
              <a:latin typeface="Frutiger-Bold" pitchFamily="2" charset="0"/>
            </a:endParaRPr>
          </a:p>
          <a:p>
            <a:pPr defTabSz="912239">
              <a:spcBef>
                <a:spcPts val="600"/>
              </a:spcBef>
              <a:defRPr/>
            </a:pPr>
            <a:r>
              <a:rPr lang="de-DE" altLang="en-US" sz="2667" dirty="0">
                <a:solidFill>
                  <a:prstClr val="black"/>
                </a:solidFill>
                <a:latin typeface="Frutiger-Light" pitchFamily="2" charset="0"/>
              </a:rPr>
              <a:t>Ranking EU countries‘ performances</a:t>
            </a:r>
            <a:endParaRPr lang="en-US" altLang="en-US" sz="2667" dirty="0">
              <a:solidFill>
                <a:prstClr val="black"/>
              </a:solidFill>
              <a:latin typeface="Frutiger-Light" pitchFamily="2" charset="0"/>
            </a:endParaRPr>
          </a:p>
        </p:txBody>
      </p:sp>
      <p:sp>
        <p:nvSpPr>
          <p:cNvPr id="24" name="Bent Arrow 23"/>
          <p:cNvSpPr/>
          <p:nvPr/>
        </p:nvSpPr>
        <p:spPr bwMode="auto">
          <a:xfrm>
            <a:off x="8977313" y="3213100"/>
            <a:ext cx="812800" cy="584200"/>
          </a:xfrm>
          <a:prstGeom prst="bentArrow">
            <a:avLst/>
          </a:prstGeom>
          <a:noFill/>
          <a:ln w="9525" cap="flat" cmpd="sng" algn="ctr">
            <a:noFill/>
            <a:prstDash val="solid"/>
            <a:round/>
            <a:headEnd type="none" w="med" len="med"/>
            <a:tailEnd type="none" w="med" len="med"/>
          </a:ln>
          <a:effectLst/>
        </p:spPr>
        <p:txBody>
          <a:bodyPr>
            <a:spAutoFit/>
          </a:bodyPr>
          <a:lstStyle/>
          <a:p>
            <a:pPr defTabSz="912239">
              <a:spcBef>
                <a:spcPct val="50000"/>
              </a:spcBef>
              <a:defRPr/>
            </a:pPr>
            <a:endParaRPr lang="fr-BE" sz="3200" dirty="0">
              <a:solidFill>
                <a:srgbClr val="000000"/>
              </a:solidFill>
              <a:latin typeface="Frutiger-Bold" pitchFamily="2" charset="0"/>
            </a:endParaRPr>
          </a:p>
        </p:txBody>
      </p:sp>
      <p:pic>
        <p:nvPicPr>
          <p:cNvPr id="17419"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38649" y="4815036"/>
            <a:ext cx="3290888"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811636" y="4997451"/>
            <a:ext cx="24828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932862" y="5698757"/>
            <a:ext cx="2736850" cy="369332"/>
          </a:xfrm>
          <a:prstGeom prst="rect">
            <a:avLst/>
          </a:prstGeom>
          <a:noFill/>
        </p:spPr>
        <p:txBody>
          <a:bodyPr>
            <a:spAutoFit/>
          </a:bodyPr>
          <a:lstStyle/>
          <a:p>
            <a:pPr>
              <a:defRPr/>
            </a:pPr>
            <a:r>
              <a:rPr lang="en-GB" b="1" dirty="0">
                <a:solidFill>
                  <a:srgbClr val="CC6600"/>
                </a:solidFill>
                <a:latin typeface="+mj-lt"/>
              </a:rPr>
              <a:t>DRUG DRIVING</a:t>
            </a:r>
          </a:p>
        </p:txBody>
      </p:sp>
      <p:pic>
        <p:nvPicPr>
          <p:cNvPr id="17423" name="Picture 15" descr="EURSE_Colour_CMYK.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175522" y="3399453"/>
            <a:ext cx="3657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s://lh6.googleusercontent.com/9rc2sUF1eBQgpSTick0wL0LXG_pfhTPp82P9Qxd4IdeVZLMGL5OPKrE74A7N_bJdTDQk_tcGf3pZ6NPsH4iM-U4KY2d3EuS0FpkWX5s4Og-eB3_aA3NeeNuwzjrZSbSh6kilqZFQCppvmgNsQzkHU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0217" y="4498976"/>
            <a:ext cx="3305175"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4.googleusercontent.com/vJWOfchxEcjWMCMWCVxcONx5GvykgV8BPMDgdjJnSxMSuBC-DwTsYQ-4gpf4BaIOUP8uBNpNLZLevT0DhK5Y-2UnDAuscLdUktbjMCQNAuN7vvMAqYHsl5b_RrwYOxyPDq5sax9EFPZt0k9H7Axr9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80234" y="2906716"/>
            <a:ext cx="3235325" cy="199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37292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E6928"/>
              </a:solidFill>
              <a:effectLst/>
              <a:uLnTx/>
              <a:uFillTx/>
              <a:latin typeface="Calibri" panose="020F0502020204030204"/>
              <a:ea typeface="+mn-ea"/>
              <a:cs typeface="+mn-cs"/>
            </a:endParaRPr>
          </a:p>
        </p:txBody>
      </p:sp>
      <p:sp>
        <p:nvSpPr>
          <p:cNvPr id="57347" name="Title 1"/>
          <p:cNvSpPr>
            <a:spLocks noGrp="1"/>
          </p:cNvSpPr>
          <p:nvPr>
            <p:ph type="title"/>
          </p:nvPr>
        </p:nvSpPr>
        <p:spPr>
          <a:xfrm>
            <a:off x="0" y="68263"/>
            <a:ext cx="12192000" cy="765175"/>
          </a:xfrm>
        </p:spPr>
        <p:txBody>
          <a:bodyPr/>
          <a:lstStyle/>
          <a:p>
            <a:pPr algn="ctr"/>
            <a:r>
              <a:rPr lang="en-US" altLang="fr-FR" sz="2800" dirty="0">
                <a:solidFill>
                  <a:srgbClr val="FFFFFF"/>
                </a:solidFill>
                <a:latin typeface="Frutiger-Black" panose="020B0604020202020204"/>
                <a:cs typeface="Frutiger-Light" panose="020B0604020202020204"/>
              </a:rPr>
              <a:t>SAFE AND </a:t>
            </a:r>
            <a:r>
              <a:rPr lang="en-US" altLang="fr-FR" sz="2800" dirty="0" smtClean="0">
                <a:solidFill>
                  <a:srgbClr val="FFFFFF"/>
                </a:solidFill>
                <a:latin typeface="Frutiger-Black" panose="020B0604020202020204"/>
                <a:cs typeface="Frutiger-Light" panose="020B0604020202020204"/>
              </a:rPr>
              <a:t>SOBER</a:t>
            </a:r>
            <a:endParaRPr lang="en-US" altLang="fr-FR" sz="2800" dirty="0">
              <a:solidFill>
                <a:srgbClr val="FFFFFF"/>
              </a:solidFill>
              <a:latin typeface="Frutiger-Black" panose="020B0604020202020204"/>
              <a:cs typeface="Frutiger-Bold" panose="020B0604020202020204"/>
            </a:endParaRPr>
          </a:p>
        </p:txBody>
      </p:sp>
      <p:sp>
        <p:nvSpPr>
          <p:cNvPr id="2" name="Text Placeholder 1"/>
          <p:cNvSpPr>
            <a:spLocks noGrp="1"/>
          </p:cNvSpPr>
          <p:nvPr>
            <p:ph type="body" sz="half" idx="1"/>
          </p:nvPr>
        </p:nvSpPr>
        <p:spPr>
          <a:xfrm>
            <a:off x="114300" y="1023939"/>
            <a:ext cx="6515100" cy="5105400"/>
          </a:xfrm>
        </p:spPr>
        <p:txBody>
          <a:bodyPr/>
          <a:lstStyle/>
          <a:p>
            <a:r>
              <a:rPr lang="fr-BE" sz="2400" dirty="0" smtClean="0">
                <a:solidFill>
                  <a:prstClr val="black"/>
                </a:solidFill>
                <a:latin typeface="Frutiger-Light" pitchFamily="2" charset="0"/>
              </a:rPr>
              <a:t>National </a:t>
            </a:r>
            <a:r>
              <a:rPr lang="fr-BE" sz="2400" dirty="0" err="1" smtClean="0">
                <a:solidFill>
                  <a:prstClr val="black"/>
                </a:solidFill>
                <a:latin typeface="Frutiger-Light" pitchFamily="2" charset="0"/>
              </a:rPr>
              <a:t>events</a:t>
            </a:r>
            <a:r>
              <a:rPr lang="fr-BE" sz="2400" dirty="0" smtClean="0">
                <a:solidFill>
                  <a:prstClr val="black"/>
                </a:solidFill>
                <a:latin typeface="Frutiger-Light" pitchFamily="2" charset="0"/>
              </a:rPr>
              <a:t> in EU countries (35 </a:t>
            </a:r>
            <a:r>
              <a:rPr lang="fr-BE" sz="2400" dirty="0" err="1" smtClean="0">
                <a:solidFill>
                  <a:prstClr val="black"/>
                </a:solidFill>
                <a:latin typeface="Frutiger-Light" pitchFamily="2" charset="0"/>
              </a:rPr>
              <a:t>completed</a:t>
            </a:r>
            <a:r>
              <a:rPr lang="fr-BE" sz="2400" dirty="0" smtClean="0">
                <a:solidFill>
                  <a:prstClr val="black"/>
                </a:solidFill>
                <a:latin typeface="Frutiger-Light" pitchFamily="2" charset="0"/>
              </a:rPr>
              <a:t> </a:t>
            </a:r>
            <a:r>
              <a:rPr lang="fr-BE" sz="2400" dirty="0" err="1" smtClean="0">
                <a:solidFill>
                  <a:prstClr val="black"/>
                </a:solidFill>
                <a:latin typeface="Frutiger-Light" pitchFamily="2" charset="0"/>
              </a:rPr>
              <a:t>since</a:t>
            </a:r>
            <a:r>
              <a:rPr lang="fr-BE" sz="2400" dirty="0" smtClean="0">
                <a:solidFill>
                  <a:prstClr val="black"/>
                </a:solidFill>
                <a:latin typeface="Frutiger-Light" pitchFamily="2" charset="0"/>
              </a:rPr>
              <a:t> 2008)</a:t>
            </a:r>
          </a:p>
          <a:p>
            <a:r>
              <a:rPr lang="fr-BE" sz="2400" dirty="0" err="1" smtClean="0">
                <a:solidFill>
                  <a:prstClr val="black"/>
                </a:solidFill>
                <a:latin typeface="Frutiger-Light" pitchFamily="2" charset="0"/>
              </a:rPr>
              <a:t>Alcohol</a:t>
            </a:r>
            <a:r>
              <a:rPr lang="fr-BE" sz="2400" dirty="0" smtClean="0">
                <a:solidFill>
                  <a:prstClr val="black"/>
                </a:solidFill>
                <a:latin typeface="Frutiger-Light" pitchFamily="2" charset="0"/>
              </a:rPr>
              <a:t> </a:t>
            </a:r>
            <a:r>
              <a:rPr lang="fr-BE" sz="2400" dirty="0">
                <a:solidFill>
                  <a:prstClr val="black"/>
                </a:solidFill>
                <a:latin typeface="Frutiger-Light" pitchFamily="2" charset="0"/>
              </a:rPr>
              <a:t>Interlocks </a:t>
            </a:r>
            <a:r>
              <a:rPr lang="fr-BE" sz="2400" dirty="0" err="1">
                <a:solidFill>
                  <a:prstClr val="black"/>
                </a:solidFill>
                <a:latin typeface="Frutiger-Light" pitchFamily="2" charset="0"/>
              </a:rPr>
              <a:t>map</a:t>
            </a:r>
            <a:r>
              <a:rPr lang="fr-BE" sz="2400" dirty="0">
                <a:solidFill>
                  <a:prstClr val="black"/>
                </a:solidFill>
                <a:latin typeface="Frutiger-Light" pitchFamily="2" charset="0"/>
              </a:rPr>
              <a:t> online;</a:t>
            </a:r>
          </a:p>
          <a:p>
            <a:r>
              <a:rPr lang="en-US" sz="2400" dirty="0">
                <a:solidFill>
                  <a:prstClr val="black"/>
                </a:solidFill>
                <a:latin typeface="Frutiger-Light" pitchFamily="2" charset="0"/>
              </a:rPr>
              <a:t>An inventory of alcohol interlock </a:t>
            </a:r>
            <a:r>
              <a:rPr lang="en-US" sz="2400" dirty="0" err="1">
                <a:solidFill>
                  <a:prstClr val="black"/>
                </a:solidFill>
                <a:latin typeface="Frutiger-Light" pitchFamily="2" charset="0"/>
              </a:rPr>
              <a:t>programmes</a:t>
            </a:r>
            <a:r>
              <a:rPr lang="en-US" sz="2400" dirty="0">
                <a:solidFill>
                  <a:prstClr val="black"/>
                </a:solidFill>
                <a:latin typeface="Frutiger-Light" pitchFamily="2" charset="0"/>
              </a:rPr>
              <a:t> in Europe</a:t>
            </a:r>
          </a:p>
          <a:p>
            <a:r>
              <a:rPr lang="en-US" sz="2400" dirty="0">
                <a:solidFill>
                  <a:prstClr val="black"/>
                </a:solidFill>
                <a:latin typeface="Frutiger-Light" pitchFamily="2" charset="0"/>
              </a:rPr>
              <a:t>Video sharing </a:t>
            </a:r>
            <a:r>
              <a:rPr lang="fr-BE" sz="2400" dirty="0" err="1">
                <a:solidFill>
                  <a:prstClr val="black"/>
                </a:solidFill>
                <a:latin typeface="Frutiger-Light" pitchFamily="2" charset="0"/>
              </a:rPr>
              <a:t>two</a:t>
            </a:r>
            <a:r>
              <a:rPr lang="fr-BE" sz="2400" dirty="0">
                <a:solidFill>
                  <a:prstClr val="black"/>
                </a:solidFill>
                <a:latin typeface="Frutiger-Light" pitchFamily="2" charset="0"/>
              </a:rPr>
              <a:t> participants’ </a:t>
            </a:r>
            <a:r>
              <a:rPr lang="fr-BE" sz="2400" dirty="0" err="1">
                <a:solidFill>
                  <a:prstClr val="black"/>
                </a:solidFill>
                <a:latin typeface="Frutiger-Light" pitchFamily="2" charset="0"/>
              </a:rPr>
              <a:t>experience</a:t>
            </a:r>
            <a:r>
              <a:rPr lang="fr-BE" sz="2400" dirty="0">
                <a:solidFill>
                  <a:prstClr val="black"/>
                </a:solidFill>
                <a:latin typeface="Frutiger-Light" pitchFamily="2" charset="0"/>
              </a:rPr>
              <a:t> in </a:t>
            </a:r>
            <a:r>
              <a:rPr lang="fr-BE" sz="2400" dirty="0" err="1">
                <a:solidFill>
                  <a:prstClr val="black"/>
                </a:solidFill>
                <a:latin typeface="Frutiger-Light" pitchFamily="2" charset="0"/>
              </a:rPr>
              <a:t>Belgium’s</a:t>
            </a:r>
            <a:r>
              <a:rPr lang="fr-BE" sz="2400" dirty="0">
                <a:solidFill>
                  <a:prstClr val="black"/>
                </a:solidFill>
                <a:latin typeface="Frutiger-Light" pitchFamily="2" charset="0"/>
              </a:rPr>
              <a:t> </a:t>
            </a:r>
            <a:r>
              <a:rPr lang="fr-BE" sz="2400" dirty="0" err="1">
                <a:solidFill>
                  <a:prstClr val="black"/>
                </a:solidFill>
                <a:latin typeface="Frutiger-Light" pitchFamily="2" charset="0"/>
              </a:rPr>
              <a:t>alcohol</a:t>
            </a:r>
            <a:r>
              <a:rPr lang="fr-BE" sz="2400" dirty="0">
                <a:solidFill>
                  <a:prstClr val="black"/>
                </a:solidFill>
                <a:latin typeface="Frutiger-Light" pitchFamily="2" charset="0"/>
              </a:rPr>
              <a:t> interlock </a:t>
            </a:r>
            <a:r>
              <a:rPr lang="fr-BE" sz="2400" dirty="0" err="1">
                <a:solidFill>
                  <a:prstClr val="black"/>
                </a:solidFill>
                <a:latin typeface="Frutiger-Light" pitchFamily="2" charset="0"/>
              </a:rPr>
              <a:t>rehabilitation</a:t>
            </a:r>
            <a:r>
              <a:rPr lang="fr-BE" sz="2400" dirty="0">
                <a:solidFill>
                  <a:prstClr val="black"/>
                </a:solidFill>
                <a:latin typeface="Frutiger-Light" pitchFamily="2" charset="0"/>
              </a:rPr>
              <a:t> programme </a:t>
            </a:r>
            <a:r>
              <a:rPr lang="en-US" sz="2400" dirty="0">
                <a:solidFill>
                  <a:prstClr val="black"/>
                </a:solidFill>
                <a:latin typeface="Frutiger-Light" pitchFamily="2" charset="0"/>
              </a:rPr>
              <a:t>(launched in January 2023).</a:t>
            </a:r>
            <a:endParaRPr lang="fr-BE" sz="2400" dirty="0">
              <a:solidFill>
                <a:prstClr val="black"/>
              </a:solidFill>
              <a:latin typeface="Frutiger-Light" pitchFamily="2" charset="0"/>
            </a:endParaRPr>
          </a:p>
          <a:p>
            <a:endParaRPr lang="fr-BE" dirty="0">
              <a:solidFill>
                <a:prstClr val="black"/>
              </a:solidFill>
              <a:latin typeface="Frutiger-Light" pitchFamily="2" charset="0"/>
            </a:endParaRPr>
          </a:p>
          <a:p>
            <a:pPr marL="0" indent="0">
              <a:buNone/>
            </a:pPr>
            <a:endParaRPr lang="fr-BE" dirty="0"/>
          </a:p>
        </p:txBody>
      </p:sp>
      <p:pic>
        <p:nvPicPr>
          <p:cNvPr id="8" name="Picture 7"/>
          <p:cNvPicPr>
            <a:picLocks noChangeAspect="1"/>
          </p:cNvPicPr>
          <p:nvPr/>
        </p:nvPicPr>
        <p:blipFill>
          <a:blip r:embed="rId3"/>
          <a:stretch>
            <a:fillRect/>
          </a:stretch>
        </p:blipFill>
        <p:spPr>
          <a:xfrm>
            <a:off x="6553200" y="1097831"/>
            <a:ext cx="3211046" cy="2590730"/>
          </a:xfrm>
          <a:prstGeom prst="rect">
            <a:avLst/>
          </a:prstGeom>
        </p:spPr>
      </p:pic>
      <p:pic>
        <p:nvPicPr>
          <p:cNvPr id="9" name="Picture 8"/>
          <p:cNvPicPr>
            <a:picLocks noChangeAspect="1"/>
          </p:cNvPicPr>
          <p:nvPr/>
        </p:nvPicPr>
        <p:blipFill>
          <a:blip r:embed="rId4"/>
          <a:stretch>
            <a:fillRect/>
          </a:stretch>
        </p:blipFill>
        <p:spPr>
          <a:xfrm>
            <a:off x="8991600" y="3771900"/>
            <a:ext cx="2862099" cy="2920036"/>
          </a:xfrm>
          <a:prstGeom prst="rect">
            <a:avLst/>
          </a:prstGeom>
        </p:spPr>
      </p:pic>
      <p:pic>
        <p:nvPicPr>
          <p:cNvPr id="3" name="Picture 2">
            <a:hlinkClick r:id="rId5"/>
          </p:cNvPr>
          <p:cNvPicPr>
            <a:picLocks noChangeAspect="1"/>
          </p:cNvPicPr>
          <p:nvPr/>
        </p:nvPicPr>
        <p:blipFill>
          <a:blip r:embed="rId6"/>
          <a:stretch>
            <a:fillRect/>
          </a:stretch>
        </p:blipFill>
        <p:spPr>
          <a:xfrm>
            <a:off x="2394430" y="4433264"/>
            <a:ext cx="5756919" cy="2424736"/>
          </a:xfrm>
          <a:prstGeom prst="rect">
            <a:avLst/>
          </a:prstGeom>
        </p:spPr>
      </p:pic>
    </p:spTree>
    <p:extLst>
      <p:ext uri="{BB962C8B-B14F-4D97-AF65-F5344CB8AC3E}">
        <p14:creationId xmlns:p14="http://schemas.microsoft.com/office/powerpoint/2010/main" val="7027930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126" y="11017"/>
            <a:ext cx="12278126" cy="68580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2"/>
          <p:cNvSpPr txBox="1">
            <a:spLocks noChangeArrowheads="1"/>
          </p:cNvSpPr>
          <p:nvPr/>
        </p:nvSpPr>
        <p:spPr bwMode="auto">
          <a:xfrm>
            <a:off x="2211572" y="2093301"/>
            <a:ext cx="9036232" cy="17697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4377"/>
            <a:r>
              <a:rPr lang="en-US" altLang="en-US" sz="10700" dirty="0" smtClean="0">
                <a:solidFill>
                  <a:srgbClr val="ED7D31"/>
                </a:solidFill>
                <a:latin typeface="Frutiger-Black"/>
                <a:cs typeface="Frutiger-Black"/>
              </a:rPr>
              <a:t>19,492</a:t>
            </a:r>
            <a:endParaRPr lang="en-GB" altLang="en-US" sz="10700" dirty="0">
              <a:solidFill>
                <a:srgbClr val="ED7D31"/>
              </a:solidFill>
              <a:latin typeface="Frutiger-Black"/>
              <a:cs typeface="Frutiger-Black"/>
            </a:endParaRPr>
          </a:p>
        </p:txBody>
      </p:sp>
      <p:sp>
        <p:nvSpPr>
          <p:cNvPr id="10" name="Title 1"/>
          <p:cNvSpPr txBox="1">
            <a:spLocks/>
          </p:cNvSpPr>
          <p:nvPr/>
        </p:nvSpPr>
        <p:spPr>
          <a:xfrm>
            <a:off x="5363411" y="3778061"/>
            <a:ext cx="5515126" cy="1191706"/>
          </a:xfrm>
          <a:prstGeom prst="rect">
            <a:avLst/>
          </a:prstGeom>
        </p:spPr>
        <p:txBody>
          <a:bodyPr lIns="68578" tIns="34290" rIns="68578" bIns="3429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defRPr/>
            </a:pPr>
            <a:r>
              <a:rPr lang="en-US" sz="3600" dirty="0">
                <a:solidFill>
                  <a:schemeClr val="accent2"/>
                </a:solidFill>
                <a:latin typeface="Frutiger-Light"/>
                <a:cs typeface="Frutiger-Light"/>
              </a:rPr>
              <a:t/>
            </a:r>
            <a:br>
              <a:rPr lang="en-US" sz="3600" dirty="0">
                <a:solidFill>
                  <a:schemeClr val="accent2"/>
                </a:solidFill>
                <a:latin typeface="Frutiger-Light"/>
                <a:cs typeface="Frutiger-Light"/>
              </a:rPr>
            </a:br>
            <a:r>
              <a:rPr lang="en-US" sz="3600" dirty="0">
                <a:solidFill>
                  <a:schemeClr val="accent2"/>
                </a:solidFill>
                <a:latin typeface="Frutiger-Light"/>
                <a:cs typeface="Frutiger-Light"/>
              </a:rPr>
              <a:t>people died in road traffic in the EU in </a:t>
            </a:r>
            <a:r>
              <a:rPr lang="en-US" sz="3600" dirty="0" smtClean="0">
                <a:solidFill>
                  <a:schemeClr val="accent2"/>
                </a:solidFill>
                <a:latin typeface="Frutiger-Light"/>
                <a:cs typeface="Frutiger-Light"/>
              </a:rPr>
              <a:t>2025</a:t>
            </a:r>
            <a:endParaRPr lang="en-GB" sz="3600" dirty="0">
              <a:solidFill>
                <a:schemeClr val="accent2"/>
              </a:solidFill>
              <a:latin typeface="Frutiger-Light"/>
              <a:cs typeface="Frutiger-Light"/>
            </a:endParaRPr>
          </a:p>
        </p:txBody>
      </p:sp>
      <p:cxnSp>
        <p:nvCxnSpPr>
          <p:cNvPr id="7" name="Straight Connector 6"/>
          <p:cNvCxnSpPr/>
          <p:nvPr/>
        </p:nvCxnSpPr>
        <p:spPr>
          <a:xfrm flipH="1" flipV="1">
            <a:off x="192713" y="3778061"/>
            <a:ext cx="8100390" cy="30486"/>
          </a:xfrm>
          <a:prstGeom prst="line">
            <a:avLst/>
          </a:prstGeom>
          <a:noFill/>
          <a:ln w="28575" cap="flat" cmpd="sng" algn="ctr">
            <a:solidFill>
              <a:srgbClr val="ED7D31"/>
            </a:solidFill>
            <a:prstDash val="dot"/>
          </a:ln>
          <a:effectLst/>
        </p:spPr>
      </p:cxnSp>
    </p:spTree>
    <p:extLst>
      <p:ext uri="{BB962C8B-B14F-4D97-AF65-F5344CB8AC3E}">
        <p14:creationId xmlns:p14="http://schemas.microsoft.com/office/powerpoint/2010/main" val="36830899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4819" name="Title 1"/>
          <p:cNvSpPr>
            <a:spLocks noGrp="1"/>
          </p:cNvSpPr>
          <p:nvPr>
            <p:ph type="title"/>
          </p:nvPr>
        </p:nvSpPr>
        <p:spPr>
          <a:xfrm>
            <a:off x="76201" y="249238"/>
            <a:ext cx="11963400" cy="573087"/>
          </a:xfrm>
        </p:spPr>
        <p:txBody>
          <a:bodyPr>
            <a:normAutofit fontScale="90000"/>
          </a:bodyPr>
          <a:lstStyle/>
          <a:p>
            <a:pPr algn="ctr"/>
            <a:r>
              <a:rPr lang="en-US" altLang="en-US" sz="4800" b="1" dirty="0">
                <a:solidFill>
                  <a:srgbClr val="FFFFFF"/>
                </a:solidFill>
                <a:latin typeface="Frutiger-Black" panose="020B0604020202020204"/>
                <a:cs typeface="Frutiger-Light" panose="020B0604020202020204"/>
              </a:rPr>
              <a:t>DRINK-DRIVING</a:t>
            </a:r>
            <a:r>
              <a:rPr lang="en-US" altLang="en-US" sz="3200" b="1" dirty="0">
                <a:solidFill>
                  <a:srgbClr val="FFFFFF"/>
                </a:solidFill>
                <a:latin typeface="Frutiger-Black" panose="020B0604020202020204"/>
                <a:cs typeface="Frutiger-Light" panose="020B0604020202020204"/>
              </a:rPr>
              <a:t> </a:t>
            </a:r>
            <a:r>
              <a:rPr lang="en-US" altLang="en-US" sz="4800" b="1" dirty="0">
                <a:solidFill>
                  <a:srgbClr val="FFFFFF"/>
                </a:solidFill>
                <a:latin typeface="Frutiger-Black" panose="020B0604020202020204"/>
                <a:cs typeface="Frutiger-Light" panose="020B0604020202020204"/>
              </a:rPr>
              <a:t>IN THE EUROPEAN UNION</a:t>
            </a:r>
            <a:endParaRPr lang="nl-BE" altLang="en-US" sz="4800" b="1" dirty="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4610100" y="2628900"/>
            <a:ext cx="7315199" cy="4032250"/>
          </a:xfrm>
          <a:ln w="28575">
            <a:prstDash val="dash"/>
          </a:ln>
        </p:spPr>
        <p:txBody>
          <a:bodyPr anchor="ctr">
            <a:normAutofit lnSpcReduction="10000"/>
          </a:bodyPr>
          <a:lstStyle/>
          <a:p>
            <a:pPr marL="571500" indent="-342900">
              <a:spcAft>
                <a:spcPts val="450"/>
              </a:spcAft>
              <a:defRPr/>
            </a:pPr>
            <a:r>
              <a:rPr lang="en-US" kern="1200" dirty="0">
                <a:latin typeface="Frutiger-Light"/>
                <a:cs typeface="Frutiger-Light"/>
              </a:rPr>
              <a:t>Up to </a:t>
            </a:r>
            <a:r>
              <a:rPr lang="en-US" b="1" dirty="0">
                <a:solidFill>
                  <a:srgbClr val="CC6600"/>
                </a:solidFill>
                <a:latin typeface="Frutiger-Bold" pitchFamily="2" charset="0"/>
                <a:cs typeface="Frutiger-Bold"/>
              </a:rPr>
              <a:t>1.5 - 2% of KM driven </a:t>
            </a:r>
            <a:r>
              <a:rPr lang="en-US" kern="1200" dirty="0">
                <a:latin typeface="Frutiger-Light"/>
                <a:cs typeface="Frutiger-Light"/>
              </a:rPr>
              <a:t>in the EU are driven with an illegal Blood Alcohol Concentration (BAC);</a:t>
            </a:r>
          </a:p>
          <a:p>
            <a:pPr marL="571500" indent="-342900">
              <a:spcAft>
                <a:spcPts val="450"/>
              </a:spcAft>
              <a:defRPr/>
            </a:pPr>
            <a:r>
              <a:rPr lang="en-US" dirty="0">
                <a:latin typeface="Frutiger-Light"/>
                <a:cs typeface="Frutiger-Bold"/>
              </a:rPr>
              <a:t>Of</a:t>
            </a:r>
            <a:r>
              <a:rPr lang="en-US" dirty="0">
                <a:latin typeface="Frutiger-Light"/>
                <a:cs typeface="Frutiger-Light"/>
              </a:rPr>
              <a:t> all road deaths in the EU, </a:t>
            </a:r>
            <a:r>
              <a:rPr lang="en-US" b="1" dirty="0">
                <a:solidFill>
                  <a:srgbClr val="CC6600"/>
                </a:solidFill>
                <a:latin typeface="Frutiger-Bold" pitchFamily="2" charset="0"/>
                <a:cs typeface="Frutiger-Bold"/>
              </a:rPr>
              <a:t>25% </a:t>
            </a:r>
            <a:r>
              <a:rPr lang="en-US" dirty="0">
                <a:latin typeface="Frutiger-Light"/>
                <a:cs typeface="Frutiger-Light"/>
              </a:rPr>
              <a:t>are alcohol-related;</a:t>
            </a:r>
          </a:p>
          <a:p>
            <a:pPr marL="571500" indent="-342900">
              <a:spcAft>
                <a:spcPts val="450"/>
              </a:spcAft>
              <a:defRPr/>
            </a:pPr>
            <a:r>
              <a:rPr lang="en-US" dirty="0">
                <a:latin typeface="Frutiger-Light"/>
                <a:cs typeface="Frutiger-Light"/>
              </a:rPr>
              <a:t>Risk factor in up to 40% of e-scooter deaths</a:t>
            </a:r>
          </a:p>
          <a:p>
            <a:pPr marL="571500" indent="-342900">
              <a:spcAft>
                <a:spcPts val="450"/>
              </a:spcAft>
              <a:defRPr/>
            </a:pPr>
            <a:r>
              <a:rPr lang="en-US" dirty="0">
                <a:latin typeface="Frutiger-Light"/>
                <a:cs typeface="Frutiger-Light"/>
              </a:rPr>
              <a:t>Alcohol related crashes are the </a:t>
            </a:r>
            <a:r>
              <a:rPr lang="en-US" b="1" dirty="0">
                <a:solidFill>
                  <a:srgbClr val="CC6600"/>
                </a:solidFill>
                <a:latin typeface="Frutiger-Bold" pitchFamily="2" charset="0"/>
                <a:cs typeface="Frutiger-Bold"/>
              </a:rPr>
              <a:t>leading cause of death</a:t>
            </a:r>
            <a:r>
              <a:rPr lang="en-US" dirty="0">
                <a:latin typeface="Frutiger-Light"/>
                <a:cs typeface="Frutiger-Light"/>
              </a:rPr>
              <a:t> in the age group 16-25</a:t>
            </a:r>
          </a:p>
          <a:p>
            <a:pPr marL="571500" indent="-342900">
              <a:spcAft>
                <a:spcPts val="450"/>
              </a:spcAft>
              <a:defRPr/>
            </a:pPr>
            <a:endParaRPr lang="en-US" sz="2400" dirty="0">
              <a:latin typeface="Frutiger-Light"/>
              <a:cs typeface="Frutiger-Light"/>
            </a:endParaRPr>
          </a:p>
          <a:p>
            <a:pPr marL="571500" indent="-342900">
              <a:spcAft>
                <a:spcPts val="450"/>
              </a:spcAft>
              <a:defRPr/>
            </a:pPr>
            <a:endParaRPr lang="en-US" sz="2400" kern="1200" dirty="0">
              <a:latin typeface="Frutiger-Light"/>
              <a:cs typeface="Frutiger-Light"/>
            </a:endParaRPr>
          </a:p>
          <a:p>
            <a:pPr marL="571500" indent="-342900">
              <a:spcAft>
                <a:spcPts val="450"/>
              </a:spcAft>
              <a:defRPr/>
            </a:pPr>
            <a:endParaRPr lang="en-US" sz="2400" dirty="0">
              <a:latin typeface="Frutiger-Light"/>
              <a:cs typeface="Frutiger-Light"/>
            </a:endParaRPr>
          </a:p>
          <a:p>
            <a:pPr marL="571500" indent="-342900">
              <a:spcAft>
                <a:spcPts val="450"/>
              </a:spcAft>
              <a:defRPr/>
            </a:pPr>
            <a:endParaRPr lang="en-US" sz="2400" kern="1200" dirty="0">
              <a:latin typeface="Frutiger-Light"/>
              <a:cs typeface="Frutiger-Light"/>
            </a:endParaRPr>
          </a:p>
        </p:txBody>
      </p:sp>
      <p:pic>
        <p:nvPicPr>
          <p:cNvPr id="9" name="Picture 2" descr="Image result for shot glass car key"/>
          <p:cNvPicPr>
            <a:picLocks noChangeAspect="1" noChangeArrowheads="1"/>
          </p:cNvPicPr>
          <p:nvPr/>
        </p:nvPicPr>
        <p:blipFill rotWithShape="1">
          <a:blip r:embed="rId3">
            <a:extLst>
              <a:ext uri="{28A0092B-C50C-407E-A947-70E740481C1C}">
                <a14:useLocalDpi xmlns:a14="http://schemas.microsoft.com/office/drawing/2010/main" val="0"/>
              </a:ext>
            </a:extLst>
          </a:blip>
          <a:srcRect l="15737" r="4611"/>
          <a:stretch/>
        </p:blipFill>
        <p:spPr bwMode="auto">
          <a:xfrm>
            <a:off x="723900" y="2133600"/>
            <a:ext cx="3292152" cy="275547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45539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126" y="38100"/>
            <a:ext cx="12278126" cy="6858000"/>
          </a:xfrm>
          <a:prstGeom prst="rect">
            <a:avLst/>
          </a:prstGeom>
          <a:solidFill>
            <a:srgbClr val="FDF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2"/>
          <p:cNvSpPr txBox="1">
            <a:spLocks noChangeArrowheads="1"/>
          </p:cNvSpPr>
          <p:nvPr/>
        </p:nvSpPr>
        <p:spPr bwMode="auto">
          <a:xfrm>
            <a:off x="2211572" y="2093301"/>
            <a:ext cx="9036232" cy="17697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1300">
                <a:solidFill>
                  <a:schemeClr val="tx1"/>
                </a:solidFill>
                <a:latin typeface="Arial" panose="020B0604020202020204" pitchFamily="34" charset="0"/>
                <a:cs typeface="Arial" panose="020B0604020202020204" pitchFamily="34" charset="0"/>
              </a:defRPr>
            </a:lvl1pPr>
            <a:lvl2pPr marL="742950" indent="-285750">
              <a:defRPr sz="1300">
                <a:solidFill>
                  <a:schemeClr val="tx1"/>
                </a:solidFill>
                <a:latin typeface="Arial" panose="020B0604020202020204" pitchFamily="34" charset="0"/>
                <a:cs typeface="Arial" panose="020B0604020202020204" pitchFamily="34" charset="0"/>
              </a:defRPr>
            </a:lvl2pPr>
            <a:lvl3pPr marL="1143000" indent="-228600">
              <a:defRPr sz="1300">
                <a:solidFill>
                  <a:schemeClr val="tx1"/>
                </a:solidFill>
                <a:latin typeface="Arial" panose="020B0604020202020204" pitchFamily="34" charset="0"/>
                <a:cs typeface="Arial" panose="020B0604020202020204" pitchFamily="34" charset="0"/>
              </a:defRPr>
            </a:lvl3pPr>
            <a:lvl4pPr marL="1600200" indent="-228600">
              <a:defRPr sz="1300">
                <a:solidFill>
                  <a:schemeClr val="tx1"/>
                </a:solidFill>
                <a:latin typeface="Arial" panose="020B0604020202020204" pitchFamily="34" charset="0"/>
                <a:cs typeface="Arial" panose="020B0604020202020204" pitchFamily="34" charset="0"/>
              </a:defRPr>
            </a:lvl4pPr>
            <a:lvl5pPr marL="2057400" indent="-228600">
              <a:defRPr sz="1300">
                <a:solidFill>
                  <a:schemeClr val="tx1"/>
                </a:solidFill>
                <a:latin typeface="Arial" panose="020B0604020202020204" pitchFamily="34" charset="0"/>
                <a:cs typeface="Arial" panose="020B0604020202020204" pitchFamily="34" charset="0"/>
              </a:defRPr>
            </a:lvl5pPr>
            <a:lvl6pPr marL="25146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defTabSz="684213" eaLnBrk="0" fontAlgn="base" hangingPunct="0">
              <a:spcBef>
                <a:spcPct val="0"/>
              </a:spcBef>
              <a:spcAft>
                <a:spcPct val="0"/>
              </a:spcAft>
              <a:defRPr sz="1300">
                <a:solidFill>
                  <a:schemeClr val="tx1"/>
                </a:solidFill>
                <a:latin typeface="Arial" panose="020B0604020202020204" pitchFamily="34" charset="0"/>
                <a:cs typeface="Arial" panose="020B0604020202020204" pitchFamily="34" charset="0"/>
              </a:defRPr>
            </a:lvl9pPr>
          </a:lstStyle>
          <a:p>
            <a:pPr defTabSz="914377"/>
            <a:r>
              <a:rPr lang="en-US" altLang="en-US" sz="10700" dirty="0" smtClean="0">
                <a:solidFill>
                  <a:srgbClr val="ED7D31"/>
                </a:solidFill>
                <a:latin typeface="Frutiger-Black"/>
                <a:cs typeface="Frutiger-Black"/>
              </a:rPr>
              <a:t>2,234</a:t>
            </a:r>
            <a:endParaRPr lang="en-GB" altLang="en-US" sz="10700" dirty="0">
              <a:solidFill>
                <a:srgbClr val="ED7D31"/>
              </a:solidFill>
              <a:latin typeface="Frutiger-Black"/>
              <a:cs typeface="Frutiger-Black"/>
            </a:endParaRPr>
          </a:p>
        </p:txBody>
      </p:sp>
      <p:sp>
        <p:nvSpPr>
          <p:cNvPr id="10" name="Title 1"/>
          <p:cNvSpPr txBox="1">
            <a:spLocks/>
          </p:cNvSpPr>
          <p:nvPr/>
        </p:nvSpPr>
        <p:spPr>
          <a:xfrm>
            <a:off x="5363410" y="3778061"/>
            <a:ext cx="6828590" cy="1136839"/>
          </a:xfrm>
          <a:prstGeom prst="rect">
            <a:avLst/>
          </a:prstGeom>
        </p:spPr>
        <p:txBody>
          <a:bodyPr lIns="68578" tIns="34290" rIns="68578" bIns="34290" anchor="b"/>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defRPr/>
            </a:pPr>
            <a:r>
              <a:rPr lang="en-US" sz="3600" dirty="0">
                <a:solidFill>
                  <a:schemeClr val="accent2"/>
                </a:solidFill>
                <a:latin typeface="Frutiger-Light"/>
                <a:cs typeface="Frutiger-Light"/>
              </a:rPr>
              <a:t/>
            </a:r>
            <a:br>
              <a:rPr lang="en-US" sz="3600" dirty="0">
                <a:solidFill>
                  <a:schemeClr val="accent2"/>
                </a:solidFill>
                <a:latin typeface="Frutiger-Light"/>
                <a:cs typeface="Frutiger-Light"/>
              </a:rPr>
            </a:br>
            <a:r>
              <a:rPr lang="en-US" sz="3200" dirty="0">
                <a:solidFill>
                  <a:schemeClr val="accent2"/>
                </a:solidFill>
                <a:latin typeface="Frutiger-Light"/>
                <a:cs typeface="Frutiger-Light"/>
              </a:rPr>
              <a:t>people died in alcohol-related crashes in </a:t>
            </a:r>
            <a:r>
              <a:rPr lang="en-US" sz="3200" dirty="0" smtClean="0">
                <a:solidFill>
                  <a:schemeClr val="accent2"/>
                </a:solidFill>
                <a:latin typeface="Frutiger-Light"/>
                <a:cs typeface="Frutiger-Light"/>
              </a:rPr>
              <a:t>2024*</a:t>
            </a:r>
            <a:endParaRPr lang="en-GB" sz="3200" dirty="0">
              <a:solidFill>
                <a:schemeClr val="accent2"/>
              </a:solidFill>
              <a:latin typeface="Frutiger-Light"/>
              <a:cs typeface="Frutiger-Light"/>
            </a:endParaRPr>
          </a:p>
        </p:txBody>
      </p:sp>
      <p:cxnSp>
        <p:nvCxnSpPr>
          <p:cNvPr id="7" name="Straight Connector 6"/>
          <p:cNvCxnSpPr/>
          <p:nvPr/>
        </p:nvCxnSpPr>
        <p:spPr>
          <a:xfrm flipH="1" flipV="1">
            <a:off x="192713" y="3778061"/>
            <a:ext cx="8100390" cy="30486"/>
          </a:xfrm>
          <a:prstGeom prst="line">
            <a:avLst/>
          </a:prstGeom>
          <a:noFill/>
          <a:ln w="28575" cap="flat" cmpd="sng" algn="ctr">
            <a:solidFill>
              <a:srgbClr val="ED7D31"/>
            </a:solidFill>
            <a:prstDash val="dot"/>
          </a:ln>
          <a:effectLst/>
        </p:spPr>
      </p:cxnSp>
      <p:sp>
        <p:nvSpPr>
          <p:cNvPr id="2" name="TextBox 1"/>
          <p:cNvSpPr txBox="1"/>
          <p:nvPr/>
        </p:nvSpPr>
        <p:spPr>
          <a:xfrm>
            <a:off x="8610600" y="6222686"/>
            <a:ext cx="3598606" cy="738664"/>
          </a:xfrm>
          <a:prstGeom prst="rect">
            <a:avLst/>
          </a:prstGeom>
          <a:noFill/>
        </p:spPr>
        <p:txBody>
          <a:bodyPr wrap="square" rtlCol="0">
            <a:spAutoFit/>
          </a:bodyPr>
          <a:lstStyle/>
          <a:p>
            <a:r>
              <a:rPr lang="en-US" sz="2400" i="1" dirty="0">
                <a:solidFill>
                  <a:schemeClr val="accent2"/>
                </a:solidFill>
                <a:latin typeface="Frutiger-Light"/>
                <a:cs typeface="Frutiger-Light"/>
              </a:rPr>
              <a:t>*in </a:t>
            </a:r>
            <a:r>
              <a:rPr lang="en-US" sz="2400" i="1" dirty="0" smtClean="0">
                <a:solidFill>
                  <a:schemeClr val="accent2"/>
                </a:solidFill>
                <a:latin typeface="Frutiger-Light"/>
                <a:cs typeface="Frutiger-Light"/>
              </a:rPr>
              <a:t>22 </a:t>
            </a:r>
            <a:r>
              <a:rPr lang="en-US" sz="2400" i="1" dirty="0">
                <a:solidFill>
                  <a:schemeClr val="accent2"/>
                </a:solidFill>
                <a:latin typeface="Frutiger-Light"/>
                <a:cs typeface="Frutiger-Light"/>
              </a:rPr>
              <a:t>EU countries</a:t>
            </a:r>
            <a:endParaRPr lang="en-GB" sz="2400" i="1" dirty="0">
              <a:solidFill>
                <a:schemeClr val="accent2"/>
              </a:solidFill>
              <a:latin typeface="Frutiger-Light"/>
              <a:cs typeface="Frutiger-Light"/>
            </a:endParaRPr>
          </a:p>
          <a:p>
            <a:endParaRPr lang="fr-BE" dirty="0"/>
          </a:p>
        </p:txBody>
      </p:sp>
    </p:spTree>
    <p:extLst>
      <p:ext uri="{BB962C8B-B14F-4D97-AF65-F5344CB8AC3E}">
        <p14:creationId xmlns:p14="http://schemas.microsoft.com/office/powerpoint/2010/main" val="18038912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8915" name="Title 1"/>
          <p:cNvSpPr>
            <a:spLocks noGrp="1"/>
          </p:cNvSpPr>
          <p:nvPr>
            <p:ph type="title"/>
          </p:nvPr>
        </p:nvSpPr>
        <p:spPr>
          <a:xfrm>
            <a:off x="-419100" y="249238"/>
            <a:ext cx="12611099" cy="573087"/>
          </a:xfrm>
        </p:spPr>
        <p:txBody>
          <a:bodyPr>
            <a:noAutofit/>
          </a:bodyPr>
          <a:lstStyle/>
          <a:p>
            <a:pPr algn="ctr"/>
            <a:r>
              <a:rPr lang="en-US" altLang="en-US" sz="4300" b="1" dirty="0">
                <a:solidFill>
                  <a:srgbClr val="FFFFFF"/>
                </a:solidFill>
                <a:latin typeface="Frutiger-Black" panose="020B0604020202020204"/>
                <a:cs typeface="Frutiger-Light" panose="020B0604020202020204"/>
              </a:rPr>
              <a:t>DRINK-DRIVING IN THE EUROPEAN UNION</a:t>
            </a:r>
            <a:endParaRPr lang="nl-BE" altLang="en-US" sz="4300" b="1" dirty="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528638" y="1738313"/>
            <a:ext cx="5062537" cy="4138612"/>
          </a:xfrm>
          <a:ln w="28575">
            <a:prstDash val="dash"/>
          </a:ln>
        </p:spPr>
        <p:txBody>
          <a:bodyPr anchor="ctr"/>
          <a:lstStyle/>
          <a:p>
            <a:pPr indent="0">
              <a:spcAft>
                <a:spcPts val="450"/>
              </a:spcAft>
              <a:buFont typeface="Frutiger-Roman" pitchFamily="2" charset="0"/>
              <a:buNone/>
              <a:defRPr/>
            </a:pPr>
            <a:r>
              <a:rPr lang="en-US" sz="3200" kern="1200" dirty="0" smtClean="0">
                <a:latin typeface="Frutiger-Light"/>
                <a:cs typeface="Frutiger-Light"/>
              </a:rPr>
              <a:t>At least </a:t>
            </a:r>
            <a:r>
              <a:rPr lang="en-US" sz="4800" b="1" dirty="0">
                <a:solidFill>
                  <a:srgbClr val="CC6600"/>
                </a:solidFill>
                <a:latin typeface="Frutiger-Bold" pitchFamily="2" charset="0"/>
                <a:cs typeface="Frutiger-Light"/>
              </a:rPr>
              <a:t>4</a:t>
            </a:r>
            <a:r>
              <a:rPr lang="en-US" sz="4800" b="1" dirty="0" smtClean="0">
                <a:solidFill>
                  <a:srgbClr val="CC6600"/>
                </a:solidFill>
                <a:latin typeface="Frutiger-Bold" pitchFamily="2" charset="0"/>
                <a:cs typeface="Frutiger-Light"/>
              </a:rPr>
              <a:t>,000 </a:t>
            </a:r>
            <a:r>
              <a:rPr lang="en-US" sz="3200" kern="1200" dirty="0" smtClean="0">
                <a:latin typeface="Frutiger-Light"/>
                <a:cs typeface="Frutiger-Light"/>
              </a:rPr>
              <a:t>deaths could have been prevented</a:t>
            </a:r>
            <a:r>
              <a:rPr lang="en-US" sz="3200" dirty="0">
                <a:latin typeface="Frutiger-Light" panose="020B0604020202020204"/>
              </a:rPr>
              <a:t> by eliminating drink driving</a:t>
            </a:r>
            <a:r>
              <a:rPr lang="en-US" sz="3200" kern="1200" dirty="0" smtClean="0">
                <a:latin typeface="Frutiger-Light"/>
                <a:cs typeface="Frutiger-Light"/>
              </a:rPr>
              <a:t> </a:t>
            </a:r>
            <a:endParaRPr lang="en-US" sz="3200" kern="1200" dirty="0">
              <a:latin typeface="Frutiger-Light"/>
              <a:cs typeface="Frutiger-Light"/>
            </a:endParaRPr>
          </a:p>
        </p:txBody>
      </p:sp>
      <p:pic>
        <p:nvPicPr>
          <p:cNvPr id="38917" name="Picture 2"/>
          <p:cNvPicPr>
            <a:picLocks noChangeAspect="1"/>
          </p:cNvPicPr>
          <p:nvPr/>
        </p:nvPicPr>
        <p:blipFill>
          <a:blip r:embed="rId3">
            <a:extLst>
              <a:ext uri="{28A0092B-C50C-407E-A947-70E740481C1C}">
                <a14:useLocalDpi xmlns:a14="http://schemas.microsoft.com/office/drawing/2010/main" val="0"/>
              </a:ext>
            </a:extLst>
          </a:blip>
          <a:srcRect l="5119" t="47598" r="81886" b="35249"/>
          <a:stretch>
            <a:fillRect/>
          </a:stretch>
        </p:blipFill>
        <p:spPr bwMode="auto">
          <a:xfrm>
            <a:off x="6383338" y="2133600"/>
            <a:ext cx="420528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02203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spect="1"/>
          </p:cNvSpPr>
          <p:nvPr/>
        </p:nvSpPr>
        <p:spPr>
          <a:xfrm>
            <a:off x="0" y="-9939"/>
            <a:ext cx="12192000" cy="148478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solidFill>
                <a:srgbClr val="CE6928"/>
              </a:solidFill>
            </a:endParaRPr>
          </a:p>
        </p:txBody>
      </p:sp>
      <p:sp>
        <p:nvSpPr>
          <p:cNvPr id="2" name="Title 1">
            <a:extLst>
              <a:ext uri="{FF2B5EF4-FFF2-40B4-BE49-F238E27FC236}">
                <a16:creationId xmlns:a16="http://schemas.microsoft.com/office/drawing/2014/main" id="{03CE1D36-B466-7547-9F2A-744E0E609CC0}"/>
              </a:ext>
            </a:extLst>
          </p:cNvPr>
          <p:cNvSpPr>
            <a:spLocks noGrp="1"/>
          </p:cNvSpPr>
          <p:nvPr>
            <p:ph type="title"/>
          </p:nvPr>
        </p:nvSpPr>
        <p:spPr>
          <a:xfrm>
            <a:off x="457200" y="69671"/>
            <a:ext cx="10734162" cy="1325563"/>
          </a:xfrm>
        </p:spPr>
        <p:txBody>
          <a:bodyPr>
            <a:normAutofit fontScale="90000"/>
          </a:bodyPr>
          <a:lstStyle/>
          <a:p>
            <a:pPr algn="ctr"/>
            <a:r>
              <a:rPr lang="en-US" sz="4800" dirty="0">
                <a:solidFill>
                  <a:schemeClr val="bg1"/>
                </a:solidFill>
                <a:latin typeface="Frutiger-Black" pitchFamily="2" charset="0"/>
              </a:rPr>
              <a:t>DRINK DRIVING PROGRESS 2011-2021</a:t>
            </a:r>
          </a:p>
        </p:txBody>
      </p:sp>
      <p:sp>
        <p:nvSpPr>
          <p:cNvPr id="6" name="Content Placeholder 2"/>
          <p:cNvSpPr txBox="1">
            <a:spLocks/>
          </p:cNvSpPr>
          <p:nvPr/>
        </p:nvSpPr>
        <p:spPr>
          <a:xfrm>
            <a:off x="462170" y="1714500"/>
            <a:ext cx="10729192" cy="4603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3000" dirty="0">
              <a:latin typeface="Frutiger LT Std 57 Cn" panose="020B0606020204020204" pitchFamily="34" charset="0"/>
            </a:endParaRPr>
          </a:p>
        </p:txBody>
      </p:sp>
      <p:pic>
        <p:nvPicPr>
          <p:cNvPr id="8" name="Picture 7"/>
          <p:cNvPicPr>
            <a:picLocks noChangeAspect="1"/>
          </p:cNvPicPr>
          <p:nvPr/>
        </p:nvPicPr>
        <p:blipFill rotWithShape="1">
          <a:blip r:embed="rId3"/>
          <a:srcRect l="1429" t="3058" r="3333" b="3013"/>
          <a:stretch/>
        </p:blipFill>
        <p:spPr>
          <a:xfrm>
            <a:off x="2247900" y="1714499"/>
            <a:ext cx="7620000" cy="4914901"/>
          </a:xfrm>
          <a:prstGeom prst="rect">
            <a:avLst/>
          </a:prstGeom>
        </p:spPr>
      </p:pic>
      <p:pic>
        <p:nvPicPr>
          <p:cNvPr id="9" name="Picture 8"/>
          <p:cNvPicPr>
            <a:picLocks noChangeAspect="1"/>
          </p:cNvPicPr>
          <p:nvPr/>
        </p:nvPicPr>
        <p:blipFill>
          <a:blip r:embed="rId4"/>
          <a:stretch>
            <a:fillRect/>
          </a:stretch>
        </p:blipFill>
        <p:spPr>
          <a:xfrm>
            <a:off x="8686800" y="3009900"/>
            <a:ext cx="878821" cy="805098"/>
          </a:xfrm>
          <a:prstGeom prst="rect">
            <a:avLst/>
          </a:prstGeom>
        </p:spPr>
      </p:pic>
    </p:spTree>
    <p:extLst>
      <p:ext uri="{BB962C8B-B14F-4D97-AF65-F5344CB8AC3E}">
        <p14:creationId xmlns:p14="http://schemas.microsoft.com/office/powerpoint/2010/main" val="42729913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solidFill>
                <a:srgbClr val="CE6928"/>
              </a:solidFill>
            </a:endParaRPr>
          </a:p>
        </p:txBody>
      </p:sp>
      <p:sp>
        <p:nvSpPr>
          <p:cNvPr id="47107" name="Title 1"/>
          <p:cNvSpPr>
            <a:spLocks noGrp="1"/>
          </p:cNvSpPr>
          <p:nvPr>
            <p:ph type="title"/>
          </p:nvPr>
        </p:nvSpPr>
        <p:spPr>
          <a:xfrm>
            <a:off x="192088" y="68263"/>
            <a:ext cx="11807825" cy="765175"/>
          </a:xfrm>
        </p:spPr>
        <p:txBody>
          <a:bodyPr/>
          <a:lstStyle/>
          <a:p>
            <a:pPr algn="ctr"/>
            <a:r>
              <a:rPr lang="en-US" altLang="en-US" sz="3400" dirty="0">
                <a:solidFill>
                  <a:schemeClr val="bg1"/>
                </a:solidFill>
                <a:latin typeface="Frutiger-Black" panose="020B0604020202020204"/>
              </a:rPr>
              <a:t>PROGRESS IN TACKLING DRINK DRIVING 2011 – 2021</a:t>
            </a:r>
            <a:endParaRPr lang="nl-BE" altLang="en-US" sz="3400" dirty="0">
              <a:solidFill>
                <a:schemeClr val="bg1"/>
              </a:solidFill>
              <a:latin typeface="Frutiger-Black" panose="020B0604020202020204"/>
            </a:endParaRPr>
          </a:p>
        </p:txBody>
      </p:sp>
      <p:sp>
        <p:nvSpPr>
          <p:cNvPr id="47108" name="Tijdelijke aanduiding voor tekst 2"/>
          <p:cNvSpPr>
            <a:spLocks noGrp="1"/>
          </p:cNvSpPr>
          <p:nvPr>
            <p:ph type="body" sz="half" idx="1"/>
          </p:nvPr>
        </p:nvSpPr>
        <p:spPr>
          <a:xfrm>
            <a:off x="1102518" y="956497"/>
            <a:ext cx="9937750" cy="927100"/>
          </a:xfrm>
          <a:ln w="28575">
            <a:solidFill>
              <a:srgbClr val="CE6928"/>
            </a:solidFill>
            <a:prstDash val="dash"/>
            <a:miter lim="800000"/>
            <a:headEnd/>
            <a:tailEnd/>
          </a:ln>
        </p:spPr>
        <p:txBody>
          <a:bodyPr anchor="ctr"/>
          <a:lstStyle/>
          <a:p>
            <a:pPr marL="228600" indent="0">
              <a:spcAft>
                <a:spcPts val="600"/>
              </a:spcAft>
              <a:buFont typeface="Frutiger-Roman"/>
              <a:buNone/>
            </a:pPr>
            <a:r>
              <a:rPr lang="en-US" altLang="fr-FR" sz="1800" dirty="0">
                <a:latin typeface="Frutiger-Light" panose="020B0604020202020204"/>
              </a:rPr>
              <a:t>Difference between the average annual percentage change in deaths attributed to drink driving and corresponding change in other road deaths</a:t>
            </a:r>
          </a:p>
        </p:txBody>
      </p:sp>
      <p:pic>
        <p:nvPicPr>
          <p:cNvPr id="2050" name="Picture 2" descr="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0" y="2089919"/>
            <a:ext cx="7677150" cy="464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
          <p:cNvSpPr txBox="1">
            <a:spLocks noChangeArrowheads="1"/>
          </p:cNvSpPr>
          <p:nvPr/>
        </p:nvSpPr>
        <p:spPr bwMode="auto">
          <a:xfrm>
            <a:off x="3009900" y="2089919"/>
            <a:ext cx="2339975" cy="1016000"/>
          </a:xfrm>
          <a:prstGeom prst="rect">
            <a:avLst/>
          </a:prstGeom>
          <a:solidFill>
            <a:srgbClr val="00B05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fr-FR" sz="2000" b="1" dirty="0">
                <a:solidFill>
                  <a:srgbClr val="FFFFFF"/>
                </a:solidFill>
                <a:latin typeface="Calibri Light" panose="020F0302020204030204" pitchFamily="34" charset="0"/>
              </a:rPr>
              <a:t>Bulgaria -18%</a:t>
            </a:r>
          </a:p>
          <a:p>
            <a:pPr eaLnBrk="1" hangingPunct="1"/>
            <a:r>
              <a:rPr lang="en-US" altLang="fr-FR" sz="2000" b="1" dirty="0">
                <a:solidFill>
                  <a:srgbClr val="FFFFFF"/>
                </a:solidFill>
                <a:latin typeface="Calibri Light" panose="020F0302020204030204" pitchFamily="34" charset="0"/>
              </a:rPr>
              <a:t>Romania -11%</a:t>
            </a:r>
          </a:p>
          <a:p>
            <a:pPr eaLnBrk="1" hangingPunct="1"/>
            <a:r>
              <a:rPr lang="en-US" altLang="fr-FR" sz="2000" b="1" dirty="0">
                <a:solidFill>
                  <a:srgbClr val="FFFFFF"/>
                </a:solidFill>
                <a:latin typeface="Calibri Light" panose="020F0302020204030204" pitchFamily="34" charset="0"/>
              </a:rPr>
              <a:t>The Netherlands -8%</a:t>
            </a:r>
          </a:p>
        </p:txBody>
      </p:sp>
      <p:sp>
        <p:nvSpPr>
          <p:cNvPr id="12" name="TextBox 1"/>
          <p:cNvSpPr txBox="1">
            <a:spLocks noChangeArrowheads="1"/>
          </p:cNvSpPr>
          <p:nvPr/>
        </p:nvSpPr>
        <p:spPr bwMode="auto">
          <a:xfrm>
            <a:off x="8267700" y="4572000"/>
            <a:ext cx="2339975" cy="1015663"/>
          </a:xfrm>
          <a:prstGeom prst="rect">
            <a:avLst/>
          </a:prstGeom>
          <a:solidFill>
            <a:srgbClr val="FF0000">
              <a:alpha val="6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fr-FR" sz="2000" b="1" dirty="0">
                <a:solidFill>
                  <a:srgbClr val="FFFFFF"/>
                </a:solidFill>
                <a:latin typeface="Calibri Light" panose="020F0302020204030204" pitchFamily="34" charset="0"/>
              </a:rPr>
              <a:t>Norway 4.5%</a:t>
            </a:r>
          </a:p>
          <a:p>
            <a:r>
              <a:rPr lang="en-US" altLang="fr-FR" sz="2000" b="1" dirty="0">
                <a:solidFill>
                  <a:srgbClr val="FFFFFF"/>
                </a:solidFill>
                <a:latin typeface="Calibri Light" panose="020F0302020204030204" pitchFamily="34" charset="0"/>
              </a:rPr>
              <a:t>Estonia 3.6%</a:t>
            </a:r>
          </a:p>
          <a:p>
            <a:r>
              <a:rPr lang="en-US" altLang="fr-FR" sz="2000" b="1" dirty="0">
                <a:solidFill>
                  <a:srgbClr val="FFFFFF"/>
                </a:solidFill>
                <a:latin typeface="Calibri Light" panose="020F0302020204030204" pitchFamily="34" charset="0"/>
              </a:rPr>
              <a:t>Slovakia 3.4%</a:t>
            </a:r>
          </a:p>
        </p:txBody>
      </p:sp>
    </p:spTree>
    <p:extLst>
      <p:ext uri="{BB962C8B-B14F-4D97-AF65-F5344CB8AC3E}">
        <p14:creationId xmlns:p14="http://schemas.microsoft.com/office/powerpoint/2010/main" val="71813982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1749424" y="1601788"/>
            <a:ext cx="9718675" cy="5256212"/>
          </a:xfrm>
        </p:spPr>
        <p:txBody>
          <a:bodyPr>
            <a:normAutofit fontScale="77500" lnSpcReduction="20000"/>
          </a:bodyPr>
          <a:lstStyle/>
          <a:p>
            <a:pPr marL="0" indent="0">
              <a:buFont typeface="Frutiger-Roman" pitchFamily="2" charset="0"/>
              <a:buNone/>
              <a:defRPr/>
            </a:pPr>
            <a:endParaRPr lang="en-GB" altLang="fr-FR" sz="15000" b="1" dirty="0" smtClean="0">
              <a:solidFill>
                <a:srgbClr val="CC6600"/>
              </a:solidFill>
              <a:latin typeface="Frutiger-Bold" pitchFamily="2" charset="0"/>
              <a:ea typeface="+mj-ea"/>
            </a:endParaRPr>
          </a:p>
          <a:p>
            <a:pPr marL="0" indent="0">
              <a:buFont typeface="Frutiger-Roman" pitchFamily="2" charset="0"/>
              <a:buNone/>
              <a:defRPr/>
            </a:pPr>
            <a:endParaRPr lang="en-GB" sz="15000" b="1" dirty="0">
              <a:solidFill>
                <a:srgbClr val="CC6600"/>
              </a:solidFill>
              <a:latin typeface="Frutiger-Bold" pitchFamily="2" charset="0"/>
              <a:ea typeface="+mj-ea"/>
            </a:endParaRPr>
          </a:p>
          <a:p>
            <a:pPr marL="0" indent="0">
              <a:buFont typeface="Frutiger-Roman" pitchFamily="2" charset="0"/>
              <a:buNone/>
              <a:defRPr/>
            </a:pPr>
            <a:endParaRPr lang="en-GB" sz="15000" b="1" dirty="0" smtClean="0">
              <a:solidFill>
                <a:srgbClr val="CC6600"/>
              </a:solidFill>
              <a:latin typeface="Frutiger-Bold" pitchFamily="2" charset="0"/>
              <a:ea typeface="+mj-ea"/>
            </a:endParaRPr>
          </a:p>
          <a:p>
            <a:pPr marL="0" indent="0">
              <a:buFont typeface="Frutiger-Roman" pitchFamily="2" charset="0"/>
              <a:buNone/>
              <a:defRPr/>
            </a:pPr>
            <a:endParaRPr lang="en-GB" sz="4000" dirty="0" smtClean="0">
              <a:latin typeface="Frutiger-Bold" pitchFamily="2" charset="0"/>
              <a:ea typeface="+mj-ea"/>
            </a:endParaRPr>
          </a:p>
          <a:p>
            <a:pPr marL="0" indent="0" algn="r">
              <a:buFont typeface="Frutiger-Roman" pitchFamily="2" charset="0"/>
              <a:buNone/>
              <a:defRPr/>
            </a:pPr>
            <a:r>
              <a:rPr lang="en-GB" sz="2800" dirty="0" smtClean="0">
                <a:latin typeface="Frutiger-Light" pitchFamily="2" charset="0"/>
                <a:ea typeface="+mj-ea"/>
              </a:rPr>
              <a:t>*Source ESRA </a:t>
            </a:r>
            <a:r>
              <a:rPr lang="en-GB" sz="2800" dirty="0">
                <a:latin typeface="Frutiger-Light" pitchFamily="2" charset="0"/>
                <a:ea typeface="+mj-ea"/>
              </a:rPr>
              <a:t>(</a:t>
            </a:r>
            <a:r>
              <a:rPr lang="en-GB" sz="2800" dirty="0" smtClean="0">
                <a:latin typeface="Frutiger-Light" pitchFamily="2" charset="0"/>
                <a:ea typeface="+mj-ea"/>
              </a:rPr>
              <a:t>2024)</a:t>
            </a:r>
            <a:endParaRPr lang="fr-BE" sz="2800" dirty="0">
              <a:latin typeface="Frutiger-Light" pitchFamily="2" charset="0"/>
              <a:ea typeface="+mj-ea"/>
            </a:endParaRPr>
          </a:p>
        </p:txBody>
      </p:sp>
      <p:pic>
        <p:nvPicPr>
          <p:cNvPr id="4096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53500" y="2019300"/>
            <a:ext cx="2215611"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spect="1"/>
          </p:cNvSpPr>
          <p:nvPr/>
        </p:nvSpPr>
        <p:spPr>
          <a:xfrm>
            <a:off x="9525" y="-7938"/>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ltLang="en-US" sz="4300" b="1" dirty="0">
                <a:solidFill>
                  <a:srgbClr val="FFFFFF"/>
                </a:solidFill>
                <a:latin typeface="Frutiger-Black" panose="020B0604020202020204"/>
                <a:ea typeface="+mj-ea"/>
                <a:cs typeface="Frutiger-Light" panose="020B0604020202020204"/>
              </a:rPr>
              <a:t>DRINK-DRIVING IN THE EUROPEAN UNION</a:t>
            </a:r>
            <a:endParaRPr lang="en-US" sz="4300" b="1" dirty="0">
              <a:solidFill>
                <a:srgbClr val="FFFFFF"/>
              </a:solidFill>
              <a:latin typeface="Frutiger-Black" panose="020B0604020202020204"/>
              <a:ea typeface="+mj-ea"/>
              <a:cs typeface="Frutiger-Light" panose="020B0604020202020204"/>
            </a:endParaRPr>
          </a:p>
        </p:txBody>
      </p:sp>
      <p:pic>
        <p:nvPicPr>
          <p:cNvPr id="5" name="Picture 4"/>
          <p:cNvPicPr>
            <a:picLocks noChangeAspect="1"/>
          </p:cNvPicPr>
          <p:nvPr/>
        </p:nvPicPr>
        <p:blipFill>
          <a:blip r:embed="rId4"/>
          <a:stretch>
            <a:fillRect/>
          </a:stretch>
        </p:blipFill>
        <p:spPr>
          <a:xfrm>
            <a:off x="457200" y="1471578"/>
            <a:ext cx="8120122" cy="3922712"/>
          </a:xfrm>
          <a:prstGeom prst="rect">
            <a:avLst/>
          </a:prstGeom>
        </p:spPr>
      </p:pic>
    </p:spTree>
    <p:extLst>
      <p:ext uri="{BB962C8B-B14F-4D97-AF65-F5344CB8AC3E}">
        <p14:creationId xmlns:p14="http://schemas.microsoft.com/office/powerpoint/2010/main" val="209898236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9525"/>
            <a:ext cx="12192000" cy="10906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800" dirty="0">
              <a:solidFill>
                <a:srgbClr val="CE6928"/>
              </a:solidFill>
            </a:endParaRPr>
          </a:p>
        </p:txBody>
      </p:sp>
      <p:sp>
        <p:nvSpPr>
          <p:cNvPr id="34819" name="Title 1"/>
          <p:cNvSpPr>
            <a:spLocks noGrp="1"/>
          </p:cNvSpPr>
          <p:nvPr>
            <p:ph type="title"/>
          </p:nvPr>
        </p:nvSpPr>
        <p:spPr>
          <a:xfrm>
            <a:off x="76201" y="249238"/>
            <a:ext cx="11963400" cy="573087"/>
          </a:xfrm>
        </p:spPr>
        <p:txBody>
          <a:bodyPr>
            <a:normAutofit fontScale="90000"/>
          </a:bodyPr>
          <a:lstStyle/>
          <a:p>
            <a:pPr algn="ctr"/>
            <a:r>
              <a:rPr lang="en-US" altLang="en-US" sz="4800" b="1" dirty="0">
                <a:solidFill>
                  <a:srgbClr val="FFFFFF"/>
                </a:solidFill>
                <a:latin typeface="Frutiger-Black" panose="020B0604020202020204"/>
                <a:cs typeface="Frutiger-Light" panose="020B0604020202020204"/>
              </a:rPr>
              <a:t>EFFECTIVE MEASURES</a:t>
            </a:r>
            <a:endParaRPr lang="nl-BE" altLang="en-US" sz="4800" b="1" dirty="0">
              <a:solidFill>
                <a:srgbClr val="FFFFFF"/>
              </a:solidFill>
              <a:latin typeface="Frutiger-Black" panose="020B0604020202020204"/>
              <a:cs typeface="Frutiger-Light" panose="020B0604020202020204"/>
            </a:endParaRPr>
          </a:p>
        </p:txBody>
      </p:sp>
      <p:sp>
        <p:nvSpPr>
          <p:cNvPr id="8" name="Tijdelijke aanduiding voor tekst 2"/>
          <p:cNvSpPr>
            <a:spLocks noGrp="1"/>
          </p:cNvSpPr>
          <p:nvPr>
            <p:ph type="body" sz="half" idx="1"/>
          </p:nvPr>
        </p:nvSpPr>
        <p:spPr>
          <a:xfrm>
            <a:off x="1790700" y="1081088"/>
            <a:ext cx="9753600" cy="5776912"/>
          </a:xfrm>
          <a:ln w="28575">
            <a:prstDash val="dash"/>
          </a:ln>
        </p:spPr>
        <p:txBody>
          <a:bodyPr anchor="ctr">
            <a:normAutofit/>
          </a:bodyPr>
          <a:lstStyle/>
          <a:p>
            <a:pPr indent="0">
              <a:spcAft>
                <a:spcPts val="450"/>
              </a:spcAft>
              <a:buNone/>
              <a:defRPr/>
            </a:pPr>
            <a:r>
              <a:rPr lang="en-US" dirty="0">
                <a:latin typeface="Frutiger-Light"/>
                <a:cs typeface="Frutiger-Light"/>
              </a:rPr>
              <a:t>Lower </a:t>
            </a:r>
            <a:r>
              <a:rPr lang="en-US" kern="1200" dirty="0">
                <a:latin typeface="Frutiger-Light"/>
                <a:cs typeface="Frutiger-Light"/>
              </a:rPr>
              <a:t>Blood Alcohol Concentration (BAC) limits;</a:t>
            </a:r>
          </a:p>
          <a:p>
            <a:pPr indent="0">
              <a:spcAft>
                <a:spcPts val="450"/>
              </a:spcAft>
              <a:buNone/>
              <a:defRPr/>
            </a:pPr>
            <a:endParaRPr lang="en-US" kern="1200" dirty="0">
              <a:latin typeface="Frutiger-Light"/>
              <a:cs typeface="Frutiger-Light"/>
            </a:endParaRPr>
          </a:p>
          <a:p>
            <a:pPr indent="0">
              <a:spcAft>
                <a:spcPts val="450"/>
              </a:spcAft>
              <a:buNone/>
              <a:defRPr/>
            </a:pPr>
            <a:r>
              <a:rPr lang="en-US" dirty="0">
                <a:latin typeface="Frutiger-Light"/>
                <a:cs typeface="Frutiger-Light"/>
              </a:rPr>
              <a:t>Sanctions and enforcement;</a:t>
            </a:r>
          </a:p>
          <a:p>
            <a:pPr indent="0">
              <a:spcAft>
                <a:spcPts val="450"/>
              </a:spcAft>
              <a:buNone/>
              <a:defRPr/>
            </a:pPr>
            <a:endParaRPr lang="en-US" dirty="0">
              <a:latin typeface="Frutiger-Light"/>
              <a:cs typeface="Frutiger-Light"/>
            </a:endParaRPr>
          </a:p>
          <a:p>
            <a:pPr indent="0">
              <a:spcAft>
                <a:spcPts val="450"/>
              </a:spcAft>
              <a:buNone/>
              <a:defRPr/>
            </a:pPr>
            <a:r>
              <a:rPr lang="en-US" dirty="0">
                <a:latin typeface="Frutiger-Light"/>
                <a:cs typeface="Frutiger-Light"/>
              </a:rPr>
              <a:t>Alcohol Interlocks (rehabilitation and commercial transport); </a:t>
            </a:r>
          </a:p>
          <a:p>
            <a:pPr marL="571500" indent="-342900">
              <a:spcAft>
                <a:spcPts val="450"/>
              </a:spcAft>
              <a:defRPr/>
            </a:pPr>
            <a:endParaRPr lang="en-US" sz="2400" kern="1200" dirty="0">
              <a:latin typeface="Frutiger-Light"/>
              <a:cs typeface="Frutiger-Light"/>
            </a:endParaRPr>
          </a:p>
          <a:p>
            <a:pPr indent="0">
              <a:spcAft>
                <a:spcPts val="450"/>
              </a:spcAft>
              <a:buNone/>
              <a:defRPr/>
            </a:pPr>
            <a:r>
              <a:rPr lang="en-US" dirty="0">
                <a:latin typeface="Frutiger-Light"/>
                <a:cs typeface="Frutiger-Light"/>
              </a:rPr>
              <a:t>Education and campaigns</a:t>
            </a:r>
          </a:p>
        </p:txBody>
      </p:sp>
      <p:pic>
        <p:nvPicPr>
          <p:cNvPr id="2" name="Picture 1"/>
          <p:cNvPicPr>
            <a:picLocks noChangeAspect="1"/>
          </p:cNvPicPr>
          <p:nvPr/>
        </p:nvPicPr>
        <p:blipFill>
          <a:blip r:embed="rId3"/>
          <a:stretch>
            <a:fillRect/>
          </a:stretch>
        </p:blipFill>
        <p:spPr>
          <a:xfrm>
            <a:off x="762000" y="1485900"/>
            <a:ext cx="882695" cy="990651"/>
          </a:xfrm>
          <a:prstGeom prst="rect">
            <a:avLst/>
          </a:prstGeom>
        </p:spPr>
      </p:pic>
      <p:pic>
        <p:nvPicPr>
          <p:cNvPr id="3" name="Picture 2"/>
          <p:cNvPicPr>
            <a:picLocks noChangeAspect="1"/>
          </p:cNvPicPr>
          <p:nvPr/>
        </p:nvPicPr>
        <p:blipFill>
          <a:blip r:embed="rId4"/>
          <a:stretch>
            <a:fillRect/>
          </a:stretch>
        </p:blipFill>
        <p:spPr>
          <a:xfrm>
            <a:off x="739773" y="2830463"/>
            <a:ext cx="927148" cy="952549"/>
          </a:xfrm>
          <a:prstGeom prst="rect">
            <a:avLst/>
          </a:prstGeom>
        </p:spPr>
      </p:pic>
      <p:pic>
        <p:nvPicPr>
          <p:cNvPr id="4" name="Picture 3"/>
          <p:cNvPicPr>
            <a:picLocks noChangeAspect="1"/>
          </p:cNvPicPr>
          <p:nvPr/>
        </p:nvPicPr>
        <p:blipFill>
          <a:blip r:embed="rId5"/>
          <a:stretch>
            <a:fillRect/>
          </a:stretch>
        </p:blipFill>
        <p:spPr>
          <a:xfrm>
            <a:off x="762000" y="4136924"/>
            <a:ext cx="939848" cy="869995"/>
          </a:xfrm>
          <a:prstGeom prst="rect">
            <a:avLst/>
          </a:prstGeom>
        </p:spPr>
      </p:pic>
      <p:pic>
        <p:nvPicPr>
          <p:cNvPr id="5" name="Picture 4"/>
          <p:cNvPicPr>
            <a:picLocks noChangeAspect="1"/>
          </p:cNvPicPr>
          <p:nvPr/>
        </p:nvPicPr>
        <p:blipFill>
          <a:blip r:embed="rId6"/>
          <a:stretch>
            <a:fillRect/>
          </a:stretch>
        </p:blipFill>
        <p:spPr>
          <a:xfrm>
            <a:off x="723900" y="5249705"/>
            <a:ext cx="977948" cy="928777"/>
          </a:xfrm>
          <a:prstGeom prst="rect">
            <a:avLst/>
          </a:prstGeom>
        </p:spPr>
      </p:pic>
      <p:sp>
        <p:nvSpPr>
          <p:cNvPr id="6" name="Rectangle 5"/>
          <p:cNvSpPr/>
          <p:nvPr/>
        </p:nvSpPr>
        <p:spPr>
          <a:xfrm>
            <a:off x="5977217" y="3244334"/>
            <a:ext cx="237566" cy="369332"/>
          </a:xfrm>
          <a:prstGeom prst="rect">
            <a:avLst/>
          </a:prstGeom>
        </p:spPr>
        <p:txBody>
          <a:bodyPr wrap="none">
            <a:spAutoFit/>
          </a:bodyPr>
          <a:lstStyle/>
          <a:p>
            <a:r>
              <a:rPr lang="fr-BE" dirty="0"/>
              <a:t> </a:t>
            </a:r>
          </a:p>
        </p:txBody>
      </p:sp>
      <p:sp>
        <p:nvSpPr>
          <p:cNvPr id="10" name="Rectangle 9"/>
          <p:cNvSpPr/>
          <p:nvPr/>
        </p:nvSpPr>
        <p:spPr>
          <a:xfrm>
            <a:off x="5977217" y="3244334"/>
            <a:ext cx="237566" cy="369332"/>
          </a:xfrm>
          <a:prstGeom prst="rect">
            <a:avLst/>
          </a:prstGeom>
        </p:spPr>
        <p:txBody>
          <a:bodyPr wrap="none">
            <a:spAutoFit/>
          </a:bodyPr>
          <a:lstStyle/>
          <a:p>
            <a:r>
              <a:rPr lang="fr-BE" dirty="0"/>
              <a:t> </a:t>
            </a:r>
          </a:p>
        </p:txBody>
      </p:sp>
      <p:sp>
        <p:nvSpPr>
          <p:cNvPr id="11" name="Rectangle 10"/>
          <p:cNvSpPr/>
          <p:nvPr/>
        </p:nvSpPr>
        <p:spPr>
          <a:xfrm>
            <a:off x="5977217" y="3244334"/>
            <a:ext cx="237566" cy="369332"/>
          </a:xfrm>
          <a:prstGeom prst="rect">
            <a:avLst/>
          </a:prstGeom>
        </p:spPr>
        <p:txBody>
          <a:bodyPr wrap="none">
            <a:spAutoFit/>
          </a:bodyPr>
          <a:lstStyle/>
          <a:p>
            <a:r>
              <a:rPr lang="fr-BE" dirty="0"/>
              <a:t> </a:t>
            </a:r>
          </a:p>
        </p:txBody>
      </p:sp>
    </p:spTree>
    <p:extLst>
      <p:ext uri="{BB962C8B-B14F-4D97-AF65-F5344CB8AC3E}">
        <p14:creationId xmlns:p14="http://schemas.microsoft.com/office/powerpoint/2010/main" val="9764384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890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9395" name="Title 1"/>
          <p:cNvSpPr>
            <a:spLocks noGrp="1"/>
          </p:cNvSpPr>
          <p:nvPr>
            <p:ph type="title"/>
          </p:nvPr>
        </p:nvSpPr>
        <p:spPr>
          <a:xfrm>
            <a:off x="-49213" y="84138"/>
            <a:ext cx="12241213" cy="765175"/>
          </a:xfrm>
        </p:spPr>
        <p:txBody>
          <a:bodyPr/>
          <a:lstStyle/>
          <a:p>
            <a:pPr algn="ctr"/>
            <a:r>
              <a:rPr lang="en-US" altLang="fr-FR" sz="3600" smtClean="0">
                <a:solidFill>
                  <a:srgbClr val="FFFFFF"/>
                </a:solidFill>
                <a:latin typeface="Frutiger-Black" panose="020B0604020202020204"/>
                <a:cs typeface="Frutiger-Light" panose="020B0604020202020204"/>
              </a:rPr>
              <a:t>ALCOHOL INTERLOCKS</a:t>
            </a:r>
            <a:endParaRPr lang="en-GB" altLang="fr-FR" sz="3600" b="1" smtClean="0">
              <a:solidFill>
                <a:srgbClr val="FFFFFF"/>
              </a:solidFill>
              <a:latin typeface="Frutiger-Black" panose="020B0604020202020204"/>
              <a:cs typeface="Frutiger-Bold" panose="020B0604020202020204"/>
            </a:endParaRPr>
          </a:p>
        </p:txBody>
      </p:sp>
      <p:pic>
        <p:nvPicPr>
          <p:cNvPr id="9" name="Picture 8"/>
          <p:cNvPicPr>
            <a:picLocks noChangeAspect="1"/>
          </p:cNvPicPr>
          <p:nvPr/>
        </p:nvPicPr>
        <p:blipFill>
          <a:blip r:embed="rId3"/>
          <a:stretch>
            <a:fillRect/>
          </a:stretch>
        </p:blipFill>
        <p:spPr>
          <a:xfrm>
            <a:off x="381000" y="1023939"/>
            <a:ext cx="5715000" cy="5608810"/>
          </a:xfrm>
          <a:prstGeom prst="rect">
            <a:avLst/>
          </a:prstGeom>
        </p:spPr>
      </p:pic>
      <p:sp>
        <p:nvSpPr>
          <p:cNvPr id="10" name="Google Shape;478;p18"/>
          <p:cNvSpPr txBox="1"/>
          <p:nvPr/>
        </p:nvSpPr>
        <p:spPr>
          <a:xfrm>
            <a:off x="6808378" y="4847685"/>
            <a:ext cx="4841875" cy="1785064"/>
          </a:xfrm>
          <a:prstGeom prst="rect">
            <a:avLst/>
          </a:prstGeom>
          <a:noFill/>
          <a:ln w="9525" cap="flat" cmpd="sng">
            <a:solidFill>
              <a:srgbClr val="CE6928"/>
            </a:solidFill>
            <a:prstDash val="dash"/>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200" dirty="0">
                <a:latin typeface="Frutiger-Light" panose="020B0604020202020204"/>
                <a:sym typeface="Arial"/>
              </a:rPr>
              <a:t>In commercial vehicles as an extension of the vehicle safety systems and demonstrate the company’s commitment to both driver and public safety.</a:t>
            </a:r>
            <a:endParaRPr sz="2200" dirty="0">
              <a:latin typeface="Frutiger-Light" panose="020B0604020202020204"/>
              <a:sym typeface="Arial"/>
            </a:endParaRPr>
          </a:p>
        </p:txBody>
      </p:sp>
      <p:pic>
        <p:nvPicPr>
          <p:cNvPr id="11" name="Picture 6"/>
          <p:cNvPicPr>
            <a:picLocks noChangeAspect="1" noChangeArrowheads="1"/>
          </p:cNvPicPr>
          <p:nvPr/>
        </p:nvPicPr>
        <p:blipFill>
          <a:blip r:embed="rId4"/>
          <a:srcRect/>
          <a:stretch>
            <a:fillRect/>
          </a:stretch>
        </p:blipFill>
        <p:spPr bwMode="auto">
          <a:xfrm>
            <a:off x="7924800" y="1080525"/>
            <a:ext cx="2704717" cy="35931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379101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8175" y="49161"/>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5">
                <a:lumMod val="60000"/>
                <a:lumOff val="40000"/>
              </a:schemeClr>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2"/>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accent4"/>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4"/>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71779" y="104254"/>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2008</a:t>
            </a:r>
            <a:endParaRPr lang="fr-BE" sz="2800" kern="0" dirty="0">
              <a:solidFill>
                <a:schemeClr val="accent2"/>
              </a:solidFill>
              <a:latin typeface="Frutiger-Black" pitchFamily="2" charset="0"/>
            </a:endParaRPr>
          </a:p>
        </p:txBody>
      </p:sp>
      <p:sp>
        <p:nvSpPr>
          <p:cNvPr id="3" name="TextBox 2"/>
          <p:cNvSpPr txBox="1"/>
          <p:nvPr/>
        </p:nvSpPr>
        <p:spPr>
          <a:xfrm>
            <a:off x="1833689" y="1118225"/>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3569485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8175" y="635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tx2">
                <a:lumMod val="40000"/>
                <a:lumOff val="60000"/>
              </a:schemeClr>
            </a:solidFill>
            <a:ln w="12700">
              <a:solidFill>
                <a:srgbClr val="000000"/>
              </a:solidFill>
              <a:prstDash val="solid"/>
              <a:round/>
              <a:headEnd/>
              <a:tailEnd/>
            </a:ln>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5">
                <a:lumMod val="60000"/>
                <a:lumOff val="40000"/>
              </a:schemeClr>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bg2"/>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accent4"/>
            </a:solidFill>
            <a:ln w="12700">
              <a:solidFill>
                <a:srgbClr val="000000"/>
              </a:solidFill>
              <a:prstDash val="solid"/>
              <a:round/>
              <a:headEnd/>
              <a:tailEnd/>
            </a:ln>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accent2"/>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6"/>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61" y="-5"/>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68041" y="174645"/>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2016</a:t>
            </a:r>
            <a:endParaRPr lang="fr-BE" sz="2800" kern="0" dirty="0">
              <a:solidFill>
                <a:schemeClr val="accent2"/>
              </a:solidFill>
              <a:latin typeface="Frutiger-Black" pitchFamily="2" charset="0"/>
            </a:endParaRPr>
          </a:p>
        </p:txBody>
      </p:sp>
      <p:sp>
        <p:nvSpPr>
          <p:cNvPr id="3" name="TextBox 2"/>
          <p:cNvSpPr txBox="1"/>
          <p:nvPr/>
        </p:nvSpPr>
        <p:spPr>
          <a:xfrm>
            <a:off x="1833689" y="1118225"/>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3399469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5713259" y="-9832"/>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chemeClr val="accent4"/>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chemeClr val="accent4"/>
            </a:solidFill>
            <a:ln w="12700">
              <a:solidFill>
                <a:srgbClr val="000000"/>
              </a:solidFill>
              <a:prstDash val="solid"/>
              <a:round/>
              <a:headEnd/>
              <a:tailEnd/>
            </a:ln>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solidFill>
              <a:schemeClr val="accent6"/>
            </a:solidFill>
            <a:ln w="12700">
              <a:solidFill>
                <a:srgbClr val="000000"/>
              </a:solidFill>
              <a:prstDash val="solid"/>
              <a:round/>
              <a:headEnd/>
              <a:tailEnd/>
            </a:ln>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chemeClr val="accent6"/>
            </a:solidFill>
            <a:ln w="12700">
              <a:solidFill>
                <a:srgbClr val="000000"/>
              </a:solidFill>
              <a:prstDash val="solid"/>
              <a:round/>
              <a:headEnd/>
              <a:tailEnd/>
            </a:ln>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FFFFFF"/>
            </a:solidFill>
            <a:ln w="12700">
              <a:solidFill>
                <a:srgbClr val="000000"/>
              </a:solidFill>
              <a:prstDash val="solid"/>
              <a:round/>
              <a:headEnd/>
              <a:tailEnd/>
            </a:ln>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chemeClr val="accent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chemeClr val="bg2"/>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chemeClr val="tx2">
                <a:lumMod val="20000"/>
                <a:lumOff val="80000"/>
              </a:schemeClr>
            </a:solidFill>
            <a:ln w="9525">
              <a:solidFill>
                <a:srgbClr val="000000"/>
              </a:solidFill>
              <a:round/>
              <a:headEnd/>
              <a:tailEnd/>
            </a:ln>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chemeClr val="tx2">
                <a:lumMod val="20000"/>
                <a:lumOff val="80000"/>
              </a:schemeClr>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chemeClr val="accent5">
                <a:lumMod val="60000"/>
                <a:lumOff val="40000"/>
              </a:schemeClr>
            </a:solidFill>
            <a:ln w="9525">
              <a:solidFill>
                <a:srgbClr val="000000"/>
              </a:solidFill>
              <a:round/>
              <a:headEnd/>
              <a:tailEnd/>
            </a:ln>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chemeClr val="tx2">
                <a:lumMod val="20000"/>
                <a:lumOff val="80000"/>
              </a:schemeClr>
            </a:solidFill>
            <a:ln w="12700">
              <a:solidFill>
                <a:srgbClr val="000000"/>
              </a:solidFill>
              <a:prstDash val="solid"/>
              <a:round/>
              <a:headEnd/>
              <a:tailEnd/>
            </a:ln>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38"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chemeClr val="accent6"/>
            </a:solidFill>
            <a:ln w="12700">
              <a:solidFill>
                <a:srgbClr val="000000"/>
              </a:solidFill>
              <a:prstDash val="solid"/>
              <a:round/>
              <a:headEnd/>
              <a:tailEnd/>
            </a:ln>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chemeClr val="accent6"/>
            </a:solidFill>
            <a:ln/>
            <a:extLst/>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chemeClr val="accent6"/>
            </a:solidFill>
            <a:ln/>
            <a:extLst/>
          </p:spPr>
          <p:style>
            <a:lnRef idx="2">
              <a:schemeClr val="accent4"/>
            </a:lnRef>
            <a:fillRef idx="1">
              <a:schemeClr val="lt1"/>
            </a:fillRef>
            <a:effectRef idx="0">
              <a:schemeClr val="accent4"/>
            </a:effectRef>
            <a:fontRef idx="minor">
              <a:schemeClr val="dk1"/>
            </a:fontRef>
          </p:style>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61" y="-5"/>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2" name="TextBox 1"/>
          <p:cNvSpPr txBox="1"/>
          <p:nvPr/>
        </p:nvSpPr>
        <p:spPr>
          <a:xfrm>
            <a:off x="271779" y="104254"/>
            <a:ext cx="7439857" cy="523220"/>
          </a:xfrm>
          <a:prstGeom prst="rect">
            <a:avLst/>
          </a:prstGeom>
          <a:noFill/>
        </p:spPr>
        <p:txBody>
          <a:bodyPr wrap="none" rtlCol="0">
            <a:spAutoFit/>
          </a:bodyPr>
          <a:lstStyle/>
          <a:p>
            <a:r>
              <a:rPr lang="fr-BE" sz="2800" kern="0" dirty="0" smtClean="0">
                <a:solidFill>
                  <a:schemeClr val="accent2"/>
                </a:solidFill>
                <a:latin typeface="Frutiger-Black" pitchFamily="2" charset="0"/>
              </a:rPr>
              <a:t>ALCOHOL INTERLOCK BAROMETER 2026</a:t>
            </a:r>
            <a:endParaRPr lang="fr-BE" sz="2800" kern="0" dirty="0">
              <a:solidFill>
                <a:schemeClr val="accent2"/>
              </a:solidFill>
              <a:latin typeface="Frutiger-Black" pitchFamily="2" charset="0"/>
            </a:endParaRPr>
          </a:p>
        </p:txBody>
      </p:sp>
      <p:sp>
        <p:nvSpPr>
          <p:cNvPr id="3" name="TextBox 2"/>
          <p:cNvSpPr txBox="1"/>
          <p:nvPr/>
        </p:nvSpPr>
        <p:spPr>
          <a:xfrm>
            <a:off x="1983611" y="1156950"/>
            <a:ext cx="3105915" cy="1446550"/>
          </a:xfrm>
          <a:prstGeom prst="rect">
            <a:avLst/>
          </a:prstGeom>
          <a:noFill/>
        </p:spPr>
        <p:txBody>
          <a:bodyPr wrap="none" rtlCol="0">
            <a:spAutoFit/>
          </a:bodyPr>
          <a:lstStyle/>
          <a:p>
            <a:r>
              <a:rPr lang="fr-BE" dirty="0"/>
              <a:t>   </a:t>
            </a:r>
            <a:r>
              <a:rPr lang="fr-BE" sz="2200" dirty="0" err="1"/>
              <a:t>Voluntary</a:t>
            </a:r>
            <a:r>
              <a:rPr lang="fr-BE" sz="2200" dirty="0"/>
              <a:t> </a:t>
            </a:r>
            <a:r>
              <a:rPr lang="fr-BE" sz="2200" dirty="0" smtClean="0"/>
              <a:t>basis</a:t>
            </a:r>
            <a:endParaRPr lang="fr-BE" sz="2200" dirty="0"/>
          </a:p>
          <a:p>
            <a:r>
              <a:rPr lang="fr-BE" sz="2200" dirty="0"/>
              <a:t>   Pilot </a:t>
            </a:r>
            <a:r>
              <a:rPr lang="fr-BE" sz="2200" dirty="0" err="1" smtClean="0"/>
              <a:t>project</a:t>
            </a:r>
            <a:endParaRPr lang="fr-BE" sz="2200" dirty="0"/>
          </a:p>
          <a:p>
            <a:r>
              <a:rPr lang="fr-BE" sz="2200" dirty="0"/>
              <a:t>   </a:t>
            </a:r>
            <a:r>
              <a:rPr lang="fr-BE" sz="2200" dirty="0" err="1"/>
              <a:t>Legislation</a:t>
            </a:r>
            <a:r>
              <a:rPr lang="fr-BE" sz="2200" dirty="0"/>
              <a:t> in discussion</a:t>
            </a:r>
          </a:p>
          <a:p>
            <a:r>
              <a:rPr lang="fr-BE" sz="2200" dirty="0"/>
              <a:t>   </a:t>
            </a:r>
            <a:r>
              <a:rPr lang="fr-BE" sz="2200" dirty="0" err="1"/>
              <a:t>Legislation</a:t>
            </a:r>
            <a:r>
              <a:rPr lang="fr-BE" sz="2200" dirty="0"/>
              <a:t> in force</a:t>
            </a:r>
          </a:p>
        </p:txBody>
      </p:sp>
      <p:sp>
        <p:nvSpPr>
          <p:cNvPr id="4" name="Rectangle 3"/>
          <p:cNvSpPr/>
          <p:nvPr/>
        </p:nvSpPr>
        <p:spPr>
          <a:xfrm>
            <a:off x="1849774" y="1264377"/>
            <a:ext cx="144016" cy="139665"/>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6" name="Rectangle 115"/>
          <p:cNvSpPr/>
          <p:nvPr/>
        </p:nvSpPr>
        <p:spPr>
          <a:xfrm>
            <a:off x="1849774" y="1581208"/>
            <a:ext cx="144016" cy="139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p>
        </p:txBody>
      </p:sp>
      <p:sp>
        <p:nvSpPr>
          <p:cNvPr id="117" name="Rectangle 116"/>
          <p:cNvSpPr/>
          <p:nvPr/>
        </p:nvSpPr>
        <p:spPr>
          <a:xfrm>
            <a:off x="1847528" y="1970809"/>
            <a:ext cx="144016" cy="139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p>
        </p:txBody>
      </p:sp>
      <p:sp>
        <p:nvSpPr>
          <p:cNvPr id="118" name="Rectangle 117"/>
          <p:cNvSpPr/>
          <p:nvPr/>
        </p:nvSpPr>
        <p:spPr>
          <a:xfrm>
            <a:off x="1847528" y="2325142"/>
            <a:ext cx="144016" cy="139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446617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49213" y="-26988"/>
            <a:ext cx="12241213" cy="98901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9395" name="Title 1"/>
          <p:cNvSpPr>
            <a:spLocks noGrp="1"/>
          </p:cNvSpPr>
          <p:nvPr>
            <p:ph type="title"/>
          </p:nvPr>
        </p:nvSpPr>
        <p:spPr>
          <a:xfrm>
            <a:off x="-49213" y="84138"/>
            <a:ext cx="12241213" cy="765175"/>
          </a:xfrm>
        </p:spPr>
        <p:txBody>
          <a:bodyPr/>
          <a:lstStyle/>
          <a:p>
            <a:pPr algn="ctr"/>
            <a:r>
              <a:rPr lang="en-US" altLang="fr-FR" sz="3600" dirty="0" smtClean="0">
                <a:solidFill>
                  <a:srgbClr val="FFFFFF"/>
                </a:solidFill>
                <a:latin typeface="Frutiger-Black" panose="020B0604020202020204"/>
                <a:cs typeface="Frutiger-Light" panose="020B0604020202020204"/>
              </a:rPr>
              <a:t>STRENGHTS AND WEAKNESSES</a:t>
            </a:r>
            <a:endParaRPr lang="en-GB" altLang="fr-FR" sz="3600" b="1" dirty="0" smtClean="0">
              <a:solidFill>
                <a:srgbClr val="FFFFFF"/>
              </a:solidFill>
              <a:latin typeface="Frutiger-Black" panose="020B0604020202020204"/>
              <a:cs typeface="Frutiger-Bold" panose="020B0604020202020204"/>
            </a:endParaRPr>
          </a:p>
        </p:txBody>
      </p:sp>
      <p:sp>
        <p:nvSpPr>
          <p:cNvPr id="6" name="Rectangle 5"/>
          <p:cNvSpPr/>
          <p:nvPr/>
        </p:nvSpPr>
        <p:spPr>
          <a:xfrm>
            <a:off x="6224588" y="725488"/>
            <a:ext cx="5967412" cy="954107"/>
          </a:xfrm>
          <a:prstGeom prst="rect">
            <a:avLst/>
          </a:prstGeom>
        </p:spPr>
        <p:txBody>
          <a:bodyPr>
            <a:spAutoFit/>
          </a:bodyPr>
          <a:lstStyle/>
          <a:p>
            <a:pPr marL="457200" indent="-274320" eaLnBrk="1" fontAlgn="auto" hangingPunct="1">
              <a:spcBef>
                <a:spcPts val="0"/>
              </a:spcBef>
              <a:spcAft>
                <a:spcPts val="0"/>
              </a:spcAft>
              <a:buFont typeface="Arial" panose="020B0604020202020204" pitchFamily="34" charset="0"/>
              <a:buChar char="•"/>
              <a:defRPr/>
            </a:pPr>
            <a:endParaRPr lang="en-US" altLang="en-US" kern="0" dirty="0">
              <a:solidFill>
                <a:prstClr val="black"/>
              </a:solidFill>
              <a:latin typeface="Calibri" panose="020F0502020204030204"/>
              <a:cs typeface="+mn-cs"/>
            </a:endParaRPr>
          </a:p>
          <a:p>
            <a:pPr marL="457200" indent="-274320" eaLnBrk="1" fontAlgn="auto" hangingPunct="1">
              <a:spcBef>
                <a:spcPts val="0"/>
              </a:spcBef>
              <a:spcAft>
                <a:spcPts val="0"/>
              </a:spcAft>
              <a:buFont typeface="Arial" panose="020B0604020202020204" pitchFamily="34" charset="0"/>
              <a:buChar char="•"/>
              <a:defRPr/>
            </a:pPr>
            <a:endParaRPr lang="en-US" altLang="en-US" sz="2000" dirty="0">
              <a:solidFill>
                <a:prstClr val="black"/>
              </a:solidFill>
              <a:latin typeface="Frutiger-Light" pitchFamily="2" charset="0"/>
              <a:cs typeface="+mn-cs"/>
            </a:endParaRPr>
          </a:p>
          <a:p>
            <a:pPr marL="457200" indent="-457200" eaLnBrk="1" fontAlgn="auto" hangingPunct="1">
              <a:spcBef>
                <a:spcPts val="0"/>
              </a:spcBef>
              <a:spcAft>
                <a:spcPts val="0"/>
              </a:spcAft>
              <a:buFont typeface="Arial" panose="020B0604020202020204" pitchFamily="34" charset="0"/>
              <a:buChar char="•"/>
              <a:defRPr/>
            </a:pPr>
            <a:endParaRPr lang="en-US" altLang="en-US" dirty="0">
              <a:solidFill>
                <a:srgbClr val="CC6600"/>
              </a:solidFill>
              <a:latin typeface="Frutiger-Light" pitchFamily="2" charset="0"/>
              <a:cs typeface="+mn-cs"/>
            </a:endParaRPr>
          </a:p>
        </p:txBody>
      </p:sp>
      <p:sp>
        <p:nvSpPr>
          <p:cNvPr id="3" name="TextBox 2"/>
          <p:cNvSpPr txBox="1"/>
          <p:nvPr/>
        </p:nvSpPr>
        <p:spPr>
          <a:xfrm>
            <a:off x="2509658" y="1641701"/>
            <a:ext cx="9677400" cy="4524315"/>
          </a:xfrm>
          <a:prstGeom prst="rect">
            <a:avLst/>
          </a:prstGeom>
          <a:noFill/>
        </p:spPr>
        <p:txBody>
          <a:bodyPr wrap="square" rtlCol="0">
            <a:spAutoFit/>
          </a:bodyPr>
          <a:lstStyle/>
          <a:p>
            <a:pPr marL="457200" indent="-457200">
              <a:buAutoNum type="alphaUcPeriod"/>
            </a:pPr>
            <a:r>
              <a:rPr lang="en-US" sz="2400" dirty="0" smtClean="0">
                <a:latin typeface="Frutiger-Light" panose="020B0604020202020204"/>
              </a:rPr>
              <a:t>Effective </a:t>
            </a:r>
            <a:r>
              <a:rPr lang="en-US" sz="2400" dirty="0" err="1">
                <a:latin typeface="Frutiger-Light" panose="020B0604020202020204"/>
              </a:rPr>
              <a:t>programmes</a:t>
            </a:r>
            <a:r>
              <a:rPr lang="en-US" sz="2400" dirty="0">
                <a:latin typeface="Frutiger-Light" panose="020B0604020202020204"/>
              </a:rPr>
              <a:t> showed </a:t>
            </a:r>
            <a:r>
              <a:rPr lang="en-US" sz="2400" b="1" dirty="0">
                <a:solidFill>
                  <a:schemeClr val="accent2">
                    <a:lumMod val="75000"/>
                  </a:schemeClr>
                </a:solidFill>
                <a:latin typeface="Frutiger-Light" panose="020B0604020202020204"/>
              </a:rPr>
              <a:t>positive impacts </a:t>
            </a:r>
            <a:r>
              <a:rPr lang="en-US" sz="2400" dirty="0">
                <a:latin typeface="Frutiger-Light" panose="020B0604020202020204"/>
              </a:rPr>
              <a:t>such as</a:t>
            </a:r>
            <a:r>
              <a:rPr lang="en-US" sz="2400" dirty="0" smtClean="0">
                <a:latin typeface="Frutiger-Light" panose="020B0604020202020204"/>
              </a:rPr>
              <a:t>:</a:t>
            </a:r>
          </a:p>
          <a:p>
            <a:endParaRPr lang="en-US" sz="2400" dirty="0">
              <a:latin typeface="Frutiger-Light" panose="020B0604020202020204"/>
            </a:endParaRPr>
          </a:p>
          <a:p>
            <a:r>
              <a:rPr lang="en-US" sz="2400" dirty="0">
                <a:latin typeface="Frutiger-Light" panose="020B0604020202020204"/>
              </a:rPr>
              <a:t>a) securing the jobs of people who relied on being able</a:t>
            </a:r>
          </a:p>
          <a:p>
            <a:r>
              <a:rPr lang="en-US" sz="2400" dirty="0">
                <a:latin typeface="Frutiger-Light" panose="020B0604020202020204"/>
              </a:rPr>
              <a:t>to drive for work;</a:t>
            </a:r>
          </a:p>
          <a:p>
            <a:r>
              <a:rPr lang="en-US" sz="2400" dirty="0">
                <a:latin typeface="Frutiger-Light" panose="020B0604020202020204"/>
              </a:rPr>
              <a:t>b) making drivers aware of their responsibilities;</a:t>
            </a:r>
          </a:p>
          <a:p>
            <a:r>
              <a:rPr lang="en-US" sz="2400" dirty="0">
                <a:latin typeface="Frutiger-Light" panose="020B0604020202020204"/>
              </a:rPr>
              <a:t>c) helping offenders remain integrated in </a:t>
            </a:r>
            <a:r>
              <a:rPr lang="en-US" sz="2400" dirty="0" smtClean="0">
                <a:latin typeface="Frutiger-Light" panose="020B0604020202020204"/>
              </a:rPr>
              <a:t>society (although </a:t>
            </a:r>
            <a:r>
              <a:rPr lang="en-US" sz="2400" dirty="0">
                <a:latin typeface="Frutiger-Light" panose="020B0604020202020204"/>
              </a:rPr>
              <a:t>participation is sometimes perceived as </a:t>
            </a:r>
            <a:r>
              <a:rPr lang="en-US" sz="2400" dirty="0" smtClean="0">
                <a:latin typeface="Frutiger-Light" panose="020B0604020202020204"/>
              </a:rPr>
              <a:t>a constraint</a:t>
            </a:r>
            <a:r>
              <a:rPr lang="en-US" sz="2400" dirty="0">
                <a:latin typeface="Frutiger-Light" panose="020B0604020202020204"/>
              </a:rPr>
              <a:t>);</a:t>
            </a:r>
          </a:p>
          <a:p>
            <a:endParaRPr lang="en-US" sz="2400" dirty="0">
              <a:latin typeface="Frutiger-Light" panose="020B0604020202020204"/>
            </a:endParaRPr>
          </a:p>
          <a:p>
            <a:r>
              <a:rPr lang="en-US" sz="2400" dirty="0">
                <a:latin typeface="Frutiger-Light" panose="020B0604020202020204"/>
              </a:rPr>
              <a:t>B. </a:t>
            </a:r>
            <a:r>
              <a:rPr lang="en-US" sz="2400" b="1" dirty="0">
                <a:solidFill>
                  <a:schemeClr val="accent2">
                    <a:lumMod val="75000"/>
                  </a:schemeClr>
                </a:solidFill>
                <a:latin typeface="Frutiger-Light" panose="020B0604020202020204"/>
              </a:rPr>
              <a:t>K</a:t>
            </a:r>
            <a:r>
              <a:rPr lang="en-US" sz="2400" b="1" dirty="0" smtClean="0">
                <a:solidFill>
                  <a:schemeClr val="accent2">
                    <a:lumMod val="75000"/>
                  </a:schemeClr>
                </a:solidFill>
                <a:latin typeface="Frutiger-Light" panose="020B0604020202020204"/>
              </a:rPr>
              <a:t>ey </a:t>
            </a:r>
            <a:r>
              <a:rPr lang="en-US" sz="2400" b="1" dirty="0">
                <a:solidFill>
                  <a:schemeClr val="accent2">
                    <a:lumMod val="75000"/>
                  </a:schemeClr>
                </a:solidFill>
                <a:latin typeface="Frutiger-Light" panose="020B0604020202020204"/>
              </a:rPr>
              <a:t>elements </a:t>
            </a:r>
            <a:r>
              <a:rPr lang="en-US" sz="2400" dirty="0">
                <a:latin typeface="Frutiger-Light" panose="020B0604020202020204"/>
              </a:rPr>
              <a:t>for a successful </a:t>
            </a:r>
            <a:r>
              <a:rPr lang="en-US" sz="2400" dirty="0" err="1" smtClean="0">
                <a:latin typeface="Frutiger-Light" panose="020B0604020202020204"/>
              </a:rPr>
              <a:t>programme</a:t>
            </a:r>
            <a:r>
              <a:rPr lang="en-US" sz="2400" dirty="0" smtClean="0">
                <a:latin typeface="Frutiger-Light" panose="020B0604020202020204"/>
              </a:rPr>
              <a:t>: </a:t>
            </a:r>
            <a:endParaRPr lang="en-US" sz="2400" dirty="0">
              <a:latin typeface="Frutiger-Light" panose="020B0604020202020204"/>
            </a:endParaRPr>
          </a:p>
          <a:p>
            <a:pPr marL="342900" indent="-342900">
              <a:buAutoNum type="alphaLcParenR"/>
            </a:pPr>
            <a:r>
              <a:rPr lang="en-US" sz="2400" dirty="0">
                <a:latin typeface="Frutiger-Light" panose="020B0604020202020204"/>
              </a:rPr>
              <a:t>Rehabilitation measures </a:t>
            </a:r>
          </a:p>
          <a:p>
            <a:pPr marL="342900" indent="-342900">
              <a:buAutoNum type="alphaLcParenR"/>
            </a:pPr>
            <a:r>
              <a:rPr lang="en-US" sz="2400" dirty="0" smtClean="0">
                <a:latin typeface="Frutiger-Light" panose="020B0604020202020204"/>
              </a:rPr>
              <a:t>Affordable </a:t>
            </a:r>
            <a:r>
              <a:rPr lang="en-US" sz="2400" dirty="0">
                <a:latin typeface="Frutiger-Light" panose="020B0604020202020204"/>
              </a:rPr>
              <a:t>costs</a:t>
            </a:r>
            <a:r>
              <a:rPr lang="fr-BE" sz="2400" dirty="0">
                <a:latin typeface="Frutiger-Light" panose="020B0604020202020204"/>
              </a:rPr>
              <a:t> </a:t>
            </a:r>
            <a:endParaRPr lang="fr-BE" sz="2400" dirty="0" smtClean="0">
              <a:latin typeface="Frutiger-Light" panose="020B0604020202020204"/>
            </a:endParaRPr>
          </a:p>
          <a:p>
            <a:pPr marL="342900" indent="-342900">
              <a:buAutoNum type="alphaLcParenR"/>
            </a:pPr>
            <a:r>
              <a:rPr lang="fr-BE" sz="2400" dirty="0" smtClean="0">
                <a:latin typeface="Frutiger-Light" panose="020B0604020202020204"/>
              </a:rPr>
              <a:t>Start the programme </a:t>
            </a:r>
            <a:r>
              <a:rPr lang="fr-BE" sz="2400" dirty="0" err="1" smtClean="0">
                <a:latin typeface="Frutiger-Light" panose="020B0604020202020204"/>
              </a:rPr>
              <a:t>immediately</a:t>
            </a:r>
            <a:r>
              <a:rPr lang="fr-BE" sz="2400" dirty="0" smtClean="0">
                <a:latin typeface="Frutiger-Light" panose="020B0604020202020204"/>
              </a:rPr>
              <a:t> </a:t>
            </a:r>
            <a:r>
              <a:rPr lang="fr-BE" sz="2400" dirty="0" err="1" smtClean="0">
                <a:latin typeface="Frutiger-Light" panose="020B0604020202020204"/>
              </a:rPr>
              <a:t>after</a:t>
            </a:r>
            <a:r>
              <a:rPr lang="fr-BE" sz="2400" dirty="0" smtClean="0">
                <a:latin typeface="Frutiger-Light" panose="020B0604020202020204"/>
              </a:rPr>
              <a:t> </a:t>
            </a:r>
            <a:r>
              <a:rPr lang="fr-BE" sz="2400" dirty="0" err="1" smtClean="0">
                <a:latin typeface="Frutiger-Light" panose="020B0604020202020204"/>
              </a:rPr>
              <a:t>offence</a:t>
            </a:r>
            <a:endParaRPr lang="fr-BE" sz="2400" dirty="0">
              <a:latin typeface="Frutiger-Light" panose="020B0604020202020204"/>
            </a:endParaRPr>
          </a:p>
        </p:txBody>
      </p:sp>
      <p:pic>
        <p:nvPicPr>
          <p:cNvPr id="4" name="Picture 3"/>
          <p:cNvPicPr>
            <a:picLocks noChangeAspect="1"/>
          </p:cNvPicPr>
          <p:nvPr/>
        </p:nvPicPr>
        <p:blipFill>
          <a:blip r:embed="rId3"/>
          <a:stretch>
            <a:fillRect/>
          </a:stretch>
        </p:blipFill>
        <p:spPr>
          <a:xfrm>
            <a:off x="1508789" y="4838700"/>
            <a:ext cx="774740" cy="774740"/>
          </a:xfrm>
          <a:prstGeom prst="rect">
            <a:avLst/>
          </a:prstGeom>
        </p:spPr>
      </p:pic>
      <p:pic>
        <p:nvPicPr>
          <p:cNvPr id="5" name="Picture 4"/>
          <p:cNvPicPr>
            <a:picLocks noChangeAspect="1"/>
          </p:cNvPicPr>
          <p:nvPr/>
        </p:nvPicPr>
        <p:blipFill>
          <a:blip r:embed="rId4"/>
          <a:stretch>
            <a:fillRect/>
          </a:stretch>
        </p:blipFill>
        <p:spPr>
          <a:xfrm>
            <a:off x="539672" y="4854677"/>
            <a:ext cx="742988" cy="812842"/>
          </a:xfrm>
          <a:prstGeom prst="rect">
            <a:avLst/>
          </a:prstGeom>
        </p:spPr>
      </p:pic>
      <p:pic>
        <p:nvPicPr>
          <p:cNvPr id="8" name="Picture 7"/>
          <p:cNvPicPr>
            <a:picLocks noChangeAspect="1"/>
          </p:cNvPicPr>
          <p:nvPr/>
        </p:nvPicPr>
        <p:blipFill>
          <a:blip r:embed="rId5"/>
          <a:stretch>
            <a:fillRect/>
          </a:stretch>
        </p:blipFill>
        <p:spPr>
          <a:xfrm>
            <a:off x="762000" y="2690493"/>
            <a:ext cx="1215736" cy="1028700"/>
          </a:xfrm>
          <a:prstGeom prst="rect">
            <a:avLst/>
          </a:prstGeom>
        </p:spPr>
      </p:pic>
    </p:spTree>
    <p:extLst>
      <p:ext uri="{BB962C8B-B14F-4D97-AF65-F5344CB8AC3E}">
        <p14:creationId xmlns:p14="http://schemas.microsoft.com/office/powerpoint/2010/main" val="375931326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0" y="15977"/>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solidFill>
                <a:srgbClr val="CE6928"/>
              </a:solidFill>
            </a:endParaRPr>
          </a:p>
        </p:txBody>
      </p:sp>
      <p:sp>
        <p:nvSpPr>
          <p:cNvPr id="63491" name="Title 1"/>
          <p:cNvSpPr>
            <a:spLocks noGrp="1"/>
          </p:cNvSpPr>
          <p:nvPr>
            <p:ph type="title"/>
          </p:nvPr>
        </p:nvSpPr>
        <p:spPr>
          <a:xfrm>
            <a:off x="0" y="68263"/>
            <a:ext cx="10850563" cy="765175"/>
          </a:xfrm>
        </p:spPr>
        <p:txBody>
          <a:bodyPr/>
          <a:lstStyle/>
          <a:p>
            <a:pPr algn="ctr"/>
            <a:r>
              <a:rPr lang="en-US" altLang="en-US" sz="3400" dirty="0" smtClean="0">
                <a:solidFill>
                  <a:schemeClr val="bg1"/>
                </a:solidFill>
                <a:latin typeface="Frutiger-Black" panose="020B0604020202020204"/>
              </a:rPr>
              <a:t>ETSC RECOMMENDATIONS</a:t>
            </a:r>
            <a:endParaRPr lang="nl-BE" altLang="en-US" sz="3400" dirty="0" smtClean="0">
              <a:solidFill>
                <a:schemeClr val="bg1"/>
              </a:solidFill>
              <a:latin typeface="Frutiger-Black" panose="020B0604020202020204"/>
            </a:endParaRPr>
          </a:p>
        </p:txBody>
      </p:sp>
      <p:sp>
        <p:nvSpPr>
          <p:cNvPr id="2" name="TextBox 1"/>
          <p:cNvSpPr txBox="1"/>
          <p:nvPr/>
        </p:nvSpPr>
        <p:spPr>
          <a:xfrm>
            <a:off x="1485900" y="1181100"/>
            <a:ext cx="9715500"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Frutiger-Light" panose="020B0604020202020204"/>
              </a:rPr>
              <a:t>Mandate the use of alcohol interlocks for professional drivers</a:t>
            </a:r>
          </a:p>
          <a:p>
            <a:pPr marL="457200" indent="-457200">
              <a:buFont typeface="Arial" panose="020B0604020202020204" pitchFamily="34" charset="0"/>
              <a:buChar char="•"/>
            </a:pPr>
            <a:r>
              <a:rPr lang="en-US" sz="2800" dirty="0">
                <a:latin typeface="Frutiger-Light" panose="020B0604020202020204"/>
              </a:rPr>
              <a:t>Ensure the timely adoption of the implementing legislation on alcohol interlock installation facilitation for motor vehicles</a:t>
            </a:r>
          </a:p>
          <a:p>
            <a:pPr marL="457200" indent="-457200">
              <a:buFont typeface="Arial" panose="020B0604020202020204" pitchFamily="34" charset="0"/>
              <a:buChar char="•"/>
            </a:pPr>
            <a:r>
              <a:rPr lang="en-US" sz="2800" dirty="0">
                <a:latin typeface="Frutiger-Light" panose="020B0604020202020204"/>
              </a:rPr>
              <a:t>As a first step towards wider use of alcohol interlocks, legislate their use for repeat offenders and professional drivers.</a:t>
            </a:r>
          </a:p>
          <a:p>
            <a:pPr marL="457200" indent="-457200">
              <a:buFont typeface="Arial" panose="020B0604020202020204" pitchFamily="34" charset="0"/>
              <a:buChar char="•"/>
            </a:pPr>
            <a:r>
              <a:rPr lang="en-US" sz="2800" dirty="0" smtClean="0">
                <a:latin typeface="Frutiger-Light" panose="020B0604020202020204"/>
              </a:rPr>
              <a:t>Allow </a:t>
            </a:r>
            <a:r>
              <a:rPr lang="en-US" sz="2800" dirty="0">
                <a:latin typeface="Frutiger-Light" panose="020B0604020202020204"/>
              </a:rPr>
              <a:t>people with an alcohol dependency to be included in alcohol interlock rehabilitation </a:t>
            </a:r>
            <a:r>
              <a:rPr lang="en-US" sz="2800" dirty="0" err="1">
                <a:latin typeface="Frutiger-Light" panose="020B0604020202020204"/>
              </a:rPr>
              <a:t>programmes</a:t>
            </a:r>
            <a:r>
              <a:rPr lang="en-US" sz="2800" dirty="0">
                <a:latin typeface="Frutiger-Light" panose="020B0604020202020204"/>
              </a:rPr>
              <a:t>, as long as it is combined with medical supervision</a:t>
            </a:r>
            <a:endParaRPr lang="fr-BE" sz="2800" dirty="0">
              <a:latin typeface="Frutiger-Light" panose="020B0604020202020204"/>
            </a:endParaRPr>
          </a:p>
        </p:txBody>
      </p:sp>
    </p:spTree>
    <p:extLst>
      <p:ext uri="{BB962C8B-B14F-4D97-AF65-F5344CB8AC3E}">
        <p14:creationId xmlns:p14="http://schemas.microsoft.com/office/powerpoint/2010/main" val="126753581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18"/>
          <p:cNvSpPr/>
          <p:nvPr/>
        </p:nvSpPr>
        <p:spPr>
          <a:xfrm>
            <a:off x="-50006" y="-15977"/>
            <a:ext cx="12242006" cy="955359"/>
          </a:xfrm>
          <a:prstGeom prst="rect">
            <a:avLst/>
          </a:prstGeom>
          <a:solidFill>
            <a:schemeClr val="accent2">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CE6928"/>
              </a:solidFill>
              <a:latin typeface="Times New Roman"/>
              <a:ea typeface="Times New Roman"/>
              <a:cs typeface="Times New Roman"/>
              <a:sym typeface="Times New Roman"/>
            </a:endParaRPr>
          </a:p>
        </p:txBody>
      </p:sp>
      <p:sp>
        <p:nvSpPr>
          <p:cNvPr id="471" name="Google Shape;471;p18"/>
          <p:cNvSpPr txBox="1">
            <a:spLocks noGrp="1"/>
          </p:cNvSpPr>
          <p:nvPr>
            <p:ph type="title"/>
          </p:nvPr>
        </p:nvSpPr>
        <p:spPr>
          <a:xfrm>
            <a:off x="0" y="68419"/>
            <a:ext cx="12192000" cy="76517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400" dirty="0">
                <a:solidFill>
                  <a:srgbClr val="FFFFFF"/>
                </a:solidFill>
                <a:latin typeface="Frutiger-Black" panose="020B0604020202020204"/>
                <a:cs typeface="Frutiger-Light" panose="020B0604020202020204"/>
              </a:rPr>
              <a:t>REVISION OF EU DRIVING LICENCE DIRECTIVE</a:t>
            </a:r>
            <a:endParaRPr sz="3400" dirty="0">
              <a:solidFill>
                <a:srgbClr val="FFFFFF"/>
              </a:solidFill>
              <a:latin typeface="Frutiger-Black" panose="020B0604020202020204"/>
              <a:cs typeface="Frutiger-Light" panose="020B0604020202020204"/>
            </a:endParaRPr>
          </a:p>
        </p:txBody>
      </p:sp>
      <p:sp>
        <p:nvSpPr>
          <p:cNvPr id="2" name="Rectangle 1"/>
          <p:cNvSpPr/>
          <p:nvPr/>
        </p:nvSpPr>
        <p:spPr>
          <a:xfrm>
            <a:off x="76200" y="1023778"/>
            <a:ext cx="7277100" cy="5416868"/>
          </a:xfrm>
          <a:prstGeom prst="rect">
            <a:avLst/>
          </a:prstGeom>
        </p:spPr>
        <p:txBody>
          <a:bodyPr wrap="square">
            <a:spAutoFit/>
          </a:bodyPr>
          <a:lstStyle/>
          <a:p>
            <a:pPr lvl="0" eaLnBrk="0" fontAlgn="base" hangingPunct="0">
              <a:spcBef>
                <a:spcPct val="0"/>
              </a:spcBef>
              <a:spcAft>
                <a:spcPct val="0"/>
              </a:spcAft>
              <a:defRPr/>
            </a:pPr>
            <a:r>
              <a:rPr lang="fr-BE" sz="2800" b="1" kern="0" dirty="0">
                <a:latin typeface="Arial" panose="020B0604020202020204" pitchFamily="34" charset="0"/>
              </a:rPr>
              <a:t>- Council and </a:t>
            </a:r>
            <a:r>
              <a:rPr lang="fr-BE" sz="2800" b="1" kern="0" dirty="0" err="1">
                <a:latin typeface="Arial" panose="020B0604020202020204" pitchFamily="34" charset="0"/>
              </a:rPr>
              <a:t>European</a:t>
            </a:r>
            <a:r>
              <a:rPr lang="fr-BE" sz="2800" b="1" kern="0" dirty="0">
                <a:latin typeface="Arial" panose="020B0604020202020204" pitchFamily="34" charset="0"/>
              </a:rPr>
              <a:t> </a:t>
            </a:r>
            <a:r>
              <a:rPr lang="fr-BE" sz="2800" b="1" kern="0" dirty="0" err="1">
                <a:latin typeface="Arial" panose="020B0604020202020204" pitchFamily="34" charset="0"/>
              </a:rPr>
              <a:t>Parliament</a:t>
            </a:r>
            <a:r>
              <a:rPr lang="fr-BE" sz="2800" b="1" kern="0" dirty="0">
                <a:latin typeface="Arial" panose="020B0604020202020204" pitchFamily="34" charset="0"/>
              </a:rPr>
              <a:t> </a:t>
            </a:r>
            <a:r>
              <a:rPr lang="fr-BE" sz="2800" b="1" kern="0" dirty="0" err="1">
                <a:latin typeface="Arial" panose="020B0604020202020204" pitchFamily="34" charset="0"/>
              </a:rPr>
              <a:t>reached</a:t>
            </a:r>
            <a:r>
              <a:rPr lang="fr-BE" sz="2800" b="1" kern="0" dirty="0">
                <a:latin typeface="Arial" panose="020B0604020202020204" pitchFamily="34" charset="0"/>
              </a:rPr>
              <a:t> a deal </a:t>
            </a:r>
            <a:r>
              <a:rPr lang="fr-BE" sz="2800" b="1" kern="0" dirty="0" smtClean="0">
                <a:latin typeface="Arial" panose="020B0604020202020204" pitchFamily="34" charset="0"/>
              </a:rPr>
              <a:t>in March 2025</a:t>
            </a:r>
            <a:endParaRPr lang="fr-BE" sz="2800" b="1" kern="0" dirty="0">
              <a:solidFill>
                <a:srgbClr val="CC6600"/>
              </a:solidFill>
              <a:latin typeface="Arial" panose="020B0604020202020204" pitchFamily="34" charset="0"/>
              <a:cs typeface="Arial" pitchFamily="34" charset="0"/>
            </a:endParaRPr>
          </a:p>
          <a:p>
            <a:endParaRPr lang="en-US" sz="2800" dirty="0">
              <a:latin typeface="Frutiger-Light" panose="020B0604020202020204"/>
            </a:endParaRPr>
          </a:p>
          <a:p>
            <a:pPr marL="457200" lvl="0" indent="-457200" algn="just">
              <a:spcBef>
                <a:spcPts val="600"/>
              </a:spcBef>
              <a:spcAft>
                <a:spcPts val="600"/>
              </a:spcAft>
              <a:buClr>
                <a:srgbClr val="FF9900"/>
              </a:buClr>
              <a:buFont typeface="Wingdings" panose="05000000000000000000" pitchFamily="2" charset="2"/>
              <a:buChar char="ü"/>
              <a:defRPr/>
            </a:pPr>
            <a:r>
              <a:rPr lang="en-GB" sz="2800" dirty="0">
                <a:solidFill>
                  <a:prstClr val="black"/>
                </a:solidFill>
                <a:latin typeface="Arial" panose="020B0604020202020204" pitchFamily="34" charset="0"/>
                <a:cs typeface="Arial" panose="020B0604020202020204" pitchFamily="34" charset="0"/>
              </a:rPr>
              <a:t>Medical Fitness: overhaul of medical conditions, MSs will have to introduce medical checks &amp; allow new use of alcohol interlocks for dependents</a:t>
            </a:r>
          </a:p>
          <a:p>
            <a:pPr algn="just">
              <a:spcBef>
                <a:spcPts val="600"/>
              </a:spcBef>
              <a:spcAft>
                <a:spcPts val="600"/>
              </a:spcAft>
              <a:buClr>
                <a:srgbClr val="FF9900"/>
              </a:buClr>
              <a:defRPr/>
            </a:pPr>
            <a:r>
              <a:rPr lang="en-GB" sz="2800" dirty="0">
                <a:solidFill>
                  <a:srgbClr val="FF0000"/>
                </a:solidFill>
                <a:latin typeface="Arial" panose="020B0604020202020204" pitchFamily="34" charset="0"/>
                <a:cs typeface="Arial" panose="020B0604020202020204" pitchFamily="34" charset="0"/>
                <a:sym typeface="Arial"/>
              </a:rPr>
              <a:t>X </a:t>
            </a:r>
            <a:r>
              <a:rPr lang="en-GB" sz="2800" dirty="0">
                <a:latin typeface="Arial" panose="020B0604020202020204" pitchFamily="34" charset="0"/>
                <a:cs typeface="Arial" panose="020B0604020202020204" pitchFamily="34" charset="0"/>
                <a:sym typeface="Arial"/>
              </a:rPr>
              <a:t>Probationary period of 2 years, but </a:t>
            </a:r>
            <a:r>
              <a:rPr lang="en-GB" sz="2800" dirty="0">
                <a:solidFill>
                  <a:prstClr val="black"/>
                </a:solidFill>
                <a:latin typeface="Arial" panose="020B0604020202020204" pitchFamily="34" charset="0"/>
                <a:cs typeface="Arial" panose="020B0604020202020204" pitchFamily="34" charset="0"/>
                <a:sym typeface="Arial"/>
              </a:rPr>
              <a:t>no   requirements e.g.</a:t>
            </a:r>
            <a:r>
              <a:rPr lang="en-GB" sz="2800" dirty="0">
                <a:solidFill>
                  <a:prstClr val="black"/>
                </a:solidFill>
                <a:latin typeface="Arial" panose="020B0604020202020204" pitchFamily="34" charset="0"/>
                <a:cs typeface="Arial" panose="020B0604020202020204" pitchFamily="34" charset="0"/>
              </a:rPr>
              <a:t> 0 alcohol and drugs</a:t>
            </a:r>
            <a:endParaRPr lang="en-GB" sz="2800" dirty="0">
              <a:solidFill>
                <a:prstClr val="black"/>
              </a:solidFill>
              <a:latin typeface="Arial" panose="020B0604020202020204" pitchFamily="34" charset="0"/>
              <a:cs typeface="Arial" panose="020B0604020202020204" pitchFamily="34" charset="0"/>
              <a:sym typeface="Arial"/>
            </a:endParaRPr>
          </a:p>
          <a:p>
            <a:pPr marL="457200" lvl="0" indent="-457200" algn="just">
              <a:spcBef>
                <a:spcPts val="600"/>
              </a:spcBef>
              <a:spcAft>
                <a:spcPts val="600"/>
              </a:spcAft>
              <a:buClr>
                <a:srgbClr val="FF9900"/>
              </a:buClr>
              <a:buFont typeface="Wingdings" panose="05000000000000000000" pitchFamily="2" charset="2"/>
              <a:buChar char="ü"/>
              <a:defRPr/>
            </a:pPr>
            <a:endParaRPr lang="en-GB" sz="2800" dirty="0">
              <a:solidFill>
                <a:prstClr val="black"/>
              </a:solidFill>
              <a:latin typeface="Arial" panose="020B0604020202020204" pitchFamily="34" charset="0"/>
              <a:cs typeface="Arial" panose="020B0604020202020204" pitchFamily="34" charset="0"/>
            </a:endParaRPr>
          </a:p>
          <a:p>
            <a:endParaRPr lang="en-US" dirty="0">
              <a:solidFill>
                <a:srgbClr val="444444"/>
              </a:solidFill>
              <a:latin typeface="Frutiger LT Std"/>
            </a:endParaRPr>
          </a:p>
          <a:p>
            <a:endParaRPr lang="fr-BE" dirty="0"/>
          </a:p>
        </p:txBody>
      </p:sp>
      <p:pic>
        <p:nvPicPr>
          <p:cNvPr id="7" name="Picture 6"/>
          <p:cNvPicPr>
            <a:picLocks noChangeAspect="1"/>
          </p:cNvPicPr>
          <p:nvPr/>
        </p:nvPicPr>
        <p:blipFill rotWithShape="1">
          <a:blip r:embed="rId3"/>
          <a:srcRect l="4739" r="4020"/>
          <a:stretch/>
        </p:blipFill>
        <p:spPr>
          <a:xfrm>
            <a:off x="7924800" y="1485900"/>
            <a:ext cx="3792050" cy="2590800"/>
          </a:xfrm>
          <a:prstGeom prst="rect">
            <a:avLst/>
          </a:prstGeom>
        </p:spPr>
      </p:pic>
    </p:spTree>
    <p:extLst>
      <p:ext uri="{BB962C8B-B14F-4D97-AF65-F5344CB8AC3E}">
        <p14:creationId xmlns:p14="http://schemas.microsoft.com/office/powerpoint/2010/main" val="32824629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18"/>
          <p:cNvSpPr/>
          <p:nvPr/>
        </p:nvSpPr>
        <p:spPr>
          <a:xfrm>
            <a:off x="-50006" y="-15977"/>
            <a:ext cx="12242006" cy="955359"/>
          </a:xfrm>
          <a:prstGeom prst="rect">
            <a:avLst/>
          </a:prstGeom>
          <a:solidFill>
            <a:schemeClr val="accent2">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CE6928"/>
              </a:solidFill>
              <a:latin typeface="Times New Roman"/>
              <a:ea typeface="Times New Roman"/>
              <a:cs typeface="Times New Roman"/>
              <a:sym typeface="Times New Roman"/>
            </a:endParaRPr>
          </a:p>
        </p:txBody>
      </p:sp>
      <p:sp>
        <p:nvSpPr>
          <p:cNvPr id="471" name="Google Shape;471;p18"/>
          <p:cNvSpPr txBox="1">
            <a:spLocks noGrp="1"/>
          </p:cNvSpPr>
          <p:nvPr>
            <p:ph type="title"/>
          </p:nvPr>
        </p:nvSpPr>
        <p:spPr>
          <a:xfrm>
            <a:off x="0" y="68419"/>
            <a:ext cx="12192000" cy="76517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400" dirty="0" smtClean="0">
                <a:solidFill>
                  <a:srgbClr val="FFFFFF"/>
                </a:solidFill>
                <a:latin typeface="Frutiger-Black" panose="020B0604020202020204"/>
                <a:cs typeface="Frutiger-Light" panose="020B0604020202020204"/>
              </a:rPr>
              <a:t>EU GENERAL SAFETY REGULATION</a:t>
            </a:r>
            <a:endParaRPr sz="3400" dirty="0">
              <a:solidFill>
                <a:srgbClr val="FFFFFF"/>
              </a:solidFill>
              <a:latin typeface="Frutiger-Black" panose="020B0604020202020204"/>
              <a:cs typeface="Frutiger-Light" panose="020B0604020202020204"/>
            </a:endParaRPr>
          </a:p>
        </p:txBody>
      </p:sp>
      <p:sp>
        <p:nvSpPr>
          <p:cNvPr id="2" name="TextBox 1"/>
          <p:cNvSpPr txBox="1"/>
          <p:nvPr/>
        </p:nvSpPr>
        <p:spPr>
          <a:xfrm>
            <a:off x="304800" y="2019300"/>
            <a:ext cx="7353300" cy="3539430"/>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Frutiger-Light" panose="020B0604020202020204"/>
              </a:rPr>
              <a:t>A</a:t>
            </a:r>
            <a:r>
              <a:rPr lang="en-US" sz="2800" dirty="0" smtClean="0">
                <a:latin typeface="Frutiger-Light" panose="020B0604020202020204"/>
              </a:rPr>
              <a:t> </a:t>
            </a:r>
            <a:r>
              <a:rPr lang="en-US" sz="2800" dirty="0" err="1">
                <a:latin typeface="Frutiger-Light" panose="020B0604020202020204"/>
              </a:rPr>
              <a:t>standardised</a:t>
            </a:r>
            <a:r>
              <a:rPr lang="en-US" sz="2800" dirty="0">
                <a:latin typeface="Frutiger-Light" panose="020B0604020202020204"/>
              </a:rPr>
              <a:t> interface that facilitates the fitting of aftermarket alcohol interlock devices in motor </a:t>
            </a:r>
            <a:r>
              <a:rPr lang="en-US" sz="2800" dirty="0" smtClean="0">
                <a:latin typeface="Frutiger-Light" panose="020B0604020202020204"/>
              </a:rPr>
              <a:t>vehicles required </a:t>
            </a:r>
            <a:r>
              <a:rPr lang="en-US" sz="2800" dirty="0">
                <a:latin typeface="Frutiger-Light" panose="020B0604020202020204"/>
              </a:rPr>
              <a:t>for all new type approved vehicles as of mid-2022 and all new vehicles as of </a:t>
            </a:r>
            <a:r>
              <a:rPr lang="en-US" sz="2800" dirty="0" smtClean="0">
                <a:latin typeface="Frutiger-Light" panose="020B0604020202020204"/>
              </a:rPr>
              <a:t>mid-2024</a:t>
            </a:r>
          </a:p>
          <a:p>
            <a:pPr marL="457200" indent="-457200">
              <a:buFont typeface="Arial" panose="020B0604020202020204" pitchFamily="34" charset="0"/>
              <a:buChar char="•"/>
            </a:pPr>
            <a:r>
              <a:rPr lang="en-US" sz="2800" dirty="0">
                <a:latin typeface="Frutiger-Light" panose="020B0604020202020204"/>
              </a:rPr>
              <a:t>R</a:t>
            </a:r>
            <a:r>
              <a:rPr lang="en-US" sz="2800" dirty="0" smtClean="0">
                <a:latin typeface="Frutiger-Light" panose="020B0604020202020204"/>
              </a:rPr>
              <a:t>eference </a:t>
            </a:r>
            <a:r>
              <a:rPr lang="en-US" sz="2800" dirty="0">
                <a:latin typeface="Frutiger-Light" panose="020B0604020202020204"/>
              </a:rPr>
              <a:t>to the European standard on alcohol interlocks (EN 50436</a:t>
            </a:r>
            <a:r>
              <a:rPr lang="en-US" sz="2800" dirty="0" smtClean="0">
                <a:latin typeface="Frutiger-Light" panose="020B0604020202020204"/>
              </a:rPr>
              <a:t>)</a:t>
            </a:r>
          </a:p>
          <a:p>
            <a:pPr marL="457200" indent="-457200">
              <a:buFont typeface="Arial" panose="020B0604020202020204" pitchFamily="34" charset="0"/>
              <a:buChar char="•"/>
            </a:pPr>
            <a:endParaRPr lang="en-US" sz="2800" dirty="0">
              <a:latin typeface="Frutiger-Light" panose="020B0604020202020204"/>
            </a:endParaRPr>
          </a:p>
        </p:txBody>
      </p:sp>
      <p:pic>
        <p:nvPicPr>
          <p:cNvPr id="2050" name="Picture 2" descr="Mail67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0100" y="1524000"/>
            <a:ext cx="2781300" cy="417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968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1981200" y="1066800"/>
            <a:ext cx="8452902" cy="5687448"/>
          </a:xfrm>
          <a:prstGeom prst="rect">
            <a:avLst/>
          </a:prstGeom>
        </p:spPr>
      </p:pic>
      <p:sp>
        <p:nvSpPr>
          <p:cNvPr id="3" name="Google Shape;470;p18"/>
          <p:cNvSpPr/>
          <p:nvPr/>
        </p:nvSpPr>
        <p:spPr>
          <a:xfrm>
            <a:off x="-152400" y="0"/>
            <a:ext cx="12242006" cy="955359"/>
          </a:xfrm>
          <a:prstGeom prst="rect">
            <a:avLst/>
          </a:prstGeom>
          <a:solidFill>
            <a:schemeClr val="accent2">
              <a:lumMod val="60000"/>
              <a:lumOff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BE" sz="3400" dirty="0">
                <a:solidFill>
                  <a:srgbClr val="FFFFFF"/>
                </a:solidFill>
                <a:latin typeface="Frutiger-Black" panose="020B0604020202020204"/>
                <a:ea typeface="+mj-ea"/>
                <a:cs typeface="Frutiger-Light" panose="020B0604020202020204"/>
                <a:sym typeface="Times New Roman"/>
              </a:rPr>
              <a:t>SAFE AND SOBER – LATEST </a:t>
            </a:r>
            <a:r>
              <a:rPr lang="fr-BE" sz="3400" dirty="0" smtClean="0">
                <a:solidFill>
                  <a:srgbClr val="FFFFFF"/>
                </a:solidFill>
                <a:latin typeface="Frutiger-Black" panose="020B0604020202020204"/>
                <a:ea typeface="+mj-ea"/>
                <a:cs typeface="Frutiger-Light" panose="020B0604020202020204"/>
                <a:sym typeface="Times New Roman"/>
              </a:rPr>
              <a:t>VIDEO </a:t>
            </a:r>
            <a:r>
              <a:rPr lang="fr-BE" sz="3400" dirty="0">
                <a:solidFill>
                  <a:srgbClr val="FFFFFF"/>
                </a:solidFill>
                <a:latin typeface="Frutiger-Black" panose="020B0604020202020204"/>
                <a:ea typeface="+mj-ea"/>
                <a:cs typeface="Frutiger-Light" panose="020B0604020202020204"/>
                <a:sym typeface="Times New Roman"/>
              </a:rPr>
              <a:t>CAMPAIGN</a:t>
            </a:r>
            <a:endParaRPr sz="3400" dirty="0">
              <a:solidFill>
                <a:srgbClr val="FFFFFF"/>
              </a:solidFill>
              <a:latin typeface="Frutiger-Black" panose="020B0604020202020204"/>
              <a:ea typeface="+mj-ea"/>
              <a:cs typeface="Frutiger-Light" panose="020B0604020202020204"/>
              <a:sym typeface="Times New Roman"/>
            </a:endParaRPr>
          </a:p>
        </p:txBody>
      </p:sp>
    </p:spTree>
    <p:extLst>
      <p:ext uri="{BB962C8B-B14F-4D97-AF65-F5344CB8AC3E}">
        <p14:creationId xmlns:p14="http://schemas.microsoft.com/office/powerpoint/2010/main" val="5522295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spect="1"/>
          </p:cNvSpPr>
          <p:nvPr/>
        </p:nvSpPr>
        <p:spPr>
          <a:xfrm>
            <a:off x="-49213" y="-26988"/>
            <a:ext cx="12241213" cy="955676"/>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800" dirty="0">
              <a:solidFill>
                <a:srgbClr val="CE6928"/>
              </a:solidFill>
            </a:endParaRPr>
          </a:p>
        </p:txBody>
      </p:sp>
      <p:sp>
        <p:nvSpPr>
          <p:cNvPr id="5" name="Title 1"/>
          <p:cNvSpPr txBox="1">
            <a:spLocks/>
          </p:cNvSpPr>
          <p:nvPr/>
        </p:nvSpPr>
        <p:spPr bwMode="auto">
          <a:xfrm>
            <a:off x="114300" y="66675"/>
            <a:ext cx="120777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4000">
                <a:solidFill>
                  <a:srgbClr val="CC6600"/>
                </a:solidFill>
                <a:latin typeface="Frutiger-Black" pitchFamily="2" charset="0"/>
                <a:ea typeface="+mj-ea"/>
                <a:cs typeface="Arial" pitchFamily="34" charset="0"/>
              </a:defRPr>
            </a:lvl1pPr>
            <a:lvl2pPr algn="l" rtl="0" eaLnBrk="0" fontAlgn="base" hangingPunct="0">
              <a:spcBef>
                <a:spcPct val="0"/>
              </a:spcBef>
              <a:spcAft>
                <a:spcPct val="0"/>
              </a:spcAft>
              <a:defRPr sz="4000">
                <a:solidFill>
                  <a:srgbClr val="CC6600"/>
                </a:solidFill>
                <a:latin typeface="Frutiger-Black" pitchFamily="2" charset="0"/>
                <a:cs typeface="Arial" charset="0"/>
              </a:defRPr>
            </a:lvl2pPr>
            <a:lvl3pPr algn="l" rtl="0" eaLnBrk="0" fontAlgn="base" hangingPunct="0">
              <a:spcBef>
                <a:spcPct val="0"/>
              </a:spcBef>
              <a:spcAft>
                <a:spcPct val="0"/>
              </a:spcAft>
              <a:defRPr sz="4000">
                <a:solidFill>
                  <a:srgbClr val="CC6600"/>
                </a:solidFill>
                <a:latin typeface="Frutiger-Black" pitchFamily="2" charset="0"/>
                <a:cs typeface="Arial" charset="0"/>
              </a:defRPr>
            </a:lvl3pPr>
            <a:lvl4pPr algn="l" rtl="0" eaLnBrk="0" fontAlgn="base" hangingPunct="0">
              <a:spcBef>
                <a:spcPct val="0"/>
              </a:spcBef>
              <a:spcAft>
                <a:spcPct val="0"/>
              </a:spcAft>
              <a:defRPr sz="4000">
                <a:solidFill>
                  <a:srgbClr val="CC6600"/>
                </a:solidFill>
                <a:latin typeface="Frutiger-Black" pitchFamily="2" charset="0"/>
                <a:cs typeface="Arial" charset="0"/>
              </a:defRPr>
            </a:lvl4pPr>
            <a:lvl5pPr algn="l" rtl="0" eaLnBrk="0" fontAlgn="base" hangingPunct="0">
              <a:spcBef>
                <a:spcPct val="0"/>
              </a:spcBef>
              <a:spcAft>
                <a:spcPct val="0"/>
              </a:spcAft>
              <a:defRPr sz="4000">
                <a:solidFill>
                  <a:srgbClr val="CC6600"/>
                </a:solidFill>
                <a:latin typeface="Frutiger-Black" pitchFamily="2" charset="0"/>
                <a:cs typeface="Arial" charset="0"/>
              </a:defRPr>
            </a:lvl5pPr>
            <a:lvl6pPr marL="457200" algn="l" rtl="0" fontAlgn="base">
              <a:spcBef>
                <a:spcPct val="0"/>
              </a:spcBef>
              <a:spcAft>
                <a:spcPct val="0"/>
              </a:spcAft>
              <a:defRPr sz="4000">
                <a:solidFill>
                  <a:schemeClr val="bg1"/>
                </a:solidFill>
                <a:latin typeface="Frutiger-Bold" pitchFamily="2" charset="0"/>
              </a:defRPr>
            </a:lvl6pPr>
            <a:lvl7pPr marL="914400" algn="l" rtl="0" fontAlgn="base">
              <a:spcBef>
                <a:spcPct val="0"/>
              </a:spcBef>
              <a:spcAft>
                <a:spcPct val="0"/>
              </a:spcAft>
              <a:defRPr sz="4000">
                <a:solidFill>
                  <a:schemeClr val="bg1"/>
                </a:solidFill>
                <a:latin typeface="Frutiger-Bold" pitchFamily="2" charset="0"/>
              </a:defRPr>
            </a:lvl7pPr>
            <a:lvl8pPr marL="1371600" algn="l" rtl="0" fontAlgn="base">
              <a:spcBef>
                <a:spcPct val="0"/>
              </a:spcBef>
              <a:spcAft>
                <a:spcPct val="0"/>
              </a:spcAft>
              <a:defRPr sz="4000">
                <a:solidFill>
                  <a:schemeClr val="bg1"/>
                </a:solidFill>
                <a:latin typeface="Frutiger-Bold" pitchFamily="2" charset="0"/>
              </a:defRPr>
            </a:lvl8pPr>
            <a:lvl9pPr marL="1828800" algn="l" rtl="0" fontAlgn="base">
              <a:spcBef>
                <a:spcPct val="0"/>
              </a:spcBef>
              <a:spcAft>
                <a:spcPct val="0"/>
              </a:spcAft>
              <a:defRPr sz="4000">
                <a:solidFill>
                  <a:schemeClr val="bg1"/>
                </a:solidFill>
                <a:latin typeface="Frutiger-Bold" pitchFamily="2" charset="0"/>
              </a:defRPr>
            </a:lvl9pPr>
          </a:lstStyle>
          <a:p>
            <a:pPr algn="ctr">
              <a:defRPr/>
            </a:pPr>
            <a:r>
              <a:rPr lang="nl-BE" altLang="en-US" sz="3400" kern="0" dirty="0">
                <a:solidFill>
                  <a:prstClr val="white"/>
                </a:solidFill>
              </a:rPr>
              <a:t>FIND OUT MORE</a:t>
            </a:r>
            <a:endParaRPr lang="nl-BE" altLang="en-US" sz="3400" kern="0" dirty="0">
              <a:solidFill>
                <a:srgbClr val="A5A5A5">
                  <a:lumMod val="75000"/>
                </a:srgbClr>
              </a:solidFill>
            </a:endParaRPr>
          </a:p>
        </p:txBody>
      </p:sp>
      <p:pic>
        <p:nvPicPr>
          <p:cNvPr id="6554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6725" y="1147763"/>
            <a:ext cx="36957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82638" y="3028950"/>
            <a:ext cx="1584325" cy="461963"/>
          </a:xfrm>
          <a:prstGeom prst="rect">
            <a:avLst/>
          </a:prstGeom>
          <a:noFill/>
        </p:spPr>
        <p:txBody>
          <a:bodyPr>
            <a:spAutoFit/>
          </a:bodyPr>
          <a:lstStyle/>
          <a:p>
            <a:pPr eaLnBrk="1" fontAlgn="auto" hangingPunct="1">
              <a:spcBef>
                <a:spcPts val="0"/>
              </a:spcBef>
              <a:spcAft>
                <a:spcPts val="0"/>
              </a:spcAft>
              <a:defRPr/>
            </a:pPr>
            <a:r>
              <a:rPr lang="en-US" sz="1800" dirty="0">
                <a:solidFill>
                  <a:prstClr val="black"/>
                </a:solidFill>
                <a:latin typeface="Frutiger-Light" pitchFamily="2" charset="0"/>
                <a:cs typeface="+mn-cs"/>
              </a:rPr>
              <a:t>@</a:t>
            </a:r>
            <a:r>
              <a:rPr lang="en-US" sz="1800" dirty="0" err="1">
                <a:solidFill>
                  <a:prstClr val="black"/>
                </a:solidFill>
                <a:latin typeface="Frutiger-Light" pitchFamily="2" charset="0"/>
                <a:cs typeface="+mn-cs"/>
              </a:rPr>
              <a:t>etsc_eu</a:t>
            </a:r>
            <a:endParaRPr lang="en-GB" sz="1800" dirty="0">
              <a:solidFill>
                <a:prstClr val="black"/>
              </a:solidFill>
              <a:latin typeface="Frutiger-Light" pitchFamily="2" charset="0"/>
              <a:cs typeface="+mn-cs"/>
            </a:endParaRPr>
          </a:p>
        </p:txBody>
      </p:sp>
      <p:sp>
        <p:nvSpPr>
          <p:cNvPr id="9" name="TextBox 8"/>
          <p:cNvSpPr txBox="1"/>
          <p:nvPr/>
        </p:nvSpPr>
        <p:spPr>
          <a:xfrm>
            <a:off x="466725" y="2579688"/>
            <a:ext cx="2087563" cy="460375"/>
          </a:xfrm>
          <a:prstGeom prst="rect">
            <a:avLst/>
          </a:prstGeom>
          <a:noFill/>
        </p:spPr>
        <p:txBody>
          <a:bodyPr>
            <a:spAutoFit/>
          </a:bodyPr>
          <a:lstStyle/>
          <a:p>
            <a:pPr eaLnBrk="1" fontAlgn="auto" hangingPunct="1">
              <a:spcBef>
                <a:spcPts val="0"/>
              </a:spcBef>
              <a:spcAft>
                <a:spcPts val="0"/>
              </a:spcAft>
              <a:defRPr/>
            </a:pPr>
            <a:r>
              <a:rPr lang="en-US" sz="1800" dirty="0">
                <a:solidFill>
                  <a:prstClr val="black"/>
                </a:solidFill>
                <a:latin typeface="Frutiger-Light" pitchFamily="2" charset="0"/>
                <a:cs typeface="+mn-cs"/>
              </a:rPr>
              <a:t>www.etsc.eu</a:t>
            </a:r>
            <a:endParaRPr lang="en-GB" sz="1800" dirty="0">
              <a:solidFill>
                <a:prstClr val="black"/>
              </a:solidFill>
              <a:latin typeface="Frutiger-Light" pitchFamily="2" charset="0"/>
              <a:cs typeface="+mn-cs"/>
            </a:endParaRPr>
          </a:p>
        </p:txBody>
      </p:sp>
      <p:sp>
        <p:nvSpPr>
          <p:cNvPr id="10" name="TextBox 9"/>
          <p:cNvSpPr txBox="1"/>
          <p:nvPr/>
        </p:nvSpPr>
        <p:spPr>
          <a:xfrm>
            <a:off x="131154" y="4738687"/>
            <a:ext cx="4824412" cy="923330"/>
          </a:xfrm>
          <a:prstGeom prst="rect">
            <a:avLst/>
          </a:prstGeom>
          <a:noFill/>
        </p:spPr>
        <p:txBody>
          <a:bodyPr>
            <a:spAutoFit/>
          </a:bodyPr>
          <a:lstStyle/>
          <a:p>
            <a:pPr eaLnBrk="1" fontAlgn="auto" hangingPunct="1">
              <a:spcBef>
                <a:spcPts val="0"/>
              </a:spcBef>
              <a:spcAft>
                <a:spcPts val="0"/>
              </a:spcAft>
              <a:defRPr/>
            </a:pPr>
            <a:r>
              <a:rPr lang="en-GB" dirty="0">
                <a:solidFill>
                  <a:prstClr val="black"/>
                </a:solidFill>
                <a:latin typeface="Frutiger-Light" pitchFamily="2" charset="0"/>
                <a:cs typeface="+mn-cs"/>
              </a:rPr>
              <a:t>Find out more</a:t>
            </a:r>
          </a:p>
          <a:p>
            <a:pPr eaLnBrk="1" fontAlgn="auto" hangingPunct="1">
              <a:spcBef>
                <a:spcPts val="0"/>
              </a:spcBef>
              <a:spcAft>
                <a:spcPts val="0"/>
              </a:spcAft>
              <a:defRPr/>
            </a:pPr>
            <a:endParaRPr lang="en-GB" b="1" dirty="0">
              <a:solidFill>
                <a:srgbClr val="CE6928"/>
              </a:solidFill>
              <a:latin typeface="Frutiger-Light" pitchFamily="2" charset="0"/>
              <a:cs typeface="+mn-cs"/>
            </a:endParaRPr>
          </a:p>
          <a:p>
            <a:pPr eaLnBrk="1" fontAlgn="auto" hangingPunct="1">
              <a:spcBef>
                <a:spcPts val="0"/>
              </a:spcBef>
              <a:spcAft>
                <a:spcPts val="0"/>
              </a:spcAft>
              <a:defRPr/>
            </a:pPr>
            <a:r>
              <a:rPr lang="en-GB" b="1" dirty="0" smtClean="0">
                <a:solidFill>
                  <a:srgbClr val="CE6928"/>
                </a:solidFill>
                <a:latin typeface="Frutiger-Light" pitchFamily="2" charset="0"/>
              </a:rPr>
              <a:t>Francesca </a:t>
            </a:r>
            <a:r>
              <a:rPr lang="en-GB" b="1" dirty="0" err="1">
                <a:solidFill>
                  <a:srgbClr val="CE6928"/>
                </a:solidFill>
                <a:latin typeface="Frutiger-Light" pitchFamily="2" charset="0"/>
              </a:rPr>
              <a:t>Podda</a:t>
            </a:r>
            <a:r>
              <a:rPr lang="en-GB" b="1" dirty="0">
                <a:solidFill>
                  <a:srgbClr val="CE6928"/>
                </a:solidFill>
                <a:latin typeface="Frutiger-Light" pitchFamily="2" charset="0"/>
              </a:rPr>
              <a:t>, </a:t>
            </a:r>
            <a:r>
              <a:rPr lang="en-GB" b="1" dirty="0" smtClean="0">
                <a:latin typeface="Frutiger-Light" pitchFamily="2" charset="0"/>
              </a:rPr>
              <a:t>Project Manager</a:t>
            </a:r>
            <a:endParaRPr lang="en-GB" b="1" dirty="0">
              <a:latin typeface="Frutiger-Light" pitchFamily="2" charset="0"/>
              <a:cs typeface="+mn-cs"/>
            </a:endParaRPr>
          </a:p>
        </p:txBody>
      </p:sp>
      <p:pic>
        <p:nvPicPr>
          <p:cNvPr id="655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3132138"/>
            <a:ext cx="312738" cy="255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7"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5805" y="953594"/>
            <a:ext cx="2064589" cy="207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13"/>
          <p:cNvPicPr>
            <a:picLocks noChangeAspect="1"/>
          </p:cNvPicPr>
          <p:nvPr/>
        </p:nvPicPr>
        <p:blipFill>
          <a:blip r:embed="rId6">
            <a:extLst>
              <a:ext uri="{28A0092B-C50C-407E-A947-70E740481C1C}">
                <a14:useLocalDpi xmlns:a14="http://schemas.microsoft.com/office/drawing/2010/main" val="0"/>
              </a:ext>
            </a:extLst>
          </a:blip>
          <a:srcRect l="28706" t="17311" r="48077" b="23552"/>
          <a:stretch>
            <a:fillRect/>
          </a:stretch>
        </p:blipFill>
        <p:spPr bwMode="auto">
          <a:xfrm>
            <a:off x="4007688" y="2463595"/>
            <a:ext cx="212648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1" name="Picture 1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90701" y="5400961"/>
            <a:ext cx="18542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756025" y="6267450"/>
            <a:ext cx="2135521" cy="400110"/>
          </a:xfrm>
          <a:prstGeom prst="rect">
            <a:avLst/>
          </a:prstGeom>
          <a:noFill/>
        </p:spPr>
        <p:txBody>
          <a:bodyPr wrap="none">
            <a:spAutoFit/>
          </a:bodyPr>
          <a:lstStyle/>
          <a:p>
            <a:pPr>
              <a:defRPr/>
            </a:pPr>
            <a:r>
              <a:rPr lang="en-GB" sz="2000" dirty="0">
                <a:solidFill>
                  <a:prstClr val="black"/>
                </a:solidFill>
                <a:latin typeface="Frutiger-Light" pitchFamily="2" charset="0"/>
                <a:cs typeface="+mn-cs"/>
              </a:rPr>
              <a:t>Watch our Videos</a:t>
            </a:r>
          </a:p>
        </p:txBody>
      </p:sp>
      <p:sp>
        <p:nvSpPr>
          <p:cNvPr id="3" name="TextBox 2"/>
          <p:cNvSpPr txBox="1"/>
          <p:nvPr/>
        </p:nvSpPr>
        <p:spPr>
          <a:xfrm>
            <a:off x="8570850" y="3919866"/>
            <a:ext cx="3621150" cy="1200329"/>
          </a:xfrm>
          <a:prstGeom prst="rect">
            <a:avLst/>
          </a:prstGeom>
          <a:noFill/>
        </p:spPr>
        <p:txBody>
          <a:bodyPr wrap="square" rtlCol="0">
            <a:spAutoFit/>
          </a:bodyPr>
          <a:lstStyle/>
          <a:p>
            <a:pPr algn="ctr"/>
            <a:r>
              <a:rPr lang="fr-BE" dirty="0" err="1">
                <a:solidFill>
                  <a:prstClr val="black"/>
                </a:solidFill>
                <a:latin typeface="Frutiger-Light" pitchFamily="2" charset="0"/>
              </a:rPr>
              <a:t>Alcohol</a:t>
            </a:r>
            <a:r>
              <a:rPr lang="fr-BE" dirty="0">
                <a:solidFill>
                  <a:prstClr val="black"/>
                </a:solidFill>
                <a:latin typeface="Frutiger-Light" pitchFamily="2" charset="0"/>
              </a:rPr>
              <a:t> Interlocks </a:t>
            </a:r>
            <a:r>
              <a:rPr lang="fr-BE" dirty="0" err="1">
                <a:solidFill>
                  <a:prstClr val="black"/>
                </a:solidFill>
                <a:latin typeface="Frutiger-Light" pitchFamily="2" charset="0"/>
              </a:rPr>
              <a:t>map</a:t>
            </a:r>
            <a:r>
              <a:rPr lang="fr-BE" dirty="0">
                <a:solidFill>
                  <a:prstClr val="black"/>
                </a:solidFill>
                <a:latin typeface="Frutiger-Light" pitchFamily="2" charset="0"/>
              </a:rPr>
              <a:t> online</a:t>
            </a:r>
          </a:p>
          <a:p>
            <a:pPr algn="ctr"/>
            <a:r>
              <a:rPr lang="fr-BE" dirty="0">
                <a:solidFill>
                  <a:prstClr val="black"/>
                </a:solidFill>
                <a:latin typeface="Frutiger-Light" pitchFamily="2" charset="0"/>
                <a:hlinkClick r:id="rId8"/>
              </a:rPr>
              <a:t>https://etsc.eu/issues/drink-driving/alcohol-interlock-barometer/</a:t>
            </a:r>
            <a:r>
              <a:rPr lang="fr-BE" dirty="0">
                <a:solidFill>
                  <a:prstClr val="black"/>
                </a:solidFill>
                <a:latin typeface="Frutiger-Light" pitchFamily="2" charset="0"/>
              </a:rPr>
              <a:t> </a:t>
            </a:r>
          </a:p>
        </p:txBody>
      </p:sp>
      <p:pic>
        <p:nvPicPr>
          <p:cNvPr id="19" name="Picture 1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32173" y="2330757"/>
            <a:ext cx="184785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25389" y="4566197"/>
            <a:ext cx="1865312"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p:cNvPicPr>
            <a:picLocks noChangeAspect="1" noChangeArrowheads="1"/>
          </p:cNvPicPr>
          <p:nvPr/>
        </p:nvPicPr>
        <p:blipFill>
          <a:blip r:embed="rId11" cstate="print">
            <a:extLst>
              <a:ext uri="{28A0092B-C50C-407E-A947-70E740481C1C}">
                <a14:useLocalDpi xmlns:a14="http://schemas.microsoft.com/office/drawing/2010/main" val="0"/>
              </a:ext>
            </a:extLst>
          </a:blip>
          <a:srcRect l="6725" t="33315" r="56459" b="31021"/>
          <a:stretch>
            <a:fillRect/>
          </a:stretch>
        </p:blipFill>
        <p:spPr bwMode="auto">
          <a:xfrm>
            <a:off x="5011312" y="4994582"/>
            <a:ext cx="17589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12"/>
          <a:stretch>
            <a:fillRect/>
          </a:stretch>
        </p:blipFill>
        <p:spPr>
          <a:xfrm>
            <a:off x="8382000" y="1204771"/>
            <a:ext cx="3211046" cy="2590730"/>
          </a:xfrm>
          <a:prstGeom prst="rect">
            <a:avLst/>
          </a:prstGeom>
        </p:spPr>
      </p:pic>
    </p:spTree>
    <p:extLst>
      <p:ext uri="{BB962C8B-B14F-4D97-AF65-F5344CB8AC3E}">
        <p14:creationId xmlns:p14="http://schemas.microsoft.com/office/powerpoint/2010/main" val="505343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ETSC House style">
  <a:themeElements>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TSC House style">
      <a:majorFont>
        <a:latin typeface="Frutiger-Bold"/>
        <a:ea typeface=""/>
        <a:cs typeface=""/>
      </a:majorFont>
      <a:minorFont>
        <a:latin typeface="Frutiger-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TSC House styl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TSC House styl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TSC House styl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TSC House styl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TSC House sty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TSC House sty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TSC House sty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4855</TotalTime>
  <Words>1473</Words>
  <Application>Microsoft Office PowerPoint</Application>
  <PresentationFormat>Widescreen</PresentationFormat>
  <Paragraphs>163</Paragraphs>
  <Slides>22</Slides>
  <Notes>21</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8" baseType="lpstr">
      <vt:lpstr>Frutiger-Black</vt:lpstr>
      <vt:lpstr>Calibri Light</vt:lpstr>
      <vt:lpstr>Times New Roman</vt:lpstr>
      <vt:lpstr>Frutiger LT Std</vt:lpstr>
      <vt:lpstr>Wingdings</vt:lpstr>
      <vt:lpstr>Frutiger-Bold</vt:lpstr>
      <vt:lpstr>Calibri</vt:lpstr>
      <vt:lpstr>Frutiger-Light</vt:lpstr>
      <vt:lpstr>MS PGothic</vt:lpstr>
      <vt:lpstr>Frutiger LT Std 57 Cn</vt:lpstr>
      <vt:lpstr>Arial</vt:lpstr>
      <vt:lpstr>Frutiger-Roman</vt:lpstr>
      <vt:lpstr>Century Gothic</vt:lpstr>
      <vt:lpstr>Office Theme</vt:lpstr>
      <vt:lpstr>3_ETSC House style</vt:lpstr>
      <vt:lpstr>Photo Editor Photo</vt:lpstr>
      <vt:lpstr>PowerPoint Presentation</vt:lpstr>
      <vt:lpstr>ETSC</vt:lpstr>
      <vt:lpstr>PowerPoint Presentation</vt:lpstr>
      <vt:lpstr>SAFE AND SOBER</vt:lpstr>
      <vt:lpstr>PowerPoint Presentation</vt:lpstr>
      <vt:lpstr>DRINK-DRIVING IN THE EUROPEAN UNION</vt:lpstr>
      <vt:lpstr>PowerPoint Presentation</vt:lpstr>
      <vt:lpstr>DRINK-DRIVING IN THE EUROPEAN UNION</vt:lpstr>
      <vt:lpstr>DRINK DRIVING PROGRESS 2011-2021</vt:lpstr>
      <vt:lpstr>PROGRESS IN TACKLING DRINK DRIVING 2011 – 2021</vt:lpstr>
      <vt:lpstr>PowerPoint Presentation</vt:lpstr>
      <vt:lpstr>EFFECTIVE MEASURES</vt:lpstr>
      <vt:lpstr>ALCOHOL INTERLOCKS</vt:lpstr>
      <vt:lpstr>PowerPoint Presentation</vt:lpstr>
      <vt:lpstr>PowerPoint Presentation</vt:lpstr>
      <vt:lpstr>PowerPoint Presentation</vt:lpstr>
      <vt:lpstr>STRENGHTS AND WEAKNESSES</vt:lpstr>
      <vt:lpstr>ETSC RECOMMENDATIONS</vt:lpstr>
      <vt:lpstr>REVISION OF EU DRIVING LICENCE DIRECTIVE</vt:lpstr>
      <vt:lpstr>EU GENERAL SAFETY REGULATION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Muetze</dc:creator>
  <cp:lastModifiedBy>etsc2612@outlook.com</cp:lastModifiedBy>
  <cp:revision>255</cp:revision>
  <cp:lastPrinted>2021-10-28T08:45:23Z</cp:lastPrinted>
  <dcterms:created xsi:type="dcterms:W3CDTF">2020-06-26T16:37:07Z</dcterms:created>
  <dcterms:modified xsi:type="dcterms:W3CDTF">2026-06-29T16:38:30Z</dcterms:modified>
</cp:coreProperties>
</file>