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9" r:id="rId10"/>
    <p:sldId id="290" r:id="rId11"/>
    <p:sldId id="284" r:id="rId12"/>
    <p:sldId id="291" r:id="rId13"/>
    <p:sldId id="286" r:id="rId14"/>
    <p:sldId id="292" r:id="rId15"/>
    <p:sldId id="288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7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l-PL"/>
              <a:t>Liczby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2246981627296588"/>
          <c:y val="0.31206073199183437"/>
          <c:w val="0.87753018372703417"/>
          <c:h val="0.60368802857976089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Arkusz1!$E$7:$E$16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Arkusz1!$F$7:$F$16</c:f>
              <c:numCache>
                <c:formatCode>General</c:formatCode>
                <c:ptCount val="10"/>
                <c:pt idx="0">
                  <c:v>4</c:v>
                </c:pt>
                <c:pt idx="1">
                  <c:v>38</c:v>
                </c:pt>
                <c:pt idx="2">
                  <c:v>52</c:v>
                </c:pt>
                <c:pt idx="3">
                  <c:v>64</c:v>
                </c:pt>
                <c:pt idx="4">
                  <c:v>78</c:v>
                </c:pt>
                <c:pt idx="5">
                  <c:v>83</c:v>
                </c:pt>
                <c:pt idx="6">
                  <c:v>86</c:v>
                </c:pt>
                <c:pt idx="7">
                  <c:v>99</c:v>
                </c:pt>
                <c:pt idx="8">
                  <c:v>98</c:v>
                </c:pt>
                <c:pt idx="9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4-40C5-98F3-0BAF024709BD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Arkusz1!$E$7:$E$16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Arkusz1!$G$7:$G$16</c:f>
              <c:numCache>
                <c:formatCode>General</c:formatCode>
                <c:ptCount val="10"/>
                <c:pt idx="0">
                  <c:v>58</c:v>
                </c:pt>
                <c:pt idx="1">
                  <c:v>541</c:v>
                </c:pt>
                <c:pt idx="2">
                  <c:v>755</c:v>
                </c:pt>
                <c:pt idx="3">
                  <c:v>922</c:v>
                </c:pt>
                <c:pt idx="4">
                  <c:v>1124</c:v>
                </c:pt>
                <c:pt idx="5">
                  <c:v>1185</c:v>
                </c:pt>
                <c:pt idx="6">
                  <c:v>1236</c:v>
                </c:pt>
                <c:pt idx="7">
                  <c:v>1400</c:v>
                </c:pt>
                <c:pt idx="8">
                  <c:v>1404</c:v>
                </c:pt>
                <c:pt idx="9">
                  <c:v>1478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4-40C5-98F3-0BAF02470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68873072"/>
        <c:axId val="968872112"/>
      </c:barChart>
      <c:catAx>
        <c:axId val="96887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968872112"/>
        <c:crosses val="autoZero"/>
        <c:auto val="1"/>
        <c:lblAlgn val="ctr"/>
        <c:lblOffset val="100"/>
        <c:noMultiLvlLbl val="0"/>
      </c:catAx>
      <c:valAx>
        <c:axId val="96887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96887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80882-D87B-4FBA-8A3D-1669A80C1B12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E326A-2528-4BB9-B6A8-AC09C18301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737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19726F-C709-4F2A-A665-DC50FD508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F0AD1C-E55A-4A83-B595-3C32D7B8B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A54730-014D-4638-9BC0-084A38D2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5842B72-086A-4D97-A48C-1473C600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F06C91-9526-46EC-BBF8-48ABC346E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19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62F9DE-65F4-4D43-9660-B64A94696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D45804-0155-4190-966F-735FDD9E8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0916B5C-4AC3-433A-B3E7-82B46CE9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65E3BCC-D61E-4A85-AE8D-237F2D73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36F0099-9D0A-466C-A622-4FB664D0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822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49B97B-CCDF-4CD6-92C7-B3F8EE43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20A34B1-FF55-4F9E-83E0-3595036BE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744A77-5204-458B-879B-8E150394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D6C824-FA0D-48AF-8191-A066355CD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5BE1C5-0B2C-4011-B1C1-12C04F4C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683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DBD13E-0E3B-47E3-9DA2-301B9D78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FD6546-F1E3-4B75-B545-49CB01B2E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CE51614-007A-4289-8614-F8AE0D60B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7A6CF7B-7857-490F-A995-FD6D053A9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2DBC3E0-B8A1-44B5-A4F1-69FD74C9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37CF3E4-1ADF-46F3-B641-EB922BD0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114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635822-140D-48C4-805A-AFF5D1E2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B3BB5B-B38B-45D4-B78B-3F210EA45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16A204D-77E9-4F8B-A35B-ACEE87B4C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1746325-9520-4F3A-99E6-7D7868CE0A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BE04B6-6844-4029-A9B0-C1A2BD5D1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8481F42-3C13-4D31-9E45-3EACECE40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854C359-AAC8-4803-AF95-8BC71EC4F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B67315C-B1D8-4E65-B803-3191D88BD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15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6066F7-A6A3-412D-88C3-C3FE1ED50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F9C3B43-6628-458A-B670-778EF04F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7AC269B-7320-4AFF-A24E-C3CB46F17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BAC0C60-4E20-49E6-9D8C-355989AFB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947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DB944CA-CECD-48AD-A632-9A08B99CD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8AA8B29-5B4C-4CB7-A1EC-CF577137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A64C70-72AA-455A-BB51-BCF679A9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519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93CF0A-E4D9-4744-A149-941F24E6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D7A271-8CDE-44E4-AAF8-2AB3E580A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E305B04-AC0E-4E4B-A6BE-F797EF4E7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C63F91F-0D27-4A84-9808-E9C9138B3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E8B1753-3F9A-43CE-9529-3A51F725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DE7B78-BACC-4A63-A6A8-54B7F9D2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22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84F8F9-2A00-4915-A6BB-8C40E48B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DE40B99-76F6-4497-9730-9B10DB9F5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205D5B-185D-4726-9C6D-5DD52D7D9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B435FF9-95B0-4044-84A4-16ECCAC88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9ABF55-1555-4423-8CD7-483130EA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CF323D0-88BF-4797-BEC9-4E87F500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7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A56B11-590A-4823-BA4C-F5018A418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84CC504-8934-443B-951A-4EFDAF622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0E9F48-1D79-4CEC-82E8-CA8B5F0B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FFF2F9-A91D-4D81-8B14-9F02E04E0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B624B14-921D-4D81-A8BA-B6440173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330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2CC03C9-918B-4295-A4B9-AF888F00C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435031B-D06C-4AC0-AACF-8141943A1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93A1E3-0997-44D3-BF67-329B205A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Wojewódzki  Ośrodek Ruchu Drogowego w Warszawie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F93251A-DA93-47F5-9559-0B5653B5C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Wydział Realizacji Egzaminów Państwowych 2019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D3055AC-1610-4337-9A6B-E66C6FF3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975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B2C698C-CC0E-4F51-9EC0-644D311AE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F95A033-04C4-4BAB-A2D2-FD8C6F70A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E5C9FC-C5D6-48AA-A7E2-6838E19E06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Wojewódzki  Ośrodek Ruchu Drogowego w Warszawie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4ECD0C7-1987-4441-BF73-8D542EFDE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Wydział Realizacji Egzaminów Państwowych 2019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7E6DEDB-ACF8-4195-BE97-983A56724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769E-8075-472E-BDC3-56CFE8E8472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260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56F20890-A26A-4540-AC05-2127AFD967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372" y="99422"/>
            <a:ext cx="2325514" cy="213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99B49C5C-D2FD-4472-BD38-4198C498CBDA}"/>
              </a:ext>
            </a:extLst>
          </p:cNvPr>
          <p:cNvSpPr/>
          <p:nvPr/>
        </p:nvSpPr>
        <p:spPr>
          <a:xfrm>
            <a:off x="-692897" y="2447303"/>
            <a:ext cx="35385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EED97FF-8142-EA5E-A818-0AE659998A1D}"/>
              </a:ext>
            </a:extLst>
          </p:cNvPr>
          <p:cNvSpPr txBox="1"/>
          <p:nvPr/>
        </p:nvSpPr>
        <p:spPr>
          <a:xfrm>
            <a:off x="3125421" y="689129"/>
            <a:ext cx="8378190" cy="4940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Kursy reedukacyjne </a:t>
            </a: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 zakresie problematyki przeciwalkoholowej </a:t>
            </a: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 przeciwdziałania narkomanii </a:t>
            </a: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podstawy formalne, zasady organizacji, tematyka oraz sposoby ich realizacji. </a:t>
            </a: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Wnioski i rekomendacje </a:t>
            </a:r>
            <a:endParaRPr lang="pl-PL" sz="32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AD84793-6223-BD6E-4663-0C4781DFD430}"/>
              </a:ext>
            </a:extLst>
          </p:cNvPr>
          <p:cNvSpPr txBox="1"/>
          <p:nvPr/>
        </p:nvSpPr>
        <p:spPr>
          <a:xfrm>
            <a:off x="292323" y="6184933"/>
            <a:ext cx="212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Tomasz Matuszewski</a:t>
            </a:r>
          </a:p>
        </p:txBody>
      </p:sp>
      <p:pic>
        <p:nvPicPr>
          <p:cNvPr id="4" name="Picture 2" descr="WORD_E-mail.png">
            <a:extLst>
              <a:ext uri="{FF2B5EF4-FFF2-40B4-BE49-F238E27FC236}">
                <a16:creationId xmlns:a16="http://schemas.microsoft.com/office/drawing/2014/main" id="{76E3272E-D653-F5E0-114A-B83D8BCEC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4" y="356053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7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0BA3-E06F-91EC-61DB-BD426619E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12BE4393-9680-4DA8-8C62-E72378EF6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7A95A90-2AB9-5773-E757-542C751C36F3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84DBD47-4E2C-EB36-04E3-BB35DB43DF12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Historia i podstawy formalne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BCCDB6A-7B4A-790E-DBAF-B392C3FFDD93}"/>
              </a:ext>
            </a:extLst>
          </p:cNvPr>
          <p:cNvSpPr txBox="1"/>
          <p:nvPr/>
        </p:nvSpPr>
        <p:spPr>
          <a:xfrm>
            <a:off x="1076385" y="2574546"/>
            <a:ext cx="1073481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dirty="0"/>
              <a:t>Ustawa z dnia 5 stycznia 2011 roku o kierujących pojazdami określiła nowe zasady uzyskiwania, cofania </a:t>
            </a:r>
            <a:br>
              <a:rPr lang="pl-PL" dirty="0"/>
            </a:br>
            <a:r>
              <a:rPr lang="pl-PL" dirty="0"/>
              <a:t>i przywracania uprawnień do kierowania pojazdami </a:t>
            </a:r>
            <a:br>
              <a:rPr lang="pl-PL" dirty="0"/>
            </a:br>
            <a:r>
              <a:rPr lang="pl-PL" dirty="0"/>
              <a:t>oraz nowe zasady nadzoru nad kierującym w części dotyczącej starostów.</a:t>
            </a:r>
          </a:p>
          <a:p>
            <a:pPr algn="ctr">
              <a:lnSpc>
                <a:spcPct val="150000"/>
              </a:lnSpc>
            </a:pPr>
            <a:endParaRPr lang="pl-PL" dirty="0"/>
          </a:p>
          <a:p>
            <a:pPr algn="ctr">
              <a:lnSpc>
                <a:spcPct val="150000"/>
              </a:lnSpc>
            </a:pPr>
            <a:r>
              <a:rPr lang="pl-PL" sz="2000" dirty="0"/>
              <a:t>Kierowca lub osoba posiadająca pozwolenie na kierowanie tramwajem, która kierowała pojazdem </a:t>
            </a:r>
            <a:br>
              <a:rPr lang="pl-PL" sz="2000" dirty="0"/>
            </a:br>
            <a:r>
              <a:rPr lang="pl-PL" sz="2000" dirty="0"/>
              <a:t>w stanie nietrzeźwości, w stanie po użyciu alkoholu lub środka działającego podobnie do alkoholu,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jest obowiązana poddać się badaniu lekarskiemu, badaniu psychologicznemu w zakresie psychologii transportu oraz ukończyć kurs reedukacyjny w zakresie problematyki przeciwalkoholowej </a:t>
            </a:r>
            <a:br>
              <a:rPr lang="pl-PL" sz="2000" dirty="0"/>
            </a:br>
            <a:r>
              <a:rPr lang="pl-PL" sz="2000" dirty="0"/>
              <a:t>i przeciwdziałania narkomanii.</a:t>
            </a: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49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B0CC7-D1F3-8DCE-C254-656AB086F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E16F9B8F-507D-C084-0259-223AD4914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C59EC738-ACB7-75F7-BE9A-3030E548DCF0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F8A4B38-4629-47A6-DA6D-3122E378497D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Historia i podstawy formalne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E81EAC3-2FEB-3025-29E9-975AB4E3BB68}"/>
              </a:ext>
            </a:extLst>
          </p:cNvPr>
          <p:cNvSpPr txBox="1"/>
          <p:nvPr/>
        </p:nvSpPr>
        <p:spPr>
          <a:xfrm>
            <a:off x="1076385" y="2574546"/>
            <a:ext cx="1073481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dirty="0"/>
              <a:t>Ustawa z dnia 5 stycznia 2011 roku o kierujących pojazdami określiła nowe zasady uzyskiwania, cofania </a:t>
            </a:r>
            <a:br>
              <a:rPr lang="pl-PL" dirty="0"/>
            </a:br>
            <a:r>
              <a:rPr lang="pl-PL" dirty="0"/>
              <a:t>i przywracania uprawnień do kierowania pojazdami </a:t>
            </a:r>
            <a:br>
              <a:rPr lang="pl-PL" dirty="0"/>
            </a:br>
            <a:r>
              <a:rPr lang="pl-PL" dirty="0"/>
              <a:t>oraz nowe zasady nadzoru nad kierującym w części dotyczącej starostów.</a:t>
            </a:r>
          </a:p>
          <a:p>
            <a:pPr algn="ctr">
              <a:lnSpc>
                <a:spcPct val="150000"/>
              </a:lnSpc>
            </a:pPr>
            <a:endParaRPr lang="pl-PL" dirty="0"/>
          </a:p>
          <a:p>
            <a:pPr algn="ctr">
              <a:lnSpc>
                <a:spcPct val="150000"/>
              </a:lnSpc>
            </a:pPr>
            <a:r>
              <a:rPr lang="pl-PL" sz="2000" dirty="0"/>
              <a:t>Starosta wysyła osobie informację o konieczności poddania się badaniom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oraz obowiązkowi odbycia kursu na podstawie wyroku sądu.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Osoba jest obowiązana do przedstawienia staroście właściwych orzeczeń oraz zaświadczenia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o ukończeniu kursu w terminie miesiąca od dnia doręczenia informacji.</a:t>
            </a: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875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8E863-9578-2AA3-066B-9BCF85501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57A0833E-7C55-4F7B-339A-5E7830391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EA94C040-1A6C-ACC1-3C4E-D4F2F0FC6A79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DF8FBDF-7366-8C2E-D077-44FC33AE73DD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Cel 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1EFF394-7129-5CC2-DB89-AA89C7496FF9}"/>
              </a:ext>
            </a:extLst>
          </p:cNvPr>
          <p:cNvSpPr txBox="1"/>
          <p:nvPr/>
        </p:nvSpPr>
        <p:spPr>
          <a:xfrm>
            <a:off x="1076385" y="2574546"/>
            <a:ext cx="10734810" cy="323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pl-PL" dirty="0"/>
          </a:p>
          <a:p>
            <a:pPr algn="ctr">
              <a:lnSpc>
                <a:spcPct val="150000"/>
              </a:lnSpc>
            </a:pPr>
            <a:r>
              <a:rPr lang="pl-PL" sz="2000" dirty="0"/>
              <a:t>Minister właściwy do spraw zdrowia w porozumieniu z ministrem właściwym do spraw transportu, został zobowiązany do określenia - w drodze rozporządzenia - szczegółowego programu kursu, wysokości opłaty oraz ustalenia wzoru zaświadczenia.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Program kursu powinien uwzględniać znaczenie problematyki przeciwalkoholowej </a:t>
            </a:r>
            <a:br>
              <a:rPr lang="pl-PL" sz="2000" dirty="0"/>
            </a:br>
            <a:r>
              <a:rPr lang="pl-PL" sz="2000" dirty="0"/>
              <a:t>i przeciwdziałania narkomanii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dla </a:t>
            </a:r>
            <a:r>
              <a:rPr lang="pl-PL" sz="2000" b="1" dirty="0"/>
              <a:t>zmiany postaw </a:t>
            </a:r>
            <a:r>
              <a:rPr lang="pl-PL" sz="2000" dirty="0"/>
              <a:t>kierujących pojazdami.</a:t>
            </a:r>
          </a:p>
        </p:txBody>
      </p:sp>
    </p:spTree>
    <p:extLst>
      <p:ext uri="{BB962C8B-B14F-4D97-AF65-F5344CB8AC3E}">
        <p14:creationId xmlns:p14="http://schemas.microsoft.com/office/powerpoint/2010/main" val="25706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FC265-561B-50D8-A2C6-59BCA76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5358E466-8088-2B97-FD63-6C9F6D821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348E4D3F-4F0B-F272-A5DB-F4ECED3FD12B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E62163A-03D1-CBA4-0CA2-158D42DF6EC6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Zakres 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EE4C9C9-D3EE-D5DE-674D-08AA15BEA7D8}"/>
              </a:ext>
            </a:extLst>
          </p:cNvPr>
          <p:cNvSpPr txBox="1"/>
          <p:nvPr/>
        </p:nvSpPr>
        <p:spPr>
          <a:xfrm>
            <a:off x="1076385" y="2574546"/>
            <a:ext cx="10734810" cy="369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pl-PL" dirty="0"/>
          </a:p>
          <a:p>
            <a:pPr algn="ctr">
              <a:lnSpc>
                <a:spcPct val="150000"/>
              </a:lnSpc>
            </a:pPr>
            <a:r>
              <a:rPr lang="pl-PL" sz="2000" dirty="0"/>
              <a:t>Kurs reedukacyjny w zakresie problematyki przeciwalkoholowej i przeciwdziałania narkomanii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jest prowadzony w formie wykładów i obejmuje w szczególności: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przedstawienie skutków wypadków drogowych,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wpływ alkoholu lub środka działającego podobnie do alkoholu na funkcje percepcyjne kierującego oraz na podejmowane przez niego decyzje w ruchu drogowym,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psychologiczne aspekty kierowania pojazdem i uczestnictwa w ruchu drogowym.</a:t>
            </a:r>
          </a:p>
        </p:txBody>
      </p:sp>
    </p:spTree>
    <p:extLst>
      <p:ext uri="{BB962C8B-B14F-4D97-AF65-F5344CB8AC3E}">
        <p14:creationId xmlns:p14="http://schemas.microsoft.com/office/powerpoint/2010/main" val="377587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EDC6D-AB89-103D-62A6-247299A9B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418BA8B7-A04B-3631-BFE8-4C0BC2E9B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485536BC-BBE7-F070-223E-1C61277731C9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DC80171-5F85-FF07-89B3-09D324410B9E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Akt wykonawczy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99B7C61-FC74-9E72-9390-6BEACE74EFF0}"/>
              </a:ext>
            </a:extLst>
          </p:cNvPr>
          <p:cNvSpPr txBox="1"/>
          <p:nvPr/>
        </p:nvSpPr>
        <p:spPr>
          <a:xfrm>
            <a:off x="1076385" y="2574546"/>
            <a:ext cx="10734810" cy="431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pl-PL" dirty="0"/>
          </a:p>
          <a:p>
            <a:pPr algn="ctr">
              <a:lnSpc>
                <a:spcPct val="150000"/>
              </a:lnSpc>
            </a:pPr>
            <a:r>
              <a:rPr lang="pl-PL" sz="2000" dirty="0"/>
              <a:t>Rozporządzenie Ministra Zdrowia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w sprawie kursu reedukacyjnego w zakresie problematyki przeciwalkoholowej i przeciwdziałania narkomanii oraz szczegółowych warunków i trybu kierowania na badania lekarskie lub badania psychologiczne w zakresie psychologii transportu z dnia 18 grudnia 2012 roku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weszło w życie 19 stycznia 2013 roku.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Obecnie obowiązuje ww. rozporządzenie w wersji z dnia 17 lipca 2023 roku.</a:t>
            </a:r>
          </a:p>
          <a:p>
            <a:pPr algn="ctr">
              <a:lnSpc>
                <a:spcPct val="150000"/>
              </a:lnSpc>
            </a:pPr>
            <a:endParaRPr lang="pl-PL" sz="900" dirty="0"/>
          </a:p>
          <a:p>
            <a:pPr algn="ctr">
              <a:lnSpc>
                <a:spcPct val="150000"/>
              </a:lnSpc>
            </a:pPr>
            <a:r>
              <a:rPr lang="pl-PL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Od dnia rozpoczęcia kursów nie zmienił się program i czas trwania szkolenia.</a:t>
            </a:r>
            <a:endParaRPr lang="pl-PL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56145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F8E22-F9FA-B373-2156-BED3EA7ED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4090F31B-026A-0153-B53B-B35D12BE9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8A587398-C014-B527-6DDB-7CEEE4AFCED6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BD4D59F-7F89-3EBE-2DA0-9E5AA4A96686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Istotne zasady organizacji 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85AF5BD-C875-A168-32D1-FCF62165525F}"/>
              </a:ext>
            </a:extLst>
          </p:cNvPr>
          <p:cNvSpPr txBox="1"/>
          <p:nvPr/>
        </p:nvSpPr>
        <p:spPr>
          <a:xfrm>
            <a:off x="1076385" y="2574546"/>
            <a:ext cx="10734810" cy="1845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pl-PL" dirty="0"/>
          </a:p>
          <a:p>
            <a:pPr algn="ctr">
              <a:lnSpc>
                <a:spcPct val="150000"/>
              </a:lnSpc>
            </a:pPr>
            <a:r>
              <a:rPr lang="pl-PL" sz="2000" dirty="0"/>
              <a:t>Jest prowadzony przez dwa dni, przez osiem godzin każdego dnia, </a:t>
            </a:r>
          </a:p>
          <a:p>
            <a:pPr algn="ctr">
              <a:lnSpc>
                <a:spcPct val="150000"/>
              </a:lnSpc>
            </a:pPr>
            <a:r>
              <a:rPr lang="pl-PL" sz="2000" dirty="0"/>
              <a:t>w formie wykładów, w grupach liczących nie więcej niż 15 uczestników.</a:t>
            </a:r>
          </a:p>
          <a:p>
            <a:pPr algn="ctr">
              <a:lnSpc>
                <a:spcPct val="150000"/>
              </a:lnSpc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38223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72D4D-85D7-6757-D70F-015F2C47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5911DC6D-323A-DE67-C343-77736122E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DA6960A7-622B-6F4C-E198-B4A1879687C1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3C87D72-E7D0-A67B-D32B-E69F6CD58F71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latin typeface="Calibri" panose="020F0502020204030204" pitchFamily="34" charset="0"/>
              </a:rPr>
              <a:t>Tematyka </a:t>
            </a: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30F81A1-1087-FFAB-14CD-965E44D67C3B}"/>
              </a:ext>
            </a:extLst>
          </p:cNvPr>
          <p:cNvSpPr txBox="1"/>
          <p:nvPr/>
        </p:nvSpPr>
        <p:spPr>
          <a:xfrm>
            <a:off x="1028063" y="2119613"/>
            <a:ext cx="10734810" cy="479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/>
              <a:t>Pierwszy dzień</a:t>
            </a:r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r>
              <a:rPr lang="pl-PL" sz="2000" dirty="0"/>
              <a:t>Wykład w zakresie podstawowych informacji dotyczących prowadzenia pojazdu po użyciu alkoholu lub środka działającego podobnie do alkoholu obejmuje:</a:t>
            </a:r>
          </a:p>
          <a:p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wpływ alkoholu lub środka działającego podobnie do alkoholu na sprawność prowadzenia pojazdów,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mity, stereotypy i formy racjonalizacji, dotyczące prowadzenia pojazdu po użyciu alkoholu lub środka działającego podobnie do alkoholu,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statystyki dotyczące zjawiska nietrzeźwości na drogach (liczba wypadków, liczba rannych i zabitych),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omówienie regulacji prawnych dotyczących prowadzenia pojazdu w stanie nietrzeźwości, w stanie po użyciu alkoholu lub środka działającego podobnie do alkoholu.</a:t>
            </a:r>
          </a:p>
          <a:p>
            <a:pPr algn="ctr">
              <a:lnSpc>
                <a:spcPct val="150000"/>
              </a:lnSpc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09385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29CD7-53FD-7CF3-127E-35129AB73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36524F37-F540-B6DD-3CB8-31ED781EF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43F643FF-5FB9-D5A4-F439-74400311E368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C95DA1B-4D92-D251-6820-AC37F78889DE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latin typeface="Calibri" panose="020F0502020204030204" pitchFamily="34" charset="0"/>
              </a:rPr>
              <a:t>Tematyka </a:t>
            </a: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3695434-CACC-8250-D185-AC37DF0A48C5}"/>
              </a:ext>
            </a:extLst>
          </p:cNvPr>
          <p:cNvSpPr txBox="1"/>
          <p:nvPr/>
        </p:nvSpPr>
        <p:spPr>
          <a:xfrm>
            <a:off x="1028063" y="2119613"/>
            <a:ext cx="10734810" cy="479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/>
              <a:t>Pierwszy dzień</a:t>
            </a:r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r>
              <a:rPr lang="pl-PL" sz="2000" dirty="0"/>
              <a:t>Powody, dla których ludzie decydują się na prowadzenie pojazdu po użyciu alkoholu lub środka działającego podobnie do alkoholu.</a:t>
            </a:r>
          </a:p>
          <a:p>
            <a:endParaRPr lang="pl-PL" sz="2000" dirty="0"/>
          </a:p>
          <a:p>
            <a:r>
              <a:rPr lang="pl-PL" sz="2000" dirty="0"/>
              <a:t>Problemy związane z używaniem alkoholu, środków działających podobnie do alkoholu, w tym omawiane: </a:t>
            </a:r>
          </a:p>
          <a:p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zjawiska związane z nadużywaniem napojów alkoholowych: picie ryzykowne, picie szkodliwe, uzależnienie, wraz z ich wyznacznikami,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zjawiska związane z używaniem środków działających podobnie do alkoholu: używanie substancji ryzykownych, używanie substancji szkodliwe, uzależnienie wraz z ich wyznacznikami,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funkcjonowanie osoby uzależnionej - zmiany w sferze poznawczej, emocjonalnej i behawioralnej.</a:t>
            </a:r>
          </a:p>
          <a:p>
            <a:pPr algn="ctr">
              <a:lnSpc>
                <a:spcPct val="150000"/>
              </a:lnSpc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74920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906C-0AE7-4ACC-9987-A611797C2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BE8FF1E7-2832-4C88-96E3-09ABC313D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7790E4EA-00B4-E9AE-B540-63ABAB0545C5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0BED06E-3800-A3E8-055A-4F575C754F36}"/>
              </a:ext>
            </a:extLst>
          </p:cNvPr>
          <p:cNvSpPr txBox="1"/>
          <p:nvPr/>
        </p:nvSpPr>
        <p:spPr>
          <a:xfrm>
            <a:off x="2254695" y="7279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latin typeface="Calibri" panose="020F0502020204030204" pitchFamily="34" charset="0"/>
              </a:rPr>
              <a:t>Tematyka </a:t>
            </a: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4A2A437-4AAA-D5AA-6979-CD881E8B97A0}"/>
              </a:ext>
            </a:extLst>
          </p:cNvPr>
          <p:cNvSpPr txBox="1"/>
          <p:nvPr/>
        </p:nvSpPr>
        <p:spPr>
          <a:xfrm>
            <a:off x="1028063" y="2119613"/>
            <a:ext cx="10734810" cy="509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/>
              <a:t>Pierwszy dzień</a:t>
            </a:r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>
              <a:lnSpc>
                <a:spcPct val="150000"/>
              </a:lnSpc>
            </a:pPr>
            <a:r>
              <a:rPr lang="pl-PL" sz="2000" dirty="0"/>
              <a:t>Wykład dotyczący sposobów autodiagnozy stylu picia alkoholu oraz używania środków działających podobnie do alkoholu, poziomu samokontroli i tendencji do zachowań ryzykownych oraz ulegania wpływom zewnętrznym: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test AUDIT - test do autodiagnozy stylu picia alkoholu,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test PUM - test problemowego używania marihuany,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test PUN - test problemowego używania narkotyków,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test </a:t>
            </a:r>
            <a:r>
              <a:rPr lang="pl-PL" sz="2000" dirty="0" err="1"/>
              <a:t>Behavior</a:t>
            </a:r>
            <a:r>
              <a:rPr lang="pl-PL" sz="2000" dirty="0"/>
              <a:t> </a:t>
            </a:r>
            <a:r>
              <a:rPr lang="pl-PL" sz="2000" dirty="0" err="1"/>
              <a:t>Assessment</a:t>
            </a:r>
            <a:r>
              <a:rPr lang="pl-PL" sz="2000" dirty="0"/>
              <a:t> Scales-2 TM - test autodiagnozy preferencji do podejmowania ryzyka,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omówienie pojęcia samokontroli, w tym kontrolowania emocji i zachowań.</a:t>
            </a:r>
          </a:p>
          <a:p>
            <a:pPr algn="ctr">
              <a:lnSpc>
                <a:spcPct val="150000"/>
              </a:lnSpc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8711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3F794-8C52-33F6-ABEE-D74BBF239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809B00E3-F37C-0407-8B70-349084AA4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6C172121-D35C-5855-496E-2D23D7A762F5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EFEEF84-8ABA-2FD5-4D88-DBF3C910C0D9}"/>
              </a:ext>
            </a:extLst>
          </p:cNvPr>
          <p:cNvSpPr txBox="1"/>
          <p:nvPr/>
        </p:nvSpPr>
        <p:spPr>
          <a:xfrm>
            <a:off x="2254695" y="392760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latin typeface="Calibri" panose="020F0502020204030204" pitchFamily="34" charset="0"/>
              </a:rPr>
              <a:t>Tematyka </a:t>
            </a: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0EFC5F8-1E17-0286-ED8A-A5D5F2874144}"/>
              </a:ext>
            </a:extLst>
          </p:cNvPr>
          <p:cNvSpPr txBox="1"/>
          <p:nvPr/>
        </p:nvSpPr>
        <p:spPr>
          <a:xfrm>
            <a:off x="1076385" y="2120631"/>
            <a:ext cx="1073481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/>
              <a:t>Drugi dzień</a:t>
            </a:r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>
              <a:lnSpc>
                <a:spcPct val="150000"/>
              </a:lnSpc>
            </a:pPr>
            <a:r>
              <a:rPr lang="pl-PL" sz="2000" dirty="0"/>
              <a:t>Wykład dotyczący odpowiedzialności obejmujący: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pojęcie odpowiedzialności,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przedstawienie oczekiwań ludzi od odpowiedzialnego kierowcy i kierującego tramwajem,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wskazanie, w jaki sposób najczęściej oceniamy swoje umiejętności oraz sprawność w roli kierowcy lub kierującego tramwajem.</a:t>
            </a:r>
          </a:p>
          <a:p>
            <a:pPr>
              <a:lnSpc>
                <a:spcPct val="150000"/>
              </a:lnSpc>
            </a:pPr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7721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0E08A-D576-B61F-5873-26C07129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7AC6E246-D758-6E7E-575C-A4CDA3F7F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1A3FBAD0-949E-15F0-88A4-C178CD3E3BDE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CA38D52-B107-1259-5706-7827D89544CD}"/>
              </a:ext>
            </a:extLst>
          </p:cNvPr>
          <p:cNvSpPr txBox="1"/>
          <p:nvPr/>
        </p:nvSpPr>
        <p:spPr>
          <a:xfrm>
            <a:off x="2254695" y="392760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latin typeface="Calibri" panose="020F0502020204030204" pitchFamily="34" charset="0"/>
              </a:rPr>
              <a:t>Tematyka </a:t>
            </a: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kursu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A6FD983-B941-149E-E454-1794B7553CA2}"/>
              </a:ext>
            </a:extLst>
          </p:cNvPr>
          <p:cNvSpPr txBox="1"/>
          <p:nvPr/>
        </p:nvSpPr>
        <p:spPr>
          <a:xfrm>
            <a:off x="1076385" y="2120631"/>
            <a:ext cx="1073481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/>
              <a:t>Drugi dzień</a:t>
            </a:r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>
              <a:lnSpc>
                <a:spcPct val="150000"/>
              </a:lnSpc>
            </a:pPr>
            <a:r>
              <a:rPr lang="pl-PL" sz="2000" dirty="0"/>
              <a:t>Wykład dotyczący sposobów przeciwdziałania problemowi prowadzenia pojazdu po użyciu alkoholu lub środka działającego podobnie do alkoholu obejmujący: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sposoby odmawiania, odmawianie asertywne,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możliwości i sposoby organizowania bezpiecznego powrotu z „imprezy, na której jest alkohol”,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działania na rzecz zmniejszenia zjawiska nietrzeźwości kierowców; wskazanie tego, co każdy z nas może zrobić, aby zmniejszyć zjawisko nietrzeźwości kierowców.</a:t>
            </a:r>
          </a:p>
          <a:p>
            <a:pPr>
              <a:lnSpc>
                <a:spcPct val="150000"/>
              </a:lnSpc>
            </a:pPr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9406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59F9E-3446-B5B2-E2EA-EE05FEF74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F81A7B60-F5EC-D514-2C66-2AE36EA49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F548D59F-DADC-F15F-021B-C46A225D37EF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24B4222-BFCB-404B-83D9-8C8044A7E4DD}"/>
              </a:ext>
            </a:extLst>
          </p:cNvPr>
          <p:cNvSpPr txBox="1"/>
          <p:nvPr/>
        </p:nvSpPr>
        <p:spPr>
          <a:xfrm>
            <a:off x="2254695" y="392760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0000"/>
                </a:solidFill>
                <a:latin typeface="Calibri" panose="020F0502020204030204" pitchFamily="34" charset="0"/>
              </a:rPr>
              <a:t>Organizacja zajęć</a:t>
            </a:r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90C3C11-F52B-3E46-1831-603593BBB725}"/>
              </a:ext>
            </a:extLst>
          </p:cNvPr>
          <p:cNvSpPr txBox="1"/>
          <p:nvPr/>
        </p:nvSpPr>
        <p:spPr>
          <a:xfrm>
            <a:off x="2254695" y="1830537"/>
            <a:ext cx="10734810" cy="8963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Dzień pierwszy: 5 godzin zajęć z psychologiem/terapeutą i 3 godziny z Policjantem</a:t>
            </a:r>
            <a:endParaRPr lang="pl-PL" sz="20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Dzień drugi: 8 godzin z psychologiem/terapeutą + spotkanie z przedstawicielami AA 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lub osadzonym w Zakładzie Karnym odbywającym karę za jazdę pod wpływem alkoholu 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lub innego środka. Kursy organizowane są średnio 2 razy w tygodniu.</a:t>
            </a:r>
            <a:endParaRPr lang="pl-PL" sz="20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WYKŁADOWCY:</a:t>
            </a:r>
            <a:endParaRPr lang="pl-PL" sz="20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Policjanci lub emerytowani Policjanci.</a:t>
            </a:r>
            <a:endParaRPr lang="pl-PL" sz="20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Psycholodzy i terapeuci: posiadający wykształcenie kierunkowe z zakresu psychologii, 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psychologii transportu, terapii uzależnień. Zatrudnieni w Aresztach Śledczych, 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Zakładach Karnych i </a:t>
            </a:r>
            <a:r>
              <a:rPr lang="pl-PL" sz="2000" dirty="0">
                <a:solidFill>
                  <a:srgbClr val="333333"/>
                </a:solidFill>
                <a:ea typeface="Times New Roman" panose="02020603050405020304" pitchFamily="18" charset="0"/>
              </a:rPr>
              <a:t>P</a:t>
            </a:r>
            <a:r>
              <a:rPr lang="pl-PL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racowniach psychologicznych</a:t>
            </a:r>
            <a:endParaRPr lang="pl-PL" sz="2000" dirty="0"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pl-PL" sz="2800" b="1" dirty="0"/>
          </a:p>
          <a:p>
            <a:pPr algn="ctr">
              <a:lnSpc>
                <a:spcPct val="150000"/>
              </a:lnSpc>
            </a:pPr>
            <a:endParaRPr lang="pl-PL" sz="2800" b="1" dirty="0"/>
          </a:p>
          <a:p>
            <a:pPr algn="ctr">
              <a:lnSpc>
                <a:spcPct val="150000"/>
              </a:lnSpc>
            </a:pPr>
            <a:r>
              <a:rPr lang="pl-PL" sz="2800" b="1" dirty="0"/>
              <a:t>Obecność Anonimowego Alkoholika na zajęciach,</a:t>
            </a:r>
          </a:p>
          <a:p>
            <a:pPr algn="ctr">
              <a:lnSpc>
                <a:spcPct val="150000"/>
              </a:lnSpc>
            </a:pPr>
            <a:r>
              <a:rPr lang="pl-PL" sz="2800" b="1" dirty="0"/>
              <a:t>który dzieli się swoim doświadczeniem.</a:t>
            </a:r>
          </a:p>
          <a:p>
            <a:pPr algn="ctr">
              <a:lnSpc>
                <a:spcPct val="150000"/>
              </a:lnSpc>
            </a:pPr>
            <a:endParaRPr lang="pl-PL" sz="2800" b="1" dirty="0"/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000" dirty="0"/>
          </a:p>
          <a:p>
            <a:pPr>
              <a:lnSpc>
                <a:spcPct val="150000"/>
              </a:lnSpc>
            </a:pPr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9280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C6608-F371-2244-4FF2-23D8CF5F9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747A508B-78F8-0BFD-0A6E-F01C4A574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CBAFF056-587F-B8C0-EA35-E289A0F7E91C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23F0216-1B19-31C9-5586-70EBE1A4488C}"/>
              </a:ext>
            </a:extLst>
          </p:cNvPr>
          <p:cNvSpPr txBox="1"/>
          <p:nvPr/>
        </p:nvSpPr>
        <p:spPr>
          <a:xfrm>
            <a:off x="2854712" y="1282257"/>
            <a:ext cx="7276368" cy="19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STATYSTYKI</a:t>
            </a:r>
          </a:p>
          <a:p>
            <a:pPr>
              <a:lnSpc>
                <a:spcPct val="150000"/>
              </a:lnSpc>
            </a:pPr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49D6FCD7-E70F-C3FD-B04A-A9BDDD11C7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389202"/>
              </p:ext>
            </p:extLst>
          </p:nvPr>
        </p:nvGraphicFramePr>
        <p:xfrm>
          <a:off x="6492896" y="1975075"/>
          <a:ext cx="457200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280C13C-61E0-284D-C469-B28DBCF56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602087"/>
              </p:ext>
            </p:extLst>
          </p:nvPr>
        </p:nvGraphicFramePr>
        <p:xfrm>
          <a:off x="1024070" y="3429000"/>
          <a:ext cx="3982826" cy="3036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5895">
                  <a:extLst>
                    <a:ext uri="{9D8B030D-6E8A-4147-A177-3AD203B41FA5}">
                      <a16:colId xmlns:a16="http://schemas.microsoft.com/office/drawing/2014/main" val="3395190979"/>
                    </a:ext>
                  </a:extLst>
                </a:gridCol>
                <a:gridCol w="734847">
                  <a:extLst>
                    <a:ext uri="{9D8B030D-6E8A-4147-A177-3AD203B41FA5}">
                      <a16:colId xmlns:a16="http://schemas.microsoft.com/office/drawing/2014/main" val="1484966654"/>
                    </a:ext>
                  </a:extLst>
                </a:gridCol>
                <a:gridCol w="1363130">
                  <a:extLst>
                    <a:ext uri="{9D8B030D-6E8A-4147-A177-3AD203B41FA5}">
                      <a16:colId xmlns:a16="http://schemas.microsoft.com/office/drawing/2014/main" val="1276926756"/>
                    </a:ext>
                  </a:extLst>
                </a:gridCol>
                <a:gridCol w="1468954">
                  <a:extLst>
                    <a:ext uri="{9D8B030D-6E8A-4147-A177-3AD203B41FA5}">
                      <a16:colId xmlns:a16="http://schemas.microsoft.com/office/drawing/2014/main" val="3123774245"/>
                    </a:ext>
                  </a:extLst>
                </a:gridCol>
              </a:tblGrid>
              <a:tr h="650623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pl-PL" sz="1100" kern="100">
                          <a:effectLst/>
                        </a:rPr>
                        <a:t>Lp.</a:t>
                      </a:r>
                    </a:p>
                    <a:p>
                      <a:pPr algn="ctr"/>
                      <a:r>
                        <a:rPr lang="pl-PL" sz="1100" kern="100">
                          <a:effectLst/>
                        </a:rPr>
                        <a:t> 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pl-PL" sz="1100" kern="100">
                          <a:effectLst/>
                        </a:rPr>
                        <a:t>ROK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pl-PL" sz="1100" kern="100">
                          <a:effectLst/>
                        </a:rPr>
                        <a:t>LICZBA KURSÓW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pl-PL" sz="1100" kern="100">
                          <a:effectLst/>
                        </a:rPr>
                        <a:t>LICZBA OSÓB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9855557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2015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4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58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2979440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2016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38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541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0427671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3.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2017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52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755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6258388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4.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2018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64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922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4095474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5.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2019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78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1124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296919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6.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2020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83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1185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248462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7.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2021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86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1236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3567552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8.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2022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99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1400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383102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9.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2023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98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1404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4350457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10.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2024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107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1478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705894"/>
                  </a:ext>
                </a:extLst>
              </a:tr>
              <a:tr h="216875"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 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SUMA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>
                          <a:effectLst/>
                        </a:rPr>
                        <a:t>709</a:t>
                      </a:r>
                      <a:endParaRPr lang="pl-PL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kern="100" dirty="0">
                          <a:effectLst/>
                        </a:rPr>
                        <a:t>10 103 </a:t>
                      </a:r>
                      <a:endParaRPr lang="pl-PL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1705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19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2BE28-A0DD-AA4C-6AA9-DB183D048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D_E-mail.png">
            <a:extLst>
              <a:ext uri="{FF2B5EF4-FFF2-40B4-BE49-F238E27FC236}">
                <a16:creationId xmlns:a16="http://schemas.microsoft.com/office/drawing/2014/main" id="{10BC4037-6436-EC34-AAAD-DC851B61A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85" y="210537"/>
            <a:ext cx="17660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96BB7F96-07F5-049E-7A11-954C1A233F58}"/>
              </a:ext>
            </a:extLst>
          </p:cNvPr>
          <p:cNvSpPr/>
          <p:nvPr/>
        </p:nvSpPr>
        <p:spPr>
          <a:xfrm>
            <a:off x="-237615" y="1975075"/>
            <a:ext cx="262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Wojewódzki  Ośrodek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Ruchu Drogowego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Warszawie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9BA8301-5374-29D3-BE06-D3BDC6F5C7A5}"/>
              </a:ext>
            </a:extLst>
          </p:cNvPr>
          <p:cNvSpPr txBox="1"/>
          <p:nvPr/>
        </p:nvSpPr>
        <p:spPr>
          <a:xfrm>
            <a:off x="-237615" y="-23639"/>
            <a:ext cx="8378190" cy="124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REKOMENDACJE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CC23A25-18B4-2787-DEB6-975A5321F201}"/>
              </a:ext>
            </a:extLst>
          </p:cNvPr>
          <p:cNvSpPr txBox="1"/>
          <p:nvPr/>
        </p:nvSpPr>
        <p:spPr>
          <a:xfrm>
            <a:off x="2288150" y="1513430"/>
            <a:ext cx="10734810" cy="93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/>
              <a:t>Zwiększenie udziału grup AA w współprowadzeniu kursów.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Przegląd programu kursu i jego aktualizacja.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Wdrożenie metod aktywizacyjnych, np. ,,Odgrywanie ról”.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Zmiany zasad organizacji: np. wprowadzenie ,,cyklu szkoleniowego”.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Opis kwalifikacji wykładowców.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Wnioski z nadzoru nad prowadzeniem kursów.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Ewaluacja kursów.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Problematyka uzależnień na kursach w OSK + egzamin państwowy.</a:t>
            </a:r>
          </a:p>
          <a:p>
            <a:pPr>
              <a:lnSpc>
                <a:spcPct val="150000"/>
              </a:lnSpc>
            </a:pPr>
            <a:endParaRPr lang="pl-PL" sz="2800" dirty="0"/>
          </a:p>
          <a:p>
            <a:pPr>
              <a:lnSpc>
                <a:spcPct val="150000"/>
              </a:lnSpc>
            </a:pPr>
            <a:endParaRPr lang="pl-PL" sz="2800" dirty="0"/>
          </a:p>
          <a:p>
            <a:pPr>
              <a:lnSpc>
                <a:spcPct val="150000"/>
              </a:lnSpc>
            </a:pPr>
            <a:endParaRPr lang="pl-PL" sz="2800" b="1" dirty="0"/>
          </a:p>
          <a:p>
            <a:pPr algn="ctr">
              <a:lnSpc>
                <a:spcPct val="150000"/>
              </a:lnSpc>
            </a:pPr>
            <a:endParaRPr lang="pl-PL" sz="2800" b="1" dirty="0"/>
          </a:p>
          <a:p>
            <a:pPr algn="ctr">
              <a:lnSpc>
                <a:spcPct val="150000"/>
              </a:lnSpc>
            </a:pPr>
            <a:endParaRPr lang="pl-PL" sz="1100" b="1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000" dirty="0"/>
          </a:p>
          <a:p>
            <a:pPr>
              <a:lnSpc>
                <a:spcPct val="150000"/>
              </a:lnSpc>
            </a:pPr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91735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1112</Words>
  <Application>Microsoft Office PowerPoint</Application>
  <PresentationFormat>Panoramiczny</PresentationFormat>
  <Paragraphs>234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Liczba przeprowadzonych egzaminów praktycznych</dc:title>
  <dc:creator>Jacek Fogel</dc:creator>
  <cp:lastModifiedBy>Tomasz Matuszewski</cp:lastModifiedBy>
  <cp:revision>56</cp:revision>
  <dcterms:created xsi:type="dcterms:W3CDTF">2019-07-28T17:10:23Z</dcterms:created>
  <dcterms:modified xsi:type="dcterms:W3CDTF">2025-01-22T19:47:36Z</dcterms:modified>
</cp:coreProperties>
</file>