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4"/>
  </p:notesMasterIdLst>
  <p:handoutMasterIdLst>
    <p:handoutMasterId r:id="rId25"/>
  </p:handoutMasterIdLst>
  <p:sldIdLst>
    <p:sldId id="283" r:id="rId2"/>
    <p:sldId id="314" r:id="rId3"/>
    <p:sldId id="302" r:id="rId4"/>
    <p:sldId id="353" r:id="rId5"/>
    <p:sldId id="307" r:id="rId6"/>
    <p:sldId id="348" r:id="rId7"/>
    <p:sldId id="360" r:id="rId8"/>
    <p:sldId id="317" r:id="rId9"/>
    <p:sldId id="356" r:id="rId10"/>
    <p:sldId id="339" r:id="rId11"/>
    <p:sldId id="357" r:id="rId12"/>
    <p:sldId id="358" r:id="rId13"/>
    <p:sldId id="359" r:id="rId14"/>
    <p:sldId id="332" r:id="rId15"/>
    <p:sldId id="350" r:id="rId16"/>
    <p:sldId id="351" r:id="rId17"/>
    <p:sldId id="352" r:id="rId18"/>
    <p:sldId id="335" r:id="rId19"/>
    <p:sldId id="337" r:id="rId20"/>
    <p:sldId id="355" r:id="rId21"/>
    <p:sldId id="354" r:id="rId22"/>
    <p:sldId id="330" r:id="rId23"/>
  </p:sldIdLst>
  <p:sldSz cx="12192000" cy="6858000"/>
  <p:notesSz cx="6797675" cy="9926638"/>
  <p:embeddedFontLst>
    <p:embeddedFont>
      <p:font typeface="Calibri Light" panose="020F0302020204030204" pitchFamily="34" charset="0"/>
      <p:regular r:id="rId26"/>
      <p:italic r:id="rId27"/>
    </p:embeddedFont>
    <p:embeddedFont>
      <p:font typeface="Frutiger-Roman" panose="020B0604020202020204" charset="0"/>
      <p:regular r:id="rId28"/>
    </p:embeddedFont>
    <p:embeddedFont>
      <p:font typeface="Calibri" panose="020F0502020204030204" pitchFamily="34" charset="0"/>
      <p:regular r:id="rId29"/>
      <p:bold r:id="rId30"/>
      <p:italic r:id="rId31"/>
      <p:boldItalic r:id="rId32"/>
    </p:embeddedFont>
    <p:embeddedFont>
      <p:font typeface="MS PGothic" panose="020B0600070205080204" pitchFamily="34" charset="-128"/>
      <p:regular r:id="rId33"/>
    </p:embeddedFont>
    <p:embeddedFont>
      <p:font typeface="Frutiger-Black" panose="020B0604020202020204"/>
      <p:regular r:id="rId34"/>
    </p:embeddedFont>
    <p:embeddedFont>
      <p:font typeface="Century Gothic" panose="020B0502020202020204" pitchFamily="34" charset="0"/>
      <p:regular r:id="rId35"/>
      <p:bold r:id="rId36"/>
      <p:italic r:id="rId37"/>
      <p:boldItalic r:id="rId38"/>
    </p:embeddedFont>
    <p:embeddedFont>
      <p:font typeface="Frutiger-Light" panose="020B0604020202020204"/>
      <p:regular r:id="rId39"/>
    </p:embeddedFont>
    <p:embeddedFont>
      <p:font typeface="Frutiger-Bold" panose="020B0604020202020204"/>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DF2EA"/>
    <a:srgbClr val="F7ECE4"/>
    <a:srgbClr val="F5BD97"/>
    <a:srgbClr val="F6BE97"/>
    <a:srgbClr val="F8CBAD"/>
    <a:srgbClr val="CE6928"/>
    <a:srgbClr val="EC7C30"/>
    <a:srgbClr val="F1A16B"/>
    <a:srgbClr val="F2AB7A"/>
    <a:srgbClr val="F19B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3303" autoAdjust="0"/>
  </p:normalViewPr>
  <p:slideViewPr>
    <p:cSldViewPr>
      <p:cViewPr varScale="1">
        <p:scale>
          <a:sx n="65" d="100"/>
          <a:sy n="65" d="100"/>
        </p:scale>
        <p:origin x="724" y="56"/>
      </p:cViewPr>
      <p:guideLst>
        <p:guide orient="horz" pos="2112"/>
        <p:guide pos="3840"/>
      </p:guideLst>
    </p:cSldViewPr>
  </p:slideViewPr>
  <p:notesTextViewPr>
    <p:cViewPr>
      <p:scale>
        <a:sx n="1" d="1"/>
        <a:sy n="1" d="1"/>
      </p:scale>
      <p:origin x="0" y="0"/>
    </p:cViewPr>
  </p:notesText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0F4CDCC-D814-41C7-A30E-A7618D467544}" type="datetimeFigureOut">
              <a:rPr lang="fr-BE" smtClean="0"/>
              <a:t>08-05-25</a:t>
            </a:fld>
            <a:endParaRPr lang="fr-BE"/>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5DE1573E-7C16-464A-AE2D-5067BBF60FF6}" type="slidenum">
              <a:rPr lang="fr-BE" smtClean="0"/>
              <a:t>‹#›</a:t>
            </a:fld>
            <a:endParaRPr lang="fr-BE"/>
          </a:p>
        </p:txBody>
      </p:sp>
    </p:spTree>
    <p:extLst>
      <p:ext uri="{BB962C8B-B14F-4D97-AF65-F5344CB8AC3E}">
        <p14:creationId xmlns:p14="http://schemas.microsoft.com/office/powerpoint/2010/main" val="36539961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79C5BAA-7C65-462F-AE3E-22342E86FD70}" type="datetimeFigureOut">
              <a:rPr lang="en-GB" smtClean="0"/>
              <a:t>08/05/2025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2F03B5D-5D91-41F7-BF3A-CBB3B897E68F}" type="slidenum">
              <a:rPr lang="en-GB" smtClean="0"/>
              <a:t>‹#›</a:t>
            </a:fld>
            <a:endParaRPr lang="en-GB"/>
          </a:p>
        </p:txBody>
      </p:sp>
    </p:spTree>
    <p:extLst>
      <p:ext uri="{BB962C8B-B14F-4D97-AF65-F5344CB8AC3E}">
        <p14:creationId xmlns:p14="http://schemas.microsoft.com/office/powerpoint/2010/main" val="1760986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1</a:t>
            </a:fld>
            <a:endParaRPr lang="en-GB"/>
          </a:p>
        </p:txBody>
      </p:sp>
    </p:spTree>
    <p:extLst>
      <p:ext uri="{BB962C8B-B14F-4D97-AF65-F5344CB8AC3E}">
        <p14:creationId xmlns:p14="http://schemas.microsoft.com/office/powerpoint/2010/main" val="1353978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425450" y="1243013"/>
            <a:ext cx="5946775" cy="33464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rgbClr val="CC6600"/>
              </a:buClr>
              <a:buFont typeface="Wingdings" panose="05000000000000000000" pitchFamily="2" charset="2"/>
              <a:buNone/>
            </a:pPr>
            <a:endParaRPr lang="fr-FR" altLang="fr-FR" smtClean="0">
              <a:latin typeface="Frutiger-Roman"/>
            </a:endParaRPr>
          </a:p>
        </p:txBody>
      </p:sp>
      <p:sp>
        <p:nvSpPr>
          <p:cNvPr id="4" name="Slide Number Placeholder 3"/>
          <p:cNvSpPr>
            <a:spLocks noGrp="1"/>
          </p:cNvSpPr>
          <p:nvPr>
            <p:ph type="sldNum" sz="quarter" idx="5"/>
          </p:nvPr>
        </p:nvSpPr>
        <p:spPr/>
        <p:txBody>
          <a:bodyPr/>
          <a:lstStyle/>
          <a:p>
            <a:pPr fontAlgn="auto">
              <a:spcBef>
                <a:spcPts val="0"/>
              </a:spcBef>
              <a:spcAft>
                <a:spcPts val="0"/>
              </a:spcAft>
              <a:defRPr/>
            </a:pPr>
            <a:fld id="{94178D0B-7D4C-4BCC-B4F1-C20BAA61CC67}" type="slidenum">
              <a:rPr lang="en-GB" smtClean="0">
                <a:solidFill>
                  <a:prstClr val="black"/>
                </a:solidFill>
                <a:latin typeface="Calibri" panose="020F0502020204030204"/>
                <a:cs typeface="+mn-cs"/>
              </a:rPr>
              <a:pPr fontAlgn="auto">
                <a:spcBef>
                  <a:spcPts val="0"/>
                </a:spcBef>
                <a:spcAft>
                  <a:spcPts val="0"/>
                </a:spcAft>
                <a:defRPr/>
              </a:pPr>
              <a:t>2</a:t>
            </a:fld>
            <a:endParaRPr lang="en-GB">
              <a:solidFill>
                <a:prstClr val="black"/>
              </a:solidFill>
              <a:latin typeface="Calibri" panose="020F0502020204030204"/>
              <a:cs typeface="+mn-cs"/>
            </a:endParaRPr>
          </a:p>
        </p:txBody>
      </p:sp>
    </p:spTree>
    <p:extLst>
      <p:ext uri="{BB962C8B-B14F-4D97-AF65-F5344CB8AC3E}">
        <p14:creationId xmlns:p14="http://schemas.microsoft.com/office/powerpoint/2010/main" val="2135226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3205163" y="496888"/>
            <a:ext cx="4422775" cy="2487612"/>
          </a:xfrm>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51" tIns="45327" rIns="90651" bIns="45327"/>
          <a:lstStyle/>
          <a:p>
            <a:r>
              <a:rPr lang="en-GB" altLang="en-US" baseline="0" dirty="0" smtClean="0">
                <a:latin typeface="Arial" panose="020B0604020202020204" pitchFamily="34" charset="0"/>
              </a:rPr>
              <a:t>At the same time, we try to advance policy through different projects dealing with various aspects of road safety. </a:t>
            </a:r>
          </a:p>
          <a:p>
            <a:r>
              <a:rPr lang="en-GB" altLang="en-US" baseline="0" dirty="0" smtClean="0">
                <a:latin typeface="Arial" panose="020B0604020202020204" pitchFamily="34" charset="0"/>
              </a:rPr>
              <a:t>This goes from drink and drug driving, to vehicle safety, to education and exchange of best practice, young users and so on. </a:t>
            </a:r>
          </a:p>
          <a:p>
            <a:r>
              <a:rPr lang="en-GB" altLang="en-US" baseline="0" dirty="0" smtClean="0">
                <a:latin typeface="Arial" panose="020B0604020202020204" pitchFamily="34" charset="0"/>
              </a:rPr>
              <a:t>LEARN! - </a:t>
            </a:r>
            <a:r>
              <a:rPr lang="en-US" altLang="en-US" baseline="0" dirty="0" smtClean="0">
                <a:latin typeface="Arial" panose="020B0604020202020204" pitchFamily="34" charset="0"/>
              </a:rPr>
              <a:t>The project’s primary aim is to improve the quality of traffic safety and mobility education in Europe by creating a manual for experts containing best practice guidelines for designing, testing, implementing and evaluating educational measures.</a:t>
            </a:r>
            <a:endParaRPr lang="en-GB" altLang="en-US" baseline="0" dirty="0" smtClean="0">
              <a:latin typeface="Arial" panose="020B0604020202020204" pitchFamily="34" charset="0"/>
            </a:endParaRPr>
          </a:p>
          <a:p>
            <a:r>
              <a:rPr lang="en-GB" altLang="en-US" baseline="0" dirty="0" smtClean="0">
                <a:latin typeface="Arial" panose="020B0604020202020204" pitchFamily="34" charset="0"/>
              </a:rPr>
              <a:t>SMART - </a:t>
            </a:r>
            <a:r>
              <a:rPr lang="en-US" altLang="en-US" baseline="0" dirty="0" smtClean="0">
                <a:latin typeface="Arial" panose="020B0604020202020204" pitchFamily="34" charset="0"/>
              </a:rPr>
              <a:t>The objective of the SMART project is to address the main issues related to alcohol and driving and continue ETSC advocacy activities both at EU and Member State level to tackle drink driving and reduce the number of alcohol-related deaths. This focus is aligned with the EU’s own strategy to reduce injuries and deaths caused by drink driving.</a:t>
            </a:r>
            <a:endParaRPr lang="en-GB" altLang="en-US" baseline="0" dirty="0" smtClean="0">
              <a:latin typeface="Arial" panose="020B0604020202020204" pitchFamily="34" charset="0"/>
            </a:endParaRPr>
          </a:p>
          <a:p>
            <a:r>
              <a:rPr lang="en-GB" altLang="en-US" baseline="0" dirty="0" smtClean="0">
                <a:latin typeface="Arial" panose="020B0604020202020204" pitchFamily="34" charset="0"/>
              </a:rPr>
              <a:t>Safe and Sober - </a:t>
            </a:r>
            <a:r>
              <a:rPr lang="en-US" altLang="en-US" baseline="0" dirty="0" smtClean="0">
                <a:latin typeface="Arial" panose="020B0604020202020204" pitchFamily="34" charset="0"/>
              </a:rPr>
              <a:t>The objective of the Safe and Sober campaign is to raise awareness amongst policy makers, the private sector and key opinion leaders of the need for a systemic approach to reducing alcohol misuse in road transport, especially in poorly-performing EU member states. The project is based around a series of national events in key countries with high levels of drink driving. The events bring together senior policymakers, ETSC partners, relevant business people, safety groups, police and the press.</a:t>
            </a:r>
            <a:endParaRPr lang="fr-FR" altLang="en-US" dirty="0" smtClean="0">
              <a:latin typeface="Arial" panose="020B0604020202020204" pitchFamily="34" charset="0"/>
            </a:endParaRPr>
          </a:p>
        </p:txBody>
      </p:sp>
    </p:spTree>
    <p:extLst>
      <p:ext uri="{BB962C8B-B14F-4D97-AF65-F5344CB8AC3E}">
        <p14:creationId xmlns:p14="http://schemas.microsoft.com/office/powerpoint/2010/main" val="309126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425450" y="1243013"/>
            <a:ext cx="5946775" cy="33464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rgbClr val="CC6600"/>
              </a:buClr>
              <a:buFont typeface="Wingdings" panose="05000000000000000000" pitchFamily="2" charset="2"/>
              <a:buNone/>
            </a:pPr>
            <a:endParaRPr lang="fr-FR" altLang="fr-FR" dirty="0" smtClean="0">
              <a:latin typeface="Frutiger-Roman"/>
            </a:endParaRPr>
          </a:p>
        </p:txBody>
      </p:sp>
      <p:sp>
        <p:nvSpPr>
          <p:cNvPr id="4" name="Slide Number Placeholder 3"/>
          <p:cNvSpPr>
            <a:spLocks noGrp="1"/>
          </p:cNvSpPr>
          <p:nvPr>
            <p:ph type="sldNum" sz="quarter" idx="5"/>
          </p:nvPr>
        </p:nvSpPr>
        <p:spPr/>
        <p:txBody>
          <a:bodyPr/>
          <a:lstStyle/>
          <a:p>
            <a:pPr fontAlgn="auto">
              <a:spcBef>
                <a:spcPts val="0"/>
              </a:spcBef>
              <a:spcAft>
                <a:spcPts val="0"/>
              </a:spcAft>
              <a:defRPr/>
            </a:pPr>
            <a:fld id="{94178D0B-7D4C-4BCC-B4F1-C20BAA61CC67}" type="slidenum">
              <a:rPr lang="en-GB" smtClean="0">
                <a:solidFill>
                  <a:prstClr val="black"/>
                </a:solidFill>
                <a:latin typeface="Calibri" panose="020F0502020204030204"/>
                <a:cs typeface="+mn-cs"/>
              </a:rPr>
              <a:pPr fontAlgn="auto">
                <a:spcBef>
                  <a:spcPts val="0"/>
                </a:spcBef>
                <a:spcAft>
                  <a:spcPts val="0"/>
                </a:spcAft>
                <a:defRPr/>
              </a:pPr>
              <a:t>4</a:t>
            </a:fld>
            <a:endParaRPr lang="en-GB">
              <a:solidFill>
                <a:prstClr val="black"/>
              </a:solidFill>
              <a:latin typeface="Calibri" panose="020F0502020204030204"/>
              <a:cs typeface="+mn-cs"/>
            </a:endParaRPr>
          </a:p>
        </p:txBody>
      </p:sp>
    </p:spTree>
    <p:extLst>
      <p:ext uri="{BB962C8B-B14F-4D97-AF65-F5344CB8AC3E}">
        <p14:creationId xmlns:p14="http://schemas.microsoft.com/office/powerpoint/2010/main" val="957448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19,823 people lost their lives in road traffic in the EU in 2021</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9,042 fewer than in 2011</a:t>
            </a:r>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5</a:t>
            </a:fld>
            <a:endParaRPr lang="en-GB"/>
          </a:p>
        </p:txBody>
      </p:sp>
    </p:spTree>
    <p:extLst>
      <p:ext uri="{BB962C8B-B14F-4D97-AF65-F5344CB8AC3E}">
        <p14:creationId xmlns:p14="http://schemas.microsoft.com/office/powerpoint/2010/main" val="1056454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6</a:t>
            </a:fld>
            <a:endParaRPr lang="en-GB"/>
          </a:p>
        </p:txBody>
      </p:sp>
    </p:spTree>
    <p:extLst>
      <p:ext uri="{BB962C8B-B14F-4D97-AF65-F5344CB8AC3E}">
        <p14:creationId xmlns:p14="http://schemas.microsoft.com/office/powerpoint/2010/main" val="3565652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222250" y="808038"/>
            <a:ext cx="7183438" cy="4041775"/>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mtClean="0">
                <a:latin typeface="Frutiger-Light" panose="020B0604020202020204"/>
              </a:rPr>
              <a:t>.</a:t>
            </a:r>
          </a:p>
          <a:p>
            <a:r>
              <a:rPr lang="en-US" altLang="fr-FR" smtClean="0">
                <a:latin typeface="Arial" panose="020B0604020202020204" pitchFamily="34" charset="0"/>
              </a:rPr>
              <a:t>While the dangers linked to drink driving are fairly well understood, the phenomenon is still widespread in the EU:</a:t>
            </a:r>
          </a:p>
          <a:p>
            <a:endParaRPr lang="nl-BE" altLang="en-US" smtClean="0">
              <a:latin typeface="Arial" panose="020B0604020202020204"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442CB32-744E-4A87-A4CC-65B6447274B1}" type="slidenum">
              <a:rPr lang="en-US" altLang="en-US" sz="1200" smtClean="0">
                <a:solidFill>
                  <a:srgbClr val="000000"/>
                </a:solidFill>
                <a:latin typeface="Arial" panose="020B0604020202020204" pitchFamily="34" charset="0"/>
              </a:rPr>
              <a:pPr/>
              <a:t>7</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1087280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222250" y="808038"/>
            <a:ext cx="7183438" cy="4041775"/>
          </a:xfrm>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mtClean="0">
                <a:latin typeface="Frutiger-Light" panose="020B0604020202020204"/>
              </a:rPr>
              <a:t>.</a:t>
            </a:r>
          </a:p>
          <a:p>
            <a:r>
              <a:rPr lang="en-US" altLang="fr-FR" smtClean="0">
                <a:latin typeface="Arial" panose="020B0604020202020204" pitchFamily="34" charset="0"/>
              </a:rPr>
              <a:t>While the dangers linked to drink driving are fairly well understood, the phenomenon is still widespread in the EU:</a:t>
            </a:r>
          </a:p>
          <a:p>
            <a:endParaRPr lang="nl-BE" altLang="en-US" smtClean="0">
              <a:latin typeface="Arial" panose="020B0604020202020204" pitchFamily="34"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A79CA23-9B42-4882-9D31-314C3DA745A9}" type="slidenum">
              <a:rPr lang="en-US" altLang="en-US" sz="1200" smtClean="0">
                <a:solidFill>
                  <a:srgbClr val="000000"/>
                </a:solidFill>
                <a:latin typeface="Arial" panose="020B0604020202020204" pitchFamily="34" charset="0"/>
              </a:rPr>
              <a:pPr/>
              <a:t>8</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545396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EU27 collectively reduced the number of road deaths by 31% over the period 2011-2021</a:t>
            </a:r>
          </a:p>
          <a:p>
            <a:endParaRPr lang="en-US" sz="1200" b="0" i="0" u="none" strike="noStrike" kern="1200" baseline="0" dirty="0">
              <a:solidFill>
                <a:schemeClr val="tx1"/>
              </a:solidFill>
              <a:latin typeface="+mn-lt"/>
              <a:ea typeface="+mn-ea"/>
              <a:cs typeface="+mn-cs"/>
            </a:endParaRPr>
          </a:p>
          <a:p>
            <a:r>
              <a:rPr lang="en-GB" sz="1200" kern="1200" dirty="0">
                <a:solidFill>
                  <a:schemeClr val="tx1"/>
                </a:solidFill>
                <a:effectLst/>
                <a:latin typeface="+mn-lt"/>
                <a:ea typeface="+mn-ea"/>
                <a:cs typeface="+mn-cs"/>
              </a:rPr>
              <a:t>There were 57,095 fewer deaths on EU roads over the last decade than there would have been if deaths had continued at the same level as in 2011</a:t>
            </a:r>
          </a:p>
          <a:p>
            <a:endParaRPr lang="en-US" sz="1200" b="0" i="0" u="none" strike="noStrike" kern="1200" baseline="0" dirty="0">
              <a:solidFill>
                <a:schemeClr val="tx1"/>
              </a:solidFill>
              <a:latin typeface="+mn-lt"/>
              <a:ea typeface="+mn-ea"/>
              <a:cs typeface="+mn-cs"/>
            </a:endParaRPr>
          </a:p>
          <a:p>
            <a:r>
              <a:rPr lang="en-GB" sz="1200" kern="1200" dirty="0">
                <a:solidFill>
                  <a:schemeClr val="tx1"/>
                </a:solidFill>
                <a:effectLst/>
                <a:latin typeface="+mn-lt"/>
                <a:ea typeface="+mn-ea"/>
                <a:cs typeface="+mn-cs"/>
              </a:rPr>
              <a:t>The overall progress in reducing road deaths on EU roads was positive from 2011 until 2014 with a 16% decrease.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the good start was followed by five consecutive years of </a:t>
            </a:r>
            <a:r>
              <a:rPr lang="en-GB" sz="1200" i="0" kern="1200" dirty="0">
                <a:solidFill>
                  <a:schemeClr val="tx1"/>
                </a:solidFill>
                <a:effectLst/>
                <a:latin typeface="+mn-lt"/>
                <a:ea typeface="+mn-ea"/>
                <a:cs typeface="+mn-cs"/>
              </a:rPr>
              <a:t>stagnation with only a 7% reduction over the 2015-2019 period. In 2020 there was an exceptional drop of 17% compared to 2019. </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2021 also saw a consistent drop of 13% with respect to 2019, but the number of road deaths increased by 5% with respect to 2020, influenced by a gradual relaxation of travel restrictions across Europe. </a:t>
            </a:r>
            <a:endParaRPr lang="en-GB" sz="1200" kern="1200" dirty="0">
              <a:solidFill>
                <a:schemeClr val="tx1"/>
              </a:solidFill>
              <a:effectLst/>
              <a:latin typeface="+mn-lt"/>
              <a:ea typeface="+mn-ea"/>
              <a:cs typeface="+mn-cs"/>
            </a:endParaRPr>
          </a:p>
          <a:p>
            <a:endParaRPr lang="en-GB" dirty="0"/>
          </a:p>
          <a:p>
            <a:r>
              <a:rPr lang="en-GB" sz="1200" kern="1200" dirty="0">
                <a:solidFill>
                  <a:schemeClr val="tx1"/>
                </a:solidFill>
                <a:effectLst/>
                <a:latin typeface="+mn-lt"/>
                <a:ea typeface="+mn-ea"/>
                <a:cs typeface="+mn-cs"/>
              </a:rPr>
              <a:t>The exceptional 2020 and 2021 results were largely a consequence of Covid-19 lockdowns and associated measures. There is no guarantee that this progress can be maintained under a return to business as usual.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endParaRPr lang="en-GB" dirty="0"/>
          </a:p>
          <a:p>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9</a:t>
            </a:fld>
            <a:endParaRPr lang="en-GB"/>
          </a:p>
        </p:txBody>
      </p:sp>
    </p:spTree>
    <p:extLst>
      <p:ext uri="{BB962C8B-B14F-4D97-AF65-F5344CB8AC3E}">
        <p14:creationId xmlns:p14="http://schemas.microsoft.com/office/powerpoint/2010/main" val="1512551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BE" altLang="en-US" dirty="0" smtClean="0">
                <a:latin typeface="Arial" panose="020B0604020202020204" pitchFamily="34" charset="0"/>
              </a:rPr>
              <a:t>PT -3%</a:t>
            </a: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D3F34791-1795-4F35-91D1-67DA3FA994C8}" type="slidenum">
              <a:rPr lang="en-US" altLang="en-US" sz="1200" smtClean="0">
                <a:solidFill>
                  <a:srgbClr val="000000"/>
                </a:solidFill>
                <a:latin typeface="Arial" panose="020B0604020202020204" pitchFamily="34" charset="0"/>
              </a:rPr>
              <a:pPr/>
              <a:t>10</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41269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smtClean="0"/>
          </a:p>
          <a:p>
            <a:endParaRPr lang="en-GB" dirty="0"/>
          </a:p>
        </p:txBody>
      </p:sp>
      <p:sp>
        <p:nvSpPr>
          <p:cNvPr id="4" name="Slide Number Placeholder 3"/>
          <p:cNvSpPr>
            <a:spLocks noGrp="1"/>
          </p:cNvSpPr>
          <p:nvPr>
            <p:ph type="sldNum" sz="quarter" idx="10"/>
          </p:nvPr>
        </p:nvSpPr>
        <p:spPr/>
        <p:txBody>
          <a:bodyPr/>
          <a:lstStyle/>
          <a:p>
            <a:pPr>
              <a:defRPr/>
            </a:pPr>
            <a:fld id="{234AB02C-00BD-4912-8957-9EC78AA7A40D}" type="slidenum">
              <a:rPr lang="en-GB" altLang="en-US" smtClean="0"/>
              <a:pPr>
                <a:defRPr/>
              </a:pPr>
              <a:t>11</a:t>
            </a:fld>
            <a:endParaRPr lang="en-GB" altLang="en-US"/>
          </a:p>
        </p:txBody>
      </p:sp>
    </p:spTree>
    <p:extLst>
      <p:ext uri="{BB962C8B-B14F-4D97-AF65-F5344CB8AC3E}">
        <p14:creationId xmlns:p14="http://schemas.microsoft.com/office/powerpoint/2010/main" val="2529279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dirty="0" smtClean="0"/>
              <a:t>Estonia was the most active in 2019 with 696 checks carried out per 1000 population whereas Alcohol checks were relatively infrequent in Ireland (64 per 1000 population). </a:t>
            </a:r>
          </a:p>
          <a:p>
            <a:r>
              <a:rPr lang="en-GB" dirty="0" smtClean="0"/>
              <a:t>Roadside checks are not comparable between countries because</a:t>
            </a:r>
            <a:r>
              <a:rPr lang="en-GB" baseline="0" dirty="0" smtClean="0"/>
              <a:t> of aspects such as randomness, the place and time of checks. </a:t>
            </a:r>
            <a:endParaRPr lang="en-GB" dirty="0"/>
          </a:p>
        </p:txBody>
      </p:sp>
      <p:sp>
        <p:nvSpPr>
          <p:cNvPr id="4" name="Slide Number Placeholder 3"/>
          <p:cNvSpPr>
            <a:spLocks noGrp="1"/>
          </p:cNvSpPr>
          <p:nvPr>
            <p:ph type="sldNum" sz="quarter" idx="10"/>
          </p:nvPr>
        </p:nvSpPr>
        <p:spPr/>
        <p:txBody>
          <a:bodyPr/>
          <a:lstStyle/>
          <a:p>
            <a:pPr>
              <a:defRPr/>
            </a:pPr>
            <a:fld id="{234AB02C-00BD-4912-8957-9EC78AA7A40D}" type="slidenum">
              <a:rPr lang="en-GB" altLang="en-US" smtClean="0"/>
              <a:pPr>
                <a:defRPr/>
              </a:pPr>
              <a:t>12</a:t>
            </a:fld>
            <a:endParaRPr lang="en-GB" altLang="en-US"/>
          </a:p>
        </p:txBody>
      </p:sp>
    </p:spTree>
    <p:extLst>
      <p:ext uri="{BB962C8B-B14F-4D97-AF65-F5344CB8AC3E}">
        <p14:creationId xmlns:p14="http://schemas.microsoft.com/office/powerpoint/2010/main" val="674368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222250" y="808038"/>
            <a:ext cx="7183438" cy="4041775"/>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mtClean="0">
                <a:latin typeface="Frutiger-Light" panose="020B0604020202020204"/>
              </a:rPr>
              <a:t>.</a:t>
            </a:r>
          </a:p>
          <a:p>
            <a:r>
              <a:rPr lang="en-US" altLang="fr-FR" smtClean="0">
                <a:latin typeface="Arial" panose="020B0604020202020204" pitchFamily="34" charset="0"/>
              </a:rPr>
              <a:t>While the dangers linked to drink driving are fairly well understood, the phenomenon is still widespread in the EU:</a:t>
            </a:r>
          </a:p>
          <a:p>
            <a:endParaRPr lang="nl-BE" altLang="en-US" smtClean="0">
              <a:latin typeface="Arial" panose="020B0604020202020204"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442CB32-744E-4A87-A4CC-65B6447274B1}" type="slidenum">
              <a:rPr lang="en-US" altLang="en-US" sz="1200" smtClean="0">
                <a:solidFill>
                  <a:srgbClr val="000000"/>
                </a:solidFill>
                <a:latin typeface="Arial" panose="020B0604020202020204" pitchFamily="34" charset="0"/>
              </a:rPr>
              <a:pPr/>
              <a:t>13</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3831377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419B7308-BECB-4EBB-9D87-88FC7C57E262}" type="slidenum">
              <a:rPr lang="en-US" altLang="en-US" sz="1200" smtClean="0">
                <a:solidFill>
                  <a:srgbClr val="000000"/>
                </a:solidFill>
                <a:latin typeface="Arial" panose="020B0604020202020204" pitchFamily="34" charset="0"/>
              </a:rPr>
              <a:pPr/>
              <a:t>14</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981431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15</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548343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16</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665358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17</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sz="1200" b="0" i="0" kern="1200" dirty="0" smtClean="0">
                <a:solidFill>
                  <a:schemeClr val="tx1"/>
                </a:solidFill>
                <a:effectLst/>
                <a:latin typeface="+mn-lt"/>
                <a:ea typeface="+mn-ea"/>
                <a:cs typeface="+mn-cs"/>
              </a:rPr>
              <a:t>Spain will require all new types of M2 and M3 vehicle, i.e. mini-buses designed to carry more than eight people, buses and coaches, to be fitted with an alcohol interlock device from next year.  </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005980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70FC4F5D-6699-4673-89F0-75CD867632DB}" type="slidenum">
              <a:rPr lang="en-US" altLang="en-US" sz="1200" smtClean="0">
                <a:solidFill>
                  <a:srgbClr val="000000"/>
                </a:solidFill>
                <a:latin typeface="Arial" panose="020B0604020202020204" pitchFamily="34" charset="0"/>
              </a:rPr>
              <a:pPr/>
              <a:t>18</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828918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18: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7" name="Google Shape;467;p18: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a:ea typeface="Arial"/>
              <a:cs typeface="Arial"/>
              <a:sym typeface="Arial"/>
            </a:endParaRPr>
          </a:p>
        </p:txBody>
      </p:sp>
      <p:sp>
        <p:nvSpPr>
          <p:cNvPr id="468" name="Google Shape;468;p18:notes"/>
          <p:cNvSpPr txBox="1">
            <a:spLocks noGrp="1"/>
          </p:cNvSpPr>
          <p:nvPr>
            <p:ph type="sldNum" idx="12"/>
          </p:nvPr>
        </p:nvSpPr>
        <p:spPr>
          <a:xfrm>
            <a:off x="3849688" y="9428163"/>
            <a:ext cx="2946400" cy="4968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19</a:t>
            </a:fld>
            <a:endParaRPr sz="1200">
              <a:solidFill>
                <a:srgbClr val="000000"/>
              </a:solidFill>
              <a:latin typeface="Arial"/>
              <a:ea typeface="Arial"/>
              <a:cs typeface="Arial"/>
              <a:sym typeface="Arial"/>
            </a:endParaRPr>
          </a:p>
        </p:txBody>
      </p:sp>
    </p:spTree>
    <p:extLst>
      <p:ext uri="{BB962C8B-B14F-4D97-AF65-F5344CB8AC3E}">
        <p14:creationId xmlns:p14="http://schemas.microsoft.com/office/powerpoint/2010/main" val="2287625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A6DB1841-11B3-42F7-8B1C-9647FDD6EB8A}" type="slidenum">
              <a:rPr lang="en-US" altLang="en-US" sz="1200" smtClean="0">
                <a:solidFill>
                  <a:srgbClr val="000000"/>
                </a:solidFill>
                <a:latin typeface="Arial" panose="020B0604020202020204" pitchFamily="34" charset="0"/>
              </a:rPr>
              <a:pPr/>
              <a:t>20</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3406415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latin typeface="Arial" panose="020B0604020202020204" pitchFamily="34" charset="0"/>
            </a:endParaRPr>
          </a:p>
        </p:txBody>
      </p:sp>
      <p:sp>
        <p:nvSpPr>
          <p:cNvPr id="4" name="Slide Number Placeholder 3"/>
          <p:cNvSpPr>
            <a:spLocks noGrp="1"/>
          </p:cNvSpPr>
          <p:nvPr>
            <p:ph type="sldNum" sz="quarter" idx="5"/>
          </p:nvPr>
        </p:nvSpPr>
        <p:spPr/>
        <p:txBody>
          <a:bodyPr/>
          <a:lstStyle/>
          <a:p>
            <a:pPr fontAlgn="auto">
              <a:spcBef>
                <a:spcPts val="0"/>
              </a:spcBef>
              <a:spcAft>
                <a:spcPts val="0"/>
              </a:spcAft>
              <a:defRPr/>
            </a:pPr>
            <a:fld id="{45262838-F7B8-4D89-93EA-0E3BA4EBC8A5}" type="slidenum">
              <a:rPr lang="en-US" smtClean="0">
                <a:solidFill>
                  <a:prstClr val="black"/>
                </a:solidFill>
                <a:latin typeface="Calibri" panose="020F0502020204030204"/>
                <a:cs typeface="+mn-cs"/>
              </a:rPr>
              <a:pPr fontAlgn="auto">
                <a:spcBef>
                  <a:spcPts val="0"/>
                </a:spcBef>
                <a:spcAft>
                  <a:spcPts val="0"/>
                </a:spcAft>
                <a:defRPr/>
              </a:pPr>
              <a:t>22</a:t>
            </a:fld>
            <a:endParaRPr lang="en-US">
              <a:solidFill>
                <a:prstClr val="black"/>
              </a:solidFill>
              <a:latin typeface="Calibri" panose="020F0502020204030204"/>
              <a:cs typeface="+mn-cs"/>
            </a:endParaRPr>
          </a:p>
        </p:txBody>
      </p:sp>
    </p:spTree>
    <p:extLst>
      <p:ext uri="{BB962C8B-B14F-4D97-AF65-F5344CB8AC3E}">
        <p14:creationId xmlns:p14="http://schemas.microsoft.com/office/powerpoint/2010/main" val="2335283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1892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Right Triangl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972300" y="19050"/>
            <a:ext cx="5219700" cy="6838950"/>
          </a:xfrm>
          <a:custGeom>
            <a:avLst/>
            <a:gdLst>
              <a:gd name="connsiteX0" fmla="*/ 5219700 w 5219700"/>
              <a:gd name="connsiteY0" fmla="*/ 0 h 6838950"/>
              <a:gd name="connsiteX1" fmla="*/ 5219700 w 5219700"/>
              <a:gd name="connsiteY1" fmla="*/ 6838950 h 6838950"/>
              <a:gd name="connsiteX2" fmla="*/ 0 w 5219700"/>
              <a:gd name="connsiteY2" fmla="*/ 3419475 h 6838950"/>
            </a:gdLst>
            <a:ahLst/>
            <a:cxnLst>
              <a:cxn ang="0">
                <a:pos x="connsiteX0" y="connsiteY0"/>
              </a:cxn>
              <a:cxn ang="0">
                <a:pos x="connsiteX1" y="connsiteY1"/>
              </a:cxn>
              <a:cxn ang="0">
                <a:pos x="connsiteX2" y="connsiteY2"/>
              </a:cxn>
            </a:cxnLst>
            <a:rect l="l" t="t" r="r" b="b"/>
            <a:pathLst>
              <a:path w="5219700" h="6838950">
                <a:moveTo>
                  <a:pt x="5219700" y="0"/>
                </a:moveTo>
                <a:lnTo>
                  <a:pt x="5219700" y="6838950"/>
                </a:lnTo>
                <a:lnTo>
                  <a:pt x="0" y="3419475"/>
                </a:lnTo>
                <a:close/>
              </a:path>
            </a:pathLst>
          </a:custGeom>
        </p:spPr>
        <p:txBody>
          <a:bodyPr wrap="square">
            <a:noAutofit/>
          </a:bodyPr>
          <a:lstStyle/>
          <a:p>
            <a:endParaRPr lang="en-GB"/>
          </a:p>
        </p:txBody>
      </p:sp>
    </p:spTree>
    <p:extLst>
      <p:ext uri="{BB962C8B-B14F-4D97-AF65-F5344CB8AC3E}">
        <p14:creationId xmlns:p14="http://schemas.microsoft.com/office/powerpoint/2010/main" val="373476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Right - Slightly Adjusted">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263894" y="1"/>
            <a:ext cx="4928106" cy="6858001"/>
          </a:xfrm>
          <a:custGeom>
            <a:avLst/>
            <a:gdLst>
              <a:gd name="connsiteX0" fmla="*/ 668684 w 4928106"/>
              <a:gd name="connsiteY0" fmla="*/ 0 h 6858001"/>
              <a:gd name="connsiteX1" fmla="*/ 4928106 w 4928106"/>
              <a:gd name="connsiteY1" fmla="*/ 1 h 6858001"/>
              <a:gd name="connsiteX2" fmla="*/ 4928106 w 4928106"/>
              <a:gd name="connsiteY2" fmla="*/ 6858001 h 6858001"/>
              <a:gd name="connsiteX3" fmla="*/ 0 w 4928106"/>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4928106" h="6858001">
                <a:moveTo>
                  <a:pt x="668684" y="0"/>
                </a:moveTo>
                <a:lnTo>
                  <a:pt x="4928106" y="1"/>
                </a:lnTo>
                <a:lnTo>
                  <a:pt x="4928106" y="6858001"/>
                </a:lnTo>
                <a:lnTo>
                  <a:pt x="0" y="6858001"/>
                </a:lnTo>
                <a:close/>
              </a:path>
            </a:pathLst>
          </a:custGeom>
        </p:spPr>
        <p:txBody>
          <a:bodyPr wrap="square">
            <a:noAutofit/>
          </a:bodyPr>
          <a:lstStyle/>
          <a:p>
            <a:endParaRPr lang="en-GB"/>
          </a:p>
        </p:txBody>
      </p:sp>
    </p:spTree>
    <p:extLst>
      <p:ext uri="{BB962C8B-B14F-4D97-AF65-F5344CB8AC3E}">
        <p14:creationId xmlns:p14="http://schemas.microsoft.com/office/powerpoint/2010/main" val="359503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1213311-6859-43D8-B5E0-F1D253E126D9}" type="datetimeFigureOut">
              <a:rPr lang="en-GB" smtClean="0"/>
              <a:t>08/05/2025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475992-21D5-44C2-BBF7-0FEE06275C2B}" type="slidenum">
              <a:rPr lang="en-GB" smtClean="0"/>
              <a:t>‹#›</a:t>
            </a:fld>
            <a:endParaRPr lang="en-GB"/>
          </a:p>
        </p:txBody>
      </p:sp>
    </p:spTree>
    <p:extLst>
      <p:ext uri="{BB962C8B-B14F-4D97-AF65-F5344CB8AC3E}">
        <p14:creationId xmlns:p14="http://schemas.microsoft.com/office/powerpoint/2010/main" val="2973122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512E4-6321-4A83-B487-8EAE57C8BE38}" type="datetimeFigureOut">
              <a:rPr lang="en-US" smtClean="0"/>
              <a:t>5/8/2025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1CA807-B375-4D45-8C5C-53FABCC90085}" type="slidenum">
              <a:rPr lang="en-US" smtClean="0"/>
              <a:t>‹#›</a:t>
            </a:fld>
            <a:endParaRPr lang="en-US"/>
          </a:p>
        </p:txBody>
      </p:sp>
    </p:spTree>
    <p:extLst>
      <p:ext uri="{BB962C8B-B14F-4D97-AF65-F5344CB8AC3E}">
        <p14:creationId xmlns:p14="http://schemas.microsoft.com/office/powerpoint/2010/main" val="35624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1600" y="1"/>
            <a:ext cx="9652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1117600" y="1143000"/>
            <a:ext cx="52324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lipArt Placeholder 3"/>
          <p:cNvSpPr>
            <a:spLocks noGrp="1"/>
          </p:cNvSpPr>
          <p:nvPr>
            <p:ph type="clipArt" sz="half" idx="2"/>
          </p:nvPr>
        </p:nvSpPr>
        <p:spPr>
          <a:xfrm>
            <a:off x="6553200" y="1143000"/>
            <a:ext cx="5232400" cy="5105400"/>
          </a:xfrm>
        </p:spPr>
        <p:txBody>
          <a:bodyPr/>
          <a:lstStyle/>
          <a:p>
            <a:pPr lvl="0"/>
            <a:endParaRPr lang="nl-BE" noProof="0" smtClean="0"/>
          </a:p>
        </p:txBody>
      </p:sp>
    </p:spTree>
    <p:extLst>
      <p:ext uri="{BB962C8B-B14F-4D97-AF65-F5344CB8AC3E}">
        <p14:creationId xmlns:p14="http://schemas.microsoft.com/office/powerpoint/2010/main" val="205350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fr-BE"/>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fr-BE"/>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C6129D7-9AF8-4F78-ABA8-A07AC25FA90C}" type="slidenum">
              <a:rPr lang="en-US" altLang="en-US" smtClean="0"/>
              <a:pPr>
                <a:defRPr/>
              </a:pPr>
              <a:t>‹#›</a:t>
            </a:fld>
            <a:endParaRPr lang="en-US" altLang="en-US"/>
          </a:p>
        </p:txBody>
      </p:sp>
    </p:spTree>
    <p:extLst>
      <p:ext uri="{BB962C8B-B14F-4D97-AF65-F5344CB8AC3E}">
        <p14:creationId xmlns:p14="http://schemas.microsoft.com/office/powerpoint/2010/main" val="373816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213311-6859-43D8-B5E0-F1D253E126D9}" type="datetimeFigureOut">
              <a:rPr lang="en-GB" smtClean="0"/>
              <a:t>08/05/2025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75992-21D5-44C2-BBF7-0FEE06275C2B}" type="slidenum">
              <a:rPr lang="en-GB" smtClean="0"/>
              <a:t>‹#›</a:t>
            </a:fld>
            <a:endParaRPr lang="en-GB"/>
          </a:p>
        </p:txBody>
      </p:sp>
    </p:spTree>
    <p:extLst>
      <p:ext uri="{BB962C8B-B14F-4D97-AF65-F5344CB8AC3E}">
        <p14:creationId xmlns:p14="http://schemas.microsoft.com/office/powerpoint/2010/main" val="309630258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0"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oleObject" Target="../embeddings/oleObject1.bin"/><Relationship Id="rId10" Type="http://schemas.openxmlformats.org/officeDocument/2006/relationships/image" Target="../media/image10.png"/><Relationship Id="rId4" Type="http://schemas.openxmlformats.org/officeDocument/2006/relationships/image" Target="../media/image6.jpeg"/><Relationship Id="rId9"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png"/><Relationship Id="rId7"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4.jp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youtube.com/watch?v=dgcNGn5CQ9I&amp;t=3s"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1.png"/><Relationship Id="rId11" Type="http://schemas.openxmlformats.org/officeDocument/2006/relationships/image" Target="../media/image46.emf"/><Relationship Id="rId5" Type="http://schemas.openxmlformats.org/officeDocument/2006/relationships/image" Target="../media/image40.jpe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s://etsc.eu/wp-content/uploads/enforcement-720x42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2" y="-1"/>
            <a:ext cx="12182028"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972" y="0"/>
            <a:ext cx="12203972" cy="6858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14300" y="1669483"/>
            <a:ext cx="12192002" cy="1569660"/>
          </a:xfrm>
          <a:prstGeom prst="rect">
            <a:avLst/>
          </a:prstGeom>
          <a:noFill/>
        </p:spPr>
        <p:txBody>
          <a:bodyPr wrap="square" rtlCol="0">
            <a:spAutoFit/>
          </a:bodyPr>
          <a:lstStyle/>
          <a:p>
            <a:pPr algn="ctr"/>
            <a:r>
              <a:rPr lang="en-US" altLang="en-US" sz="4800" kern="0" dirty="0" smtClean="0">
                <a:solidFill>
                  <a:schemeClr val="bg1"/>
                </a:solidFill>
                <a:latin typeface="Frutiger-Black" pitchFamily="2" charset="0"/>
                <a:ea typeface="+mj-ea"/>
                <a:cs typeface="Arial" panose="020B0604020202020204" pitchFamily="34" charset="0"/>
              </a:rPr>
              <a:t>DRINK DRIVING IN THE EUROPEAN UNION</a:t>
            </a:r>
            <a:endParaRPr lang="en-US" altLang="en-US" sz="4800" kern="0" dirty="0">
              <a:solidFill>
                <a:schemeClr val="bg1"/>
              </a:solidFill>
              <a:latin typeface="Frutiger-Black" pitchFamily="2" charset="0"/>
              <a:ea typeface="+mj-ea"/>
              <a:cs typeface="Arial" panose="020B0604020202020204" pitchFamily="34" charset="0"/>
            </a:endParaRPr>
          </a:p>
        </p:txBody>
      </p:sp>
      <p:sp>
        <p:nvSpPr>
          <p:cNvPr id="2" name="Rectangle 1"/>
          <p:cNvSpPr/>
          <p:nvPr/>
        </p:nvSpPr>
        <p:spPr>
          <a:xfrm>
            <a:off x="-3315" y="5252886"/>
            <a:ext cx="12195315" cy="1290700"/>
          </a:xfrm>
          <a:prstGeom prst="rect">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etsc_logo_rgbmax-01.png"/>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215141" y="5157700"/>
            <a:ext cx="3042659" cy="1433600"/>
          </a:xfrm>
          <a:prstGeom prst="rect">
            <a:avLst/>
          </a:prstGeom>
        </p:spPr>
      </p:pic>
      <p:sp>
        <p:nvSpPr>
          <p:cNvPr id="8" name="Rectangle 7"/>
          <p:cNvSpPr/>
          <p:nvPr/>
        </p:nvSpPr>
        <p:spPr>
          <a:xfrm>
            <a:off x="6210311" y="5807629"/>
            <a:ext cx="5642891" cy="630942"/>
          </a:xfrm>
          <a:prstGeom prst="rect">
            <a:avLst/>
          </a:prstGeom>
        </p:spPr>
        <p:txBody>
          <a:bodyPr wrap="none">
            <a:spAutoFit/>
          </a:bodyPr>
          <a:lstStyle/>
          <a:p>
            <a:pPr algn="ctr"/>
            <a:r>
              <a:rPr lang="pt-BR" sz="3200" dirty="0" smtClean="0">
                <a:latin typeface="Frutiger LT Std 57 Cn" panose="020B0606020204020204" pitchFamily="34" charset="0"/>
                <a:cs typeface="Frutiger-Light"/>
              </a:rPr>
              <a:t>Francesca Podda, </a:t>
            </a:r>
            <a:r>
              <a:rPr lang="pt-BR" sz="2400" dirty="0">
                <a:latin typeface="Frutiger LT Std 57 Cn" panose="020B0606020204020204" pitchFamily="34" charset="0"/>
                <a:cs typeface="Frutiger-Light"/>
              </a:rPr>
              <a:t>ETSC</a:t>
            </a:r>
            <a:r>
              <a:rPr lang="pt-BR" sz="3500" dirty="0" smtClean="0">
                <a:latin typeface="Frutiger LT Std 57 Cn" panose="020B0606020204020204" pitchFamily="34" charset="0"/>
                <a:cs typeface="Frutiger-Light"/>
              </a:rPr>
              <a:t> </a:t>
            </a:r>
            <a:r>
              <a:rPr lang="pt-BR" sz="2400" dirty="0" smtClean="0">
                <a:latin typeface="Frutiger LT Std 57 Cn" panose="020B0606020204020204" pitchFamily="34" charset="0"/>
                <a:cs typeface="Frutiger-Light"/>
              </a:rPr>
              <a:t>Project Manager</a:t>
            </a:r>
            <a:endParaRPr lang="pt-BR" sz="2400" dirty="0">
              <a:latin typeface="Frutiger LT Std 57 Cn" panose="020B0606020204020204" pitchFamily="34" charset="0"/>
              <a:cs typeface="Frutiger-Light"/>
            </a:endParaRPr>
          </a:p>
        </p:txBody>
      </p:sp>
      <p:sp>
        <p:nvSpPr>
          <p:cNvPr id="13" name="Rectangle 12"/>
          <p:cNvSpPr/>
          <p:nvPr/>
        </p:nvSpPr>
        <p:spPr>
          <a:xfrm>
            <a:off x="0" y="4419600"/>
            <a:ext cx="12188686" cy="838514"/>
          </a:xfrm>
          <a:prstGeom prst="rect">
            <a:avLst/>
          </a:prstGeom>
          <a:solidFill>
            <a:srgbClr val="FDF2E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2036176" y="4514302"/>
            <a:ext cx="8113018" cy="584775"/>
          </a:xfrm>
          <a:prstGeom prst="rect">
            <a:avLst/>
          </a:prstGeom>
        </p:spPr>
        <p:txBody>
          <a:bodyPr wrap="square">
            <a:spAutoFit/>
          </a:bodyPr>
          <a:lstStyle/>
          <a:p>
            <a:pPr algn="ctr">
              <a:spcAft>
                <a:spcPts val="600"/>
              </a:spcAft>
            </a:pPr>
            <a:r>
              <a:rPr lang="pt-BR" sz="3200" dirty="0" smtClean="0">
                <a:latin typeface="Frutiger LT Std 57 Cn" panose="020B0606020204020204" pitchFamily="34" charset="0"/>
                <a:cs typeface="Frutiger-Light"/>
              </a:rPr>
              <a:t>Safe and Sober Hungary | Budapest, 13 May 2025</a:t>
            </a:r>
            <a:endParaRPr lang="pt-BR" sz="3200" dirty="0">
              <a:latin typeface="Frutiger LT Std 57 Cn" panose="020B0606020204020204" pitchFamily="34" charset="0"/>
              <a:cs typeface="Frutiger-Light"/>
            </a:endParaRPr>
          </a:p>
        </p:txBody>
      </p:sp>
    </p:spTree>
    <p:extLst>
      <p:ext uri="{BB962C8B-B14F-4D97-AF65-F5344CB8AC3E}">
        <p14:creationId xmlns:p14="http://schemas.microsoft.com/office/powerpoint/2010/main" val="40455617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114550" y="355600"/>
            <a:ext cx="7886700" cy="993775"/>
          </a:xfrm>
        </p:spPr>
        <p:txBody>
          <a:bodyPr/>
          <a:lstStyle/>
          <a:p>
            <a:pPr algn="ctr"/>
            <a:r>
              <a:rPr lang="en-GB" altLang="fr-FR" sz="6000" b="1" smtClean="0">
                <a:solidFill>
                  <a:schemeClr val="bg1"/>
                </a:solidFill>
                <a:latin typeface="Frutiger-Roman"/>
              </a:rPr>
              <a:t>ETSC</a:t>
            </a:r>
          </a:p>
        </p:txBody>
      </p:sp>
      <p:sp>
        <p:nvSpPr>
          <p:cNvPr id="22531" name="Content Placeholder 2"/>
          <p:cNvSpPr>
            <a:spLocks noGrp="1"/>
          </p:cNvSpPr>
          <p:nvPr>
            <p:ph idx="1"/>
          </p:nvPr>
        </p:nvSpPr>
        <p:spPr>
          <a:xfrm>
            <a:off x="1609725" y="1477962"/>
            <a:ext cx="8939212" cy="4879975"/>
          </a:xfrm>
        </p:spPr>
        <p:txBody>
          <a:bodyPr>
            <a:normAutofit/>
          </a:bodyPr>
          <a:lstStyle/>
          <a:p>
            <a:pPr>
              <a:buFont typeface="Wingdings" panose="05000000000000000000" pitchFamily="2" charset="2"/>
              <a:buChar char="ü"/>
            </a:pPr>
            <a:r>
              <a:rPr lang="en-US" altLang="fr-FR" sz="3000" b="1" dirty="0" smtClean="0">
                <a:latin typeface="Frutiger-Light" panose="020B0604020202020204"/>
              </a:rPr>
              <a:t> A science based approach to road safety</a:t>
            </a:r>
          </a:p>
          <a:p>
            <a:pPr>
              <a:buFont typeface="Wingdings" panose="05000000000000000000" pitchFamily="2" charset="2"/>
              <a:buChar char="ü"/>
            </a:pPr>
            <a:r>
              <a:rPr lang="en-US" altLang="fr-FR" sz="3000" dirty="0" smtClean="0">
                <a:latin typeface="Frutiger-Light" panose="020B0604020202020204"/>
              </a:rPr>
              <a:t> </a:t>
            </a:r>
            <a:r>
              <a:rPr lang="en-US" altLang="fr-FR" sz="3000" b="1" dirty="0" smtClean="0">
                <a:latin typeface="Frutiger-Light" panose="020B0604020202020204"/>
              </a:rPr>
              <a:t>Secretariat</a:t>
            </a:r>
            <a:r>
              <a:rPr lang="en-US" altLang="fr-FR" sz="3000" dirty="0" smtClean="0">
                <a:latin typeface="Frutiger-Light" panose="020B0604020202020204"/>
              </a:rPr>
              <a:t> in Brussels</a:t>
            </a:r>
            <a:endParaRPr lang="en-US" altLang="fr-FR" sz="1000" dirty="0" smtClean="0">
              <a:latin typeface="Frutiger-Light" panose="020B0604020202020204"/>
            </a:endParaRPr>
          </a:p>
          <a:p>
            <a:pPr>
              <a:buFont typeface="Wingdings" panose="05000000000000000000" pitchFamily="2" charset="2"/>
              <a:buChar char="ü"/>
            </a:pPr>
            <a:r>
              <a:rPr lang="en-US" altLang="fr-FR" sz="3000" b="1" dirty="0" smtClean="0">
                <a:latin typeface="Frutiger-Light" panose="020B0604020202020204"/>
              </a:rPr>
              <a:t> 60 member </a:t>
            </a:r>
            <a:r>
              <a:rPr lang="en-US" altLang="fr-FR" sz="3000" b="1" dirty="0" err="1" smtClean="0">
                <a:latin typeface="Frutiger-Light" panose="020B0604020202020204"/>
              </a:rPr>
              <a:t>organisations</a:t>
            </a:r>
            <a:r>
              <a:rPr lang="en-US" altLang="fr-FR" sz="3000" b="1" dirty="0" smtClean="0">
                <a:latin typeface="Frutiger-Light" panose="020B0604020202020204"/>
              </a:rPr>
              <a:t> </a:t>
            </a:r>
            <a:r>
              <a:rPr lang="en-US" altLang="fr-FR" sz="3000" dirty="0" smtClean="0">
                <a:latin typeface="Frutiger-Light" panose="020B0604020202020204"/>
              </a:rPr>
              <a:t>from across</a:t>
            </a:r>
            <a:br>
              <a:rPr lang="en-US" altLang="fr-FR" sz="3000" dirty="0" smtClean="0">
                <a:latin typeface="Frutiger-Light" panose="020B0604020202020204"/>
              </a:rPr>
            </a:br>
            <a:r>
              <a:rPr lang="en-US" altLang="fr-FR" sz="3000" dirty="0" smtClean="0">
                <a:latin typeface="Frutiger-Light" panose="020B0604020202020204"/>
              </a:rPr>
              <a:t> Europe: </a:t>
            </a:r>
          </a:p>
          <a:p>
            <a:pPr marL="0" indent="0">
              <a:buNone/>
            </a:pPr>
            <a:r>
              <a:rPr lang="en-US" altLang="fr-FR" sz="3000" dirty="0">
                <a:latin typeface="Frutiger-Light" panose="020B0604020202020204"/>
              </a:rPr>
              <a:t>	</a:t>
            </a:r>
            <a:endParaRPr lang="en-US" altLang="fr-FR" sz="900" dirty="0" smtClean="0">
              <a:solidFill>
                <a:srgbClr val="020202"/>
              </a:solidFill>
              <a:latin typeface="Frutiger-Light" panose="020B0604020202020204"/>
            </a:endParaRPr>
          </a:p>
          <a:p>
            <a:pPr>
              <a:buFont typeface="Wingdings" panose="05000000000000000000" pitchFamily="2" charset="2"/>
              <a:buChar char="ü"/>
            </a:pPr>
            <a:r>
              <a:rPr lang="en-US" altLang="fr-FR" sz="3000" dirty="0" smtClean="0">
                <a:solidFill>
                  <a:srgbClr val="020202"/>
                </a:solidFill>
                <a:latin typeface="Frutiger-Light" panose="020B0604020202020204"/>
              </a:rPr>
              <a:t>More than </a:t>
            </a:r>
            <a:r>
              <a:rPr lang="en-US" altLang="fr-FR" sz="3000" b="1" dirty="0" smtClean="0">
                <a:solidFill>
                  <a:srgbClr val="020202"/>
                </a:solidFill>
                <a:latin typeface="Frutiger-Light" panose="020B0604020202020204"/>
              </a:rPr>
              <a:t>200 experts</a:t>
            </a:r>
            <a:r>
              <a:rPr lang="en-US" altLang="fr-FR" sz="3000" dirty="0" smtClean="0">
                <a:solidFill>
                  <a:srgbClr val="020202"/>
                </a:solidFill>
                <a:latin typeface="Frutiger-Light" panose="020B0604020202020204"/>
              </a:rPr>
              <a:t> contributing to</a:t>
            </a:r>
            <a:br>
              <a:rPr lang="en-US" altLang="fr-FR" sz="3000" dirty="0" smtClean="0">
                <a:solidFill>
                  <a:srgbClr val="020202"/>
                </a:solidFill>
                <a:latin typeface="Frutiger-Light" panose="020B0604020202020204"/>
              </a:rPr>
            </a:br>
            <a:r>
              <a:rPr lang="en-US" altLang="fr-FR" sz="3000" dirty="0" smtClean="0">
                <a:solidFill>
                  <a:srgbClr val="020202"/>
                </a:solidFill>
                <a:latin typeface="Frutiger-Light" panose="020B0604020202020204"/>
              </a:rPr>
              <a:t> ETSC’s work</a:t>
            </a:r>
            <a:endParaRPr lang="en-US" altLang="fr-FR" sz="1000" dirty="0" smtClean="0">
              <a:solidFill>
                <a:srgbClr val="020202"/>
              </a:solidFill>
              <a:latin typeface="Frutiger-Light" panose="020B0604020202020204"/>
            </a:endParaRPr>
          </a:p>
          <a:p>
            <a:pPr>
              <a:buFont typeface="Wingdings" panose="05000000000000000000" pitchFamily="2" charset="2"/>
              <a:buChar char="ü"/>
            </a:pPr>
            <a:r>
              <a:rPr lang="en-US" altLang="fr-FR" sz="3000" dirty="0" smtClean="0">
                <a:solidFill>
                  <a:srgbClr val="020202"/>
                </a:solidFill>
                <a:latin typeface="Frutiger-Light" panose="020B0604020202020204"/>
              </a:rPr>
              <a:t> The European Commission, Member</a:t>
            </a:r>
            <a:br>
              <a:rPr lang="en-US" altLang="fr-FR" sz="3000" dirty="0" smtClean="0">
                <a:solidFill>
                  <a:srgbClr val="020202"/>
                </a:solidFill>
                <a:latin typeface="Frutiger-Light" panose="020B0604020202020204"/>
              </a:rPr>
            </a:br>
            <a:r>
              <a:rPr lang="en-US" altLang="fr-FR" sz="3000" dirty="0" smtClean="0">
                <a:solidFill>
                  <a:srgbClr val="020202"/>
                </a:solidFill>
                <a:latin typeface="Frutiger-Light" panose="020B0604020202020204"/>
              </a:rPr>
              <a:t> </a:t>
            </a:r>
            <a:r>
              <a:rPr lang="en-US" altLang="fr-FR" sz="3000" dirty="0" err="1" smtClean="0">
                <a:solidFill>
                  <a:srgbClr val="020202"/>
                </a:solidFill>
                <a:latin typeface="Frutiger-Light" panose="020B0604020202020204"/>
              </a:rPr>
              <a:t>Organisations</a:t>
            </a:r>
            <a:r>
              <a:rPr lang="en-US" altLang="fr-FR" sz="3000" dirty="0" smtClean="0">
                <a:solidFill>
                  <a:srgbClr val="020202"/>
                </a:solidFill>
                <a:latin typeface="Frutiger-Light" panose="020B0604020202020204"/>
              </a:rPr>
              <a:t>, Member States and</a:t>
            </a:r>
            <a:br>
              <a:rPr lang="en-US" altLang="fr-FR" sz="3000" dirty="0" smtClean="0">
                <a:solidFill>
                  <a:srgbClr val="020202"/>
                </a:solidFill>
                <a:latin typeface="Frutiger-Light" panose="020B0604020202020204"/>
              </a:rPr>
            </a:br>
            <a:r>
              <a:rPr lang="en-US" altLang="fr-FR" sz="3000" dirty="0" smtClean="0">
                <a:solidFill>
                  <a:srgbClr val="020202"/>
                </a:solidFill>
                <a:latin typeface="Frutiger-Light" panose="020B0604020202020204"/>
              </a:rPr>
              <a:t> corporate sponsors are funding our work</a:t>
            </a:r>
          </a:p>
          <a:p>
            <a:endParaRPr lang="en-GB" altLang="fr-FR" sz="3000" dirty="0" smtClean="0">
              <a:latin typeface="Frutiger-Light" panose="020B0604020202020204"/>
            </a:endParaRPr>
          </a:p>
        </p:txBody>
      </p:sp>
      <p:sp>
        <p:nvSpPr>
          <p:cNvPr id="5" name="Rectangle 4"/>
          <p:cNvSpPr>
            <a:spLocks noChangeAspect="1"/>
          </p:cNvSpPr>
          <p:nvPr/>
        </p:nvSpPr>
        <p:spPr>
          <a:xfrm>
            <a:off x="-1588" y="-100013"/>
            <a:ext cx="12192001" cy="1308101"/>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32000" dirty="0">
              <a:solidFill>
                <a:srgbClr val="FFFFFF"/>
              </a:solidFill>
              <a:latin typeface="Frutiger-Black" panose="020B0604020202020204"/>
              <a:cs typeface="Frutiger-Bold"/>
            </a:endParaRPr>
          </a:p>
        </p:txBody>
      </p:sp>
      <p:pic>
        <p:nvPicPr>
          <p:cNvPr id="22533" name="Picture 112" descr="etsc_logo_rgbmax-0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64025" y="139700"/>
            <a:ext cx="3662363"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p:cNvPicPr>
            <a:picLocks noChangeAspect="1" noChangeArrowheads="1"/>
          </p:cNvPicPr>
          <p:nvPr/>
        </p:nvPicPr>
        <p:blipFill>
          <a:blip r:embed="rId4">
            <a:extLst>
              <a:ext uri="{28A0092B-C50C-407E-A947-70E740481C1C}">
                <a14:useLocalDpi xmlns:a14="http://schemas.microsoft.com/office/drawing/2010/main" val="0"/>
              </a:ext>
            </a:extLst>
          </a:blip>
          <a:srcRect t="15315" b="19370"/>
          <a:stretch>
            <a:fillRect/>
          </a:stretch>
        </p:blipFill>
        <p:spPr bwMode="auto">
          <a:xfrm>
            <a:off x="4000500" y="3086100"/>
            <a:ext cx="1943100" cy="884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8163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2586BR"/>
          <p:cNvPicPr>
            <a:picLocks noChangeAspect="1" noChangeArrowheads="1"/>
          </p:cNvPicPr>
          <p:nvPr/>
        </p:nvPicPr>
        <p:blipFill>
          <a:blip r:embed="rId4">
            <a:extLst>
              <a:ext uri="{28A0092B-C50C-407E-A947-70E740481C1C}">
                <a14:useLocalDpi xmlns:a14="http://schemas.microsoft.com/office/drawing/2010/main" val="0"/>
              </a:ext>
            </a:extLst>
          </a:blip>
          <a:srcRect t="6468" b="19403"/>
          <a:stretch>
            <a:fillRect/>
          </a:stretch>
        </p:blipFill>
        <p:spPr bwMode="auto">
          <a:xfrm>
            <a:off x="1424385" y="42862"/>
            <a:ext cx="2292350" cy="21177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483" name="Text Box 4"/>
          <p:cNvSpPr txBox="1">
            <a:spLocks noChangeArrowheads="1"/>
          </p:cNvSpPr>
          <p:nvPr/>
        </p:nvSpPr>
        <p:spPr bwMode="auto">
          <a:xfrm>
            <a:off x="1355005" y="2217415"/>
            <a:ext cx="4429125"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239">
              <a:spcBef>
                <a:spcPct val="50000"/>
              </a:spcBef>
              <a:defRPr/>
            </a:pPr>
            <a:r>
              <a:rPr lang="en-GB" altLang="en-US" sz="2667" dirty="0">
                <a:solidFill>
                  <a:srgbClr val="CC6600"/>
                </a:solidFill>
                <a:latin typeface="Century Gothic" panose="020B0502020202020204" pitchFamily="34" charset="0"/>
                <a:cs typeface="+mn-cs"/>
              </a:rPr>
              <a:t>Monitoring EU transport </a:t>
            </a:r>
            <a:br>
              <a:rPr lang="en-GB" altLang="en-US" sz="2667" dirty="0">
                <a:solidFill>
                  <a:srgbClr val="CC6600"/>
                </a:solidFill>
                <a:latin typeface="Century Gothic" panose="020B0502020202020204" pitchFamily="34" charset="0"/>
                <a:cs typeface="+mn-cs"/>
              </a:rPr>
            </a:br>
            <a:r>
              <a:rPr lang="en-GB" altLang="en-US" sz="2667" dirty="0">
                <a:solidFill>
                  <a:srgbClr val="CC6600"/>
                </a:solidFill>
                <a:latin typeface="Century Gothic" panose="020B0502020202020204" pitchFamily="34" charset="0"/>
                <a:cs typeface="+mn-cs"/>
              </a:rPr>
              <a:t>safety policy</a:t>
            </a:r>
          </a:p>
        </p:txBody>
      </p:sp>
      <p:sp>
        <p:nvSpPr>
          <p:cNvPr id="20484" name="Text Box 7"/>
          <p:cNvSpPr txBox="1">
            <a:spLocks noChangeArrowheads="1"/>
          </p:cNvSpPr>
          <p:nvPr/>
        </p:nvSpPr>
        <p:spPr bwMode="auto">
          <a:xfrm>
            <a:off x="8832850" y="188914"/>
            <a:ext cx="93503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239">
              <a:spcBef>
                <a:spcPct val="50000"/>
              </a:spcBef>
              <a:defRPr/>
            </a:pPr>
            <a:endParaRPr lang="de-DE" altLang="en-US" sz="1733">
              <a:solidFill>
                <a:srgbClr val="FFFFFF"/>
              </a:solidFill>
            </a:endParaRPr>
          </a:p>
          <a:p>
            <a:pPr defTabSz="912239">
              <a:spcBef>
                <a:spcPct val="50000"/>
              </a:spcBef>
              <a:defRPr/>
            </a:pPr>
            <a:endParaRPr lang="de-DE" altLang="en-US" sz="1733">
              <a:solidFill>
                <a:srgbClr val="FFFFFF"/>
              </a:solidFill>
            </a:endParaRPr>
          </a:p>
        </p:txBody>
      </p:sp>
      <p:sp>
        <p:nvSpPr>
          <p:cNvPr id="20485" name="Text Box 9"/>
          <p:cNvSpPr txBox="1">
            <a:spLocks noChangeArrowheads="1"/>
          </p:cNvSpPr>
          <p:nvPr/>
        </p:nvSpPr>
        <p:spPr bwMode="auto">
          <a:xfrm>
            <a:off x="2138364" y="5033964"/>
            <a:ext cx="143827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239">
              <a:spcBef>
                <a:spcPct val="50000"/>
              </a:spcBef>
              <a:defRPr/>
            </a:pPr>
            <a:endParaRPr lang="nl-BE" altLang="en-US" sz="1733">
              <a:solidFill>
                <a:srgbClr val="000000"/>
              </a:solidFill>
            </a:endParaRPr>
          </a:p>
        </p:txBody>
      </p:sp>
      <p:graphicFrame>
        <p:nvGraphicFramePr>
          <p:cNvPr id="17414" name="Object 11"/>
          <p:cNvGraphicFramePr>
            <a:graphicFrameLocks noChangeAspect="1"/>
          </p:cNvGraphicFramePr>
          <p:nvPr>
            <p:extLst/>
          </p:nvPr>
        </p:nvGraphicFramePr>
        <p:xfrm>
          <a:off x="5807221" y="397958"/>
          <a:ext cx="1357312" cy="1598612"/>
        </p:xfrm>
        <a:graphic>
          <a:graphicData uri="http://schemas.openxmlformats.org/presentationml/2006/ole">
            <mc:AlternateContent xmlns:mc="http://schemas.openxmlformats.org/markup-compatibility/2006">
              <mc:Choice xmlns:v="urn:schemas-microsoft-com:vml" Requires="v">
                <p:oleObj spid="_x0000_s1078" name="Photo Editor Photo" r:id="rId5" imgW="7497221" imgH="9580952" progId="">
                  <p:embed/>
                </p:oleObj>
              </mc:Choice>
              <mc:Fallback>
                <p:oleObj name="Photo Editor Photo" r:id="rId5" imgW="7497221" imgH="9580952" progId="">
                  <p:embed/>
                  <p:pic>
                    <p:nvPicPr>
                      <p:cNvPr id="17414"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7221" y="397958"/>
                        <a:ext cx="1357312" cy="159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6" name="Text Box 12"/>
          <p:cNvSpPr txBox="1">
            <a:spLocks noChangeArrowheads="1"/>
          </p:cNvSpPr>
          <p:nvPr/>
        </p:nvSpPr>
        <p:spPr bwMode="auto">
          <a:xfrm>
            <a:off x="7265194" y="437094"/>
            <a:ext cx="4070350" cy="2221442"/>
          </a:xfrm>
          <a:prstGeom prst="rect">
            <a:avLst/>
          </a:prstGeom>
          <a:noFill/>
          <a:ln w="9525">
            <a:noFill/>
            <a:miter lim="800000"/>
            <a:headEnd/>
            <a:tailEnd/>
          </a:ln>
        </p:spPr>
        <p:txBody>
          <a:bodyPr>
            <a:spAutoFit/>
          </a:bodyPr>
          <a:lstStyle/>
          <a:p>
            <a:pPr defTabSz="912239">
              <a:spcBef>
                <a:spcPct val="50000"/>
              </a:spcBef>
              <a:defRPr/>
            </a:pPr>
            <a:r>
              <a:rPr lang="de-DE" altLang="en-US" sz="2667" dirty="0">
                <a:solidFill>
                  <a:srgbClr val="CC6600"/>
                </a:solidFill>
                <a:latin typeface="Century Gothic" panose="020B0502020202020204" pitchFamily="34" charset="0"/>
              </a:rPr>
              <a:t>Road Safety Performance Index (</a:t>
            </a:r>
            <a:r>
              <a:rPr lang="de-DE" altLang="en-US" sz="2667" dirty="0" smtClean="0">
                <a:solidFill>
                  <a:srgbClr val="CC6600"/>
                </a:solidFill>
                <a:latin typeface="Century Gothic" panose="020B0502020202020204" pitchFamily="34" charset="0"/>
              </a:rPr>
              <a:t>PIN)</a:t>
            </a:r>
            <a:endParaRPr lang="de-DE" altLang="en-US" sz="2667" dirty="0">
              <a:solidFill>
                <a:srgbClr val="CC6600"/>
              </a:solidFill>
              <a:latin typeface="Frutiger-Bold" pitchFamily="2" charset="0"/>
            </a:endParaRPr>
          </a:p>
          <a:p>
            <a:pPr defTabSz="912239">
              <a:spcBef>
                <a:spcPts val="600"/>
              </a:spcBef>
              <a:defRPr/>
            </a:pPr>
            <a:r>
              <a:rPr lang="de-DE" altLang="en-US" sz="2667" dirty="0">
                <a:solidFill>
                  <a:prstClr val="black"/>
                </a:solidFill>
                <a:latin typeface="Frutiger-Light" pitchFamily="2" charset="0"/>
              </a:rPr>
              <a:t>Ranking EU countries‘ performances</a:t>
            </a:r>
            <a:endParaRPr lang="en-US" altLang="en-US" sz="2667" dirty="0">
              <a:solidFill>
                <a:prstClr val="black"/>
              </a:solidFill>
              <a:latin typeface="Frutiger-Light" pitchFamily="2" charset="0"/>
            </a:endParaRPr>
          </a:p>
        </p:txBody>
      </p:sp>
      <p:sp>
        <p:nvSpPr>
          <p:cNvPr id="24" name="Bent Arrow 23"/>
          <p:cNvSpPr/>
          <p:nvPr/>
        </p:nvSpPr>
        <p:spPr bwMode="auto">
          <a:xfrm>
            <a:off x="8977313" y="3213100"/>
            <a:ext cx="812800" cy="584200"/>
          </a:xfrm>
          <a:prstGeom prst="bentArrow">
            <a:avLst/>
          </a:prstGeom>
          <a:noFill/>
          <a:ln w="9525" cap="flat" cmpd="sng" algn="ctr">
            <a:noFill/>
            <a:prstDash val="solid"/>
            <a:round/>
            <a:headEnd type="none" w="med" len="med"/>
            <a:tailEnd type="none" w="med" len="med"/>
          </a:ln>
          <a:effectLst/>
        </p:spPr>
        <p:txBody>
          <a:bodyPr>
            <a:spAutoFit/>
          </a:bodyPr>
          <a:lstStyle/>
          <a:p>
            <a:pPr defTabSz="912239">
              <a:spcBef>
                <a:spcPct val="50000"/>
              </a:spcBef>
              <a:defRPr/>
            </a:pPr>
            <a:endParaRPr lang="fr-BE" sz="3200" dirty="0">
              <a:solidFill>
                <a:srgbClr val="000000"/>
              </a:solidFill>
              <a:latin typeface="Frutiger-Bold" pitchFamily="2" charset="0"/>
            </a:endParaRPr>
          </a:p>
        </p:txBody>
      </p:sp>
      <p:pic>
        <p:nvPicPr>
          <p:cNvPr id="17419"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38649" y="4815036"/>
            <a:ext cx="3290888"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811636" y="4997451"/>
            <a:ext cx="24828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932862" y="5698757"/>
            <a:ext cx="2736850" cy="369332"/>
          </a:xfrm>
          <a:prstGeom prst="rect">
            <a:avLst/>
          </a:prstGeom>
          <a:noFill/>
        </p:spPr>
        <p:txBody>
          <a:bodyPr>
            <a:spAutoFit/>
          </a:bodyPr>
          <a:lstStyle/>
          <a:p>
            <a:pPr>
              <a:defRPr/>
            </a:pPr>
            <a:r>
              <a:rPr lang="en-GB" b="1" dirty="0">
                <a:solidFill>
                  <a:srgbClr val="CC6600"/>
                </a:solidFill>
                <a:latin typeface="+mj-lt"/>
              </a:rPr>
              <a:t>DRUG DRIVING</a:t>
            </a:r>
          </a:p>
        </p:txBody>
      </p:sp>
      <p:pic>
        <p:nvPicPr>
          <p:cNvPr id="17423" name="Picture 15" descr="EURSE_Colour_CMYK.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175522" y="3399453"/>
            <a:ext cx="36576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https://lh6.googleusercontent.com/9rc2sUF1eBQgpSTick0wL0LXG_pfhTPp82P9Qxd4IdeVZLMGL5OPKrE74A7N_bJdTDQk_tcGf3pZ6NPsH4iM-U4KY2d3EuS0FpkWX5s4Og-eB3_aA3NeeNuwzjrZSbSh6kilqZFQCppvmgNsQzkHU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0217" y="4498976"/>
            <a:ext cx="3305175"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lh4.googleusercontent.com/vJWOfchxEcjWMCMWCVxcONx5GvykgV8BPMDgdjJnSxMSuBC-DwTsYQ-4gpf4BaIOUP8uBNpNLZLevT0DhK5Y-2UnDAuscLdUktbjMCQNAuN7vvMAqYHsl5b_RrwYOxyPDq5sax9EFPZt0k9H7Axr9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80234" y="2906716"/>
            <a:ext cx="3235325" cy="1994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89154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114550" y="355600"/>
            <a:ext cx="7886700" cy="993775"/>
          </a:xfrm>
        </p:spPr>
        <p:txBody>
          <a:bodyPr/>
          <a:lstStyle/>
          <a:p>
            <a:pPr algn="ctr"/>
            <a:r>
              <a:rPr lang="en-GB" altLang="fr-FR" sz="6000" b="1" smtClean="0">
                <a:solidFill>
                  <a:schemeClr val="bg1"/>
                </a:solidFill>
                <a:latin typeface="Frutiger-Roman"/>
              </a:rPr>
              <a:t>ETSC</a:t>
            </a:r>
          </a:p>
        </p:txBody>
      </p:sp>
      <p:sp>
        <p:nvSpPr>
          <p:cNvPr id="5" name="Rectangle 4"/>
          <p:cNvSpPr>
            <a:spLocks noChangeAspect="1"/>
          </p:cNvSpPr>
          <p:nvPr/>
        </p:nvSpPr>
        <p:spPr>
          <a:xfrm>
            <a:off x="-1588" y="-100013"/>
            <a:ext cx="12192001" cy="1308101"/>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4300" dirty="0">
              <a:solidFill>
                <a:schemeClr val="bg1"/>
              </a:solidFill>
              <a:latin typeface="Frutiger-Black" pitchFamily="2" charset="0"/>
              <a:ea typeface="+mj-ea"/>
              <a:cs typeface="+mj-cs"/>
            </a:endParaRPr>
          </a:p>
        </p:txBody>
      </p:sp>
      <p:pic>
        <p:nvPicPr>
          <p:cNvPr id="8" name="Picture 6" descr="https://lh6.googleusercontent.com/9rc2sUF1eBQgpSTick0wL0LXG_pfhTPp82P9Qxd4IdeVZLMGL5OPKrE74A7N_bJdTDQk_tcGf3pZ6NPsH4iM-U4KY2d3EuS0FpkWX5s4Og-eB3_aA3NeeNuwzjrZSbSh6kilqZFQCppvmgNsQzkH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100" y="-100013"/>
            <a:ext cx="3000375" cy="129699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42413" y="1196979"/>
            <a:ext cx="6438900" cy="5755422"/>
          </a:xfrm>
          <a:prstGeom prst="rect">
            <a:avLst/>
          </a:prstGeom>
          <a:noFill/>
        </p:spPr>
        <p:txBody>
          <a:bodyPr wrap="square" rtlCol="0">
            <a:spAutoFit/>
          </a:bodyPr>
          <a:lstStyle/>
          <a:p>
            <a:r>
              <a:rPr lang="fr-BE" sz="2800" dirty="0" smtClean="0"/>
              <a:t>17 </a:t>
            </a:r>
            <a:r>
              <a:rPr lang="fr-BE" sz="2800" dirty="0" err="1" smtClean="0"/>
              <a:t>years</a:t>
            </a:r>
            <a:r>
              <a:rPr lang="fr-BE" sz="2800" dirty="0" smtClean="0"/>
              <a:t> of </a:t>
            </a:r>
            <a:r>
              <a:rPr lang="fr-BE" sz="2800" dirty="0" err="1" smtClean="0"/>
              <a:t>raising</a:t>
            </a:r>
            <a:r>
              <a:rPr lang="fr-BE" sz="2800" dirty="0" smtClean="0"/>
              <a:t> </a:t>
            </a:r>
            <a:r>
              <a:rPr lang="fr-BE" sz="2800" dirty="0" err="1" smtClean="0"/>
              <a:t>awareness</a:t>
            </a:r>
            <a:r>
              <a:rPr lang="fr-BE" sz="2800" dirty="0" smtClean="0"/>
              <a:t> on </a:t>
            </a:r>
            <a:r>
              <a:rPr lang="fr-BE" sz="2800" dirty="0" err="1" smtClean="0"/>
              <a:t>Alcohol</a:t>
            </a:r>
            <a:r>
              <a:rPr lang="fr-BE" sz="2800" dirty="0" smtClean="0"/>
              <a:t> Interlocks </a:t>
            </a:r>
            <a:r>
              <a:rPr lang="fr-BE" sz="2800" dirty="0" err="1" smtClean="0"/>
              <a:t>through</a:t>
            </a:r>
            <a:r>
              <a:rPr lang="fr-BE" sz="2800" dirty="0" smtClean="0"/>
              <a:t>:</a:t>
            </a:r>
          </a:p>
          <a:p>
            <a:endParaRPr lang="fr-BE" sz="2800" dirty="0" smtClean="0"/>
          </a:p>
          <a:p>
            <a:pPr marL="457200" indent="-457200">
              <a:buFont typeface="Arial" panose="020B0604020202020204" pitchFamily="34" charset="0"/>
              <a:buChar char="•"/>
            </a:pPr>
            <a:r>
              <a:rPr lang="fr-BE" sz="2800" dirty="0" smtClean="0"/>
              <a:t>34 national </a:t>
            </a:r>
            <a:r>
              <a:rPr lang="fr-BE" sz="2800" dirty="0" err="1" smtClean="0"/>
              <a:t>events</a:t>
            </a:r>
            <a:r>
              <a:rPr lang="fr-BE" sz="2800" dirty="0" smtClean="0"/>
              <a:t> </a:t>
            </a:r>
            <a:r>
              <a:rPr lang="fr-BE" sz="2800" dirty="0" err="1" smtClean="0"/>
              <a:t>since</a:t>
            </a:r>
            <a:r>
              <a:rPr lang="fr-BE" sz="2800" dirty="0" smtClean="0"/>
              <a:t> 2008 (22 countries in Europe </a:t>
            </a:r>
            <a:r>
              <a:rPr lang="fr-BE" sz="2800" dirty="0" err="1" smtClean="0"/>
              <a:t>covered</a:t>
            </a:r>
            <a:r>
              <a:rPr lang="fr-BE" sz="2800" dirty="0" smtClean="0"/>
              <a:t>)</a:t>
            </a:r>
          </a:p>
          <a:p>
            <a:pPr marL="457200" indent="-457200">
              <a:buFont typeface="Arial" panose="020B0604020202020204" pitchFamily="34" charset="0"/>
              <a:buChar char="•"/>
            </a:pPr>
            <a:r>
              <a:rPr lang="fr-BE" sz="2800" dirty="0" smtClean="0"/>
              <a:t>2 EU </a:t>
            </a:r>
            <a:r>
              <a:rPr lang="fr-BE" sz="2800" dirty="0" err="1" smtClean="0"/>
              <a:t>events</a:t>
            </a:r>
            <a:r>
              <a:rPr lang="fr-BE" sz="2800" dirty="0" smtClean="0"/>
              <a:t> in the </a:t>
            </a:r>
            <a:r>
              <a:rPr lang="fr-BE" sz="2800" dirty="0" err="1" smtClean="0"/>
              <a:t>European</a:t>
            </a:r>
            <a:r>
              <a:rPr lang="fr-BE" sz="2800" dirty="0" smtClean="0"/>
              <a:t> </a:t>
            </a:r>
            <a:r>
              <a:rPr lang="fr-BE" sz="2800" dirty="0" err="1" smtClean="0"/>
              <a:t>Parliament</a:t>
            </a:r>
            <a:endParaRPr lang="fr-BE" sz="2800" dirty="0" smtClean="0"/>
          </a:p>
          <a:p>
            <a:pPr marL="457200" indent="-457200">
              <a:buFont typeface="Arial" panose="020B0604020202020204" pitchFamily="34" charset="0"/>
              <a:buChar char="•"/>
            </a:pPr>
            <a:r>
              <a:rPr lang="fr-BE" sz="2800" dirty="0" smtClean="0"/>
              <a:t>Regular participation in the </a:t>
            </a:r>
            <a:r>
              <a:rPr lang="fr-BE" sz="2800" dirty="0" err="1" smtClean="0"/>
              <a:t>Alcohol</a:t>
            </a:r>
            <a:r>
              <a:rPr lang="fr-BE" sz="2800" dirty="0" smtClean="0"/>
              <a:t> Interlock Symposium</a:t>
            </a:r>
          </a:p>
          <a:p>
            <a:pPr marL="457200" indent="-457200">
              <a:buFont typeface="Arial" panose="020B0604020202020204" pitchFamily="34" charset="0"/>
              <a:buChar char="•"/>
            </a:pPr>
            <a:r>
              <a:rPr lang="fr-BE" sz="2800" dirty="0" smtClean="0"/>
              <a:t>1 report on </a:t>
            </a:r>
            <a:r>
              <a:rPr lang="fr-BE" sz="2800" dirty="0" err="1" smtClean="0"/>
              <a:t>Alcohol</a:t>
            </a:r>
            <a:r>
              <a:rPr lang="fr-BE" sz="2800" dirty="0" smtClean="0"/>
              <a:t> Interlock programmes in the EU</a:t>
            </a:r>
          </a:p>
          <a:p>
            <a:pPr marL="457200" indent="-457200">
              <a:buFont typeface="Arial" panose="020B0604020202020204" pitchFamily="34" charset="0"/>
              <a:buChar char="•"/>
            </a:pPr>
            <a:r>
              <a:rPr lang="fr-BE" sz="2800" dirty="0" smtClean="0"/>
              <a:t>1 EU </a:t>
            </a:r>
            <a:r>
              <a:rPr lang="fr-BE" sz="2800" dirty="0" err="1" smtClean="0"/>
              <a:t>map</a:t>
            </a:r>
            <a:r>
              <a:rPr lang="fr-BE" sz="2800" dirty="0" smtClean="0"/>
              <a:t> on </a:t>
            </a:r>
            <a:r>
              <a:rPr lang="fr-BE" sz="2800" dirty="0" err="1" smtClean="0"/>
              <a:t>updated</a:t>
            </a:r>
            <a:r>
              <a:rPr lang="fr-BE" sz="2800" dirty="0" smtClean="0"/>
              <a:t> info on AI </a:t>
            </a:r>
            <a:r>
              <a:rPr lang="fr-BE" sz="2800" dirty="0" err="1" smtClean="0"/>
              <a:t>offender</a:t>
            </a:r>
            <a:r>
              <a:rPr lang="fr-BE" sz="2800" dirty="0" smtClean="0"/>
              <a:t> programmes in the EU </a:t>
            </a:r>
          </a:p>
          <a:p>
            <a:pPr marL="457200" indent="-457200">
              <a:buFont typeface="Arial" panose="020B0604020202020204" pitchFamily="34" charset="0"/>
              <a:buChar char="•"/>
            </a:pPr>
            <a:endParaRPr lang="fr-BE" sz="3200" dirty="0" smtClean="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23574" y="211932"/>
            <a:ext cx="3200400" cy="213360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75074" y="4224484"/>
            <a:ext cx="3756274" cy="2507313"/>
          </a:xfrm>
          <a:prstGeom prst="rect">
            <a:avLst/>
          </a:prstGeom>
        </p:spPr>
      </p:pic>
      <p:pic>
        <p:nvPicPr>
          <p:cNvPr id="11" name="Picture 10"/>
          <p:cNvPicPr>
            <a:picLocks noChangeAspect="1"/>
          </p:cNvPicPr>
          <p:nvPr/>
        </p:nvPicPr>
        <p:blipFill>
          <a:blip r:embed="rId6"/>
          <a:stretch>
            <a:fillRect/>
          </a:stretch>
        </p:blipFill>
        <p:spPr>
          <a:xfrm>
            <a:off x="6896100" y="2282563"/>
            <a:ext cx="4062541" cy="2004891"/>
          </a:xfrm>
          <a:prstGeom prst="rect">
            <a:avLst/>
          </a:prstGeom>
        </p:spPr>
      </p:pic>
    </p:spTree>
    <p:extLst>
      <p:ext uri="{BB962C8B-B14F-4D97-AF65-F5344CB8AC3E}">
        <p14:creationId xmlns:p14="http://schemas.microsoft.com/office/powerpoint/2010/main" val="3505964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126" y="11017"/>
            <a:ext cx="12278126" cy="6858000"/>
          </a:xfrm>
          <a:prstGeom prst="rect">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9600" dirty="0" smtClean="0">
                <a:solidFill>
                  <a:srgbClr val="ED7D31"/>
                </a:solidFill>
                <a:latin typeface="Frutiger-Black"/>
                <a:cs typeface="Frutiger-Black"/>
              </a:rPr>
              <a:t>20,400</a:t>
            </a:r>
            <a:endParaRPr lang="en-GB" altLang="en-US" sz="9600" dirty="0">
              <a:solidFill>
                <a:srgbClr val="ED7D31"/>
              </a:solidFill>
              <a:latin typeface="Frutiger-Black"/>
              <a:cs typeface="Frutiger-Black"/>
            </a:endParaRPr>
          </a:p>
          <a:p>
            <a:pPr algn="ctr"/>
            <a:endParaRPr lang="en-GB" dirty="0"/>
          </a:p>
        </p:txBody>
      </p:sp>
      <p:sp>
        <p:nvSpPr>
          <p:cNvPr id="10" name="Title 1"/>
          <p:cNvSpPr txBox="1">
            <a:spLocks/>
          </p:cNvSpPr>
          <p:nvPr/>
        </p:nvSpPr>
        <p:spPr>
          <a:xfrm>
            <a:off x="5372100" y="3962400"/>
            <a:ext cx="5515126" cy="1191706"/>
          </a:xfrm>
          <a:prstGeom prst="rect">
            <a:avLst/>
          </a:prstGeom>
        </p:spPr>
        <p:txBody>
          <a:bodyPr lIns="68578" tIns="34290" rIns="68578" bIns="3429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defRPr/>
            </a:pPr>
            <a:r>
              <a:rPr lang="en-US" sz="3600" dirty="0">
                <a:solidFill>
                  <a:schemeClr val="accent2"/>
                </a:solidFill>
                <a:latin typeface="Frutiger-Light"/>
                <a:cs typeface="Frutiger-Light"/>
              </a:rPr>
              <a:t/>
            </a:r>
            <a:br>
              <a:rPr lang="en-US" sz="3600" dirty="0">
                <a:solidFill>
                  <a:schemeClr val="accent2"/>
                </a:solidFill>
                <a:latin typeface="Frutiger-Light"/>
                <a:cs typeface="Frutiger-Light"/>
              </a:rPr>
            </a:br>
            <a:r>
              <a:rPr lang="en-US" sz="3600" dirty="0">
                <a:solidFill>
                  <a:schemeClr val="accent2"/>
                </a:solidFill>
                <a:latin typeface="Frutiger-Light"/>
                <a:cs typeface="Frutiger-Light"/>
              </a:rPr>
              <a:t>people died in road traffic in the EU in </a:t>
            </a:r>
            <a:r>
              <a:rPr lang="en-US" sz="3600" dirty="0" smtClean="0">
                <a:solidFill>
                  <a:schemeClr val="accent2"/>
                </a:solidFill>
                <a:latin typeface="Frutiger-Light"/>
                <a:cs typeface="Frutiger-Light"/>
              </a:rPr>
              <a:t>2023</a:t>
            </a:r>
            <a:endParaRPr lang="en-GB" sz="3600" dirty="0">
              <a:solidFill>
                <a:schemeClr val="accent2"/>
              </a:solidFill>
              <a:latin typeface="Frutiger-Light"/>
              <a:cs typeface="Frutiger-Light"/>
            </a:endParaRPr>
          </a:p>
        </p:txBody>
      </p:sp>
      <p:cxnSp>
        <p:nvCxnSpPr>
          <p:cNvPr id="7" name="Straight Connector 6"/>
          <p:cNvCxnSpPr/>
          <p:nvPr/>
        </p:nvCxnSpPr>
        <p:spPr>
          <a:xfrm flipH="1" flipV="1">
            <a:off x="192713" y="3778061"/>
            <a:ext cx="8100390" cy="30486"/>
          </a:xfrm>
          <a:prstGeom prst="line">
            <a:avLst/>
          </a:prstGeom>
          <a:noFill/>
          <a:ln w="28575" cap="flat" cmpd="sng" algn="ctr">
            <a:solidFill>
              <a:srgbClr val="ED7D31"/>
            </a:solidFill>
            <a:prstDash val="dot"/>
          </a:ln>
          <a:effectLst/>
        </p:spPr>
      </p:cxnSp>
    </p:spTree>
    <p:extLst>
      <p:ext uri="{BB962C8B-B14F-4D97-AF65-F5344CB8AC3E}">
        <p14:creationId xmlns:p14="http://schemas.microsoft.com/office/powerpoint/2010/main" val="19140636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126" y="38100"/>
            <a:ext cx="12278126" cy="6858000"/>
          </a:xfrm>
          <a:prstGeom prst="rect">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2"/>
          <p:cNvSpPr txBox="1">
            <a:spLocks noChangeArrowheads="1"/>
          </p:cNvSpPr>
          <p:nvPr/>
        </p:nvSpPr>
        <p:spPr bwMode="auto">
          <a:xfrm>
            <a:off x="2211572" y="2093301"/>
            <a:ext cx="9036232" cy="17697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4377"/>
            <a:r>
              <a:rPr lang="en-US" altLang="en-US" sz="10700" dirty="0" smtClean="0">
                <a:solidFill>
                  <a:srgbClr val="ED7D31"/>
                </a:solidFill>
                <a:latin typeface="Frutiger-Black"/>
                <a:cs typeface="Frutiger-Black"/>
              </a:rPr>
              <a:t>2,260</a:t>
            </a:r>
            <a:endParaRPr lang="en-GB" altLang="en-US" sz="10700" dirty="0">
              <a:solidFill>
                <a:srgbClr val="ED7D31"/>
              </a:solidFill>
              <a:latin typeface="Frutiger-Black"/>
              <a:cs typeface="Frutiger-Black"/>
            </a:endParaRPr>
          </a:p>
        </p:txBody>
      </p:sp>
      <p:sp>
        <p:nvSpPr>
          <p:cNvPr id="10" name="Title 1"/>
          <p:cNvSpPr txBox="1">
            <a:spLocks/>
          </p:cNvSpPr>
          <p:nvPr/>
        </p:nvSpPr>
        <p:spPr>
          <a:xfrm>
            <a:off x="5363410" y="3778061"/>
            <a:ext cx="6828590" cy="1136839"/>
          </a:xfrm>
          <a:prstGeom prst="rect">
            <a:avLst/>
          </a:prstGeom>
        </p:spPr>
        <p:txBody>
          <a:bodyPr lIns="68578" tIns="34290" rIns="68578" bIns="3429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defRPr/>
            </a:pPr>
            <a:r>
              <a:rPr lang="en-US" sz="3600" dirty="0">
                <a:solidFill>
                  <a:schemeClr val="accent2"/>
                </a:solidFill>
                <a:latin typeface="Frutiger-Light"/>
                <a:cs typeface="Frutiger-Light"/>
              </a:rPr>
              <a:t/>
            </a:r>
            <a:br>
              <a:rPr lang="en-US" sz="3600" dirty="0">
                <a:solidFill>
                  <a:schemeClr val="accent2"/>
                </a:solidFill>
                <a:latin typeface="Frutiger-Light"/>
                <a:cs typeface="Frutiger-Light"/>
              </a:rPr>
            </a:br>
            <a:r>
              <a:rPr lang="en-US" sz="3200" dirty="0">
                <a:solidFill>
                  <a:schemeClr val="accent2"/>
                </a:solidFill>
                <a:latin typeface="Frutiger-Light"/>
                <a:cs typeface="Frutiger-Light"/>
              </a:rPr>
              <a:t>people died in </a:t>
            </a:r>
            <a:r>
              <a:rPr lang="en-US" sz="3200" dirty="0" smtClean="0">
                <a:solidFill>
                  <a:schemeClr val="accent2"/>
                </a:solidFill>
                <a:latin typeface="Frutiger-Light"/>
                <a:cs typeface="Frutiger-Light"/>
              </a:rPr>
              <a:t>alcohol-related crashes in 2021*</a:t>
            </a:r>
            <a:endParaRPr lang="en-GB" sz="3200" dirty="0">
              <a:solidFill>
                <a:schemeClr val="accent2"/>
              </a:solidFill>
              <a:latin typeface="Frutiger-Light"/>
              <a:cs typeface="Frutiger-Light"/>
            </a:endParaRPr>
          </a:p>
        </p:txBody>
      </p:sp>
      <p:cxnSp>
        <p:nvCxnSpPr>
          <p:cNvPr id="7" name="Straight Connector 6"/>
          <p:cNvCxnSpPr/>
          <p:nvPr/>
        </p:nvCxnSpPr>
        <p:spPr>
          <a:xfrm flipH="1" flipV="1">
            <a:off x="192713" y="3778061"/>
            <a:ext cx="8100390" cy="30486"/>
          </a:xfrm>
          <a:prstGeom prst="line">
            <a:avLst/>
          </a:prstGeom>
          <a:noFill/>
          <a:ln w="28575" cap="flat" cmpd="sng" algn="ctr">
            <a:solidFill>
              <a:srgbClr val="ED7D31"/>
            </a:solidFill>
            <a:prstDash val="dot"/>
          </a:ln>
          <a:effectLst/>
        </p:spPr>
      </p:cxnSp>
      <p:sp>
        <p:nvSpPr>
          <p:cNvPr id="2" name="TextBox 1"/>
          <p:cNvSpPr txBox="1"/>
          <p:nvPr/>
        </p:nvSpPr>
        <p:spPr>
          <a:xfrm>
            <a:off x="8610600" y="6222686"/>
            <a:ext cx="3598606" cy="738664"/>
          </a:xfrm>
          <a:prstGeom prst="rect">
            <a:avLst/>
          </a:prstGeom>
          <a:noFill/>
        </p:spPr>
        <p:txBody>
          <a:bodyPr wrap="square" rtlCol="0">
            <a:spAutoFit/>
          </a:bodyPr>
          <a:lstStyle/>
          <a:p>
            <a:r>
              <a:rPr lang="en-US" sz="2400" i="1" dirty="0" smtClean="0">
                <a:solidFill>
                  <a:schemeClr val="accent2"/>
                </a:solidFill>
                <a:latin typeface="Frutiger-Light"/>
                <a:cs typeface="Frutiger-Light"/>
              </a:rPr>
              <a:t>*in </a:t>
            </a:r>
            <a:r>
              <a:rPr lang="en-US" sz="2400" i="1" dirty="0">
                <a:solidFill>
                  <a:schemeClr val="accent2"/>
                </a:solidFill>
                <a:latin typeface="Frutiger-Light"/>
                <a:cs typeface="Frutiger-Light"/>
              </a:rPr>
              <a:t>23 EU countries</a:t>
            </a:r>
            <a:endParaRPr lang="en-GB" sz="2400" i="1" dirty="0">
              <a:solidFill>
                <a:schemeClr val="accent2"/>
              </a:solidFill>
              <a:latin typeface="Frutiger-Light"/>
              <a:cs typeface="Frutiger-Light"/>
            </a:endParaRPr>
          </a:p>
          <a:p>
            <a:endParaRPr lang="fr-BE" dirty="0"/>
          </a:p>
        </p:txBody>
      </p:sp>
    </p:spTree>
    <p:extLst>
      <p:ext uri="{BB962C8B-B14F-4D97-AF65-F5344CB8AC3E}">
        <p14:creationId xmlns:p14="http://schemas.microsoft.com/office/powerpoint/2010/main" val="1221544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9525"/>
            <a:ext cx="12192000" cy="10906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800" dirty="0">
              <a:solidFill>
                <a:srgbClr val="CE6928"/>
              </a:solidFill>
            </a:endParaRPr>
          </a:p>
        </p:txBody>
      </p:sp>
      <p:sp>
        <p:nvSpPr>
          <p:cNvPr id="34819" name="Title 1"/>
          <p:cNvSpPr>
            <a:spLocks noGrp="1"/>
          </p:cNvSpPr>
          <p:nvPr>
            <p:ph type="title"/>
          </p:nvPr>
        </p:nvSpPr>
        <p:spPr>
          <a:xfrm>
            <a:off x="76201" y="249238"/>
            <a:ext cx="11963400" cy="573087"/>
          </a:xfrm>
        </p:spPr>
        <p:txBody>
          <a:bodyPr>
            <a:normAutofit fontScale="90000"/>
          </a:bodyPr>
          <a:lstStyle/>
          <a:p>
            <a:pPr algn="ctr"/>
            <a:r>
              <a:rPr lang="en-US" altLang="en-US" sz="4800" b="1" dirty="0" smtClean="0">
                <a:solidFill>
                  <a:srgbClr val="FFFFFF"/>
                </a:solidFill>
                <a:latin typeface="Frutiger-Black" panose="020B0604020202020204"/>
                <a:cs typeface="Frutiger-Light" panose="020B0604020202020204"/>
              </a:rPr>
              <a:t>DRINK-DRIVING</a:t>
            </a:r>
            <a:r>
              <a:rPr lang="en-US" altLang="en-US" sz="3200" b="1" dirty="0" smtClean="0">
                <a:solidFill>
                  <a:srgbClr val="FFFFFF"/>
                </a:solidFill>
                <a:latin typeface="Frutiger-Black" panose="020B0604020202020204"/>
                <a:cs typeface="Frutiger-Light" panose="020B0604020202020204"/>
              </a:rPr>
              <a:t> </a:t>
            </a:r>
            <a:r>
              <a:rPr lang="en-US" altLang="en-US" sz="4800" b="1" dirty="0" smtClean="0">
                <a:solidFill>
                  <a:srgbClr val="FFFFFF"/>
                </a:solidFill>
                <a:latin typeface="Frutiger-Black" panose="020B0604020202020204"/>
                <a:cs typeface="Frutiger-Light" panose="020B0604020202020204"/>
              </a:rPr>
              <a:t>IN THE EUROPEAN UNION</a:t>
            </a:r>
            <a:endParaRPr lang="nl-BE" altLang="en-US" sz="4800" b="1" dirty="0" smtClean="0">
              <a:solidFill>
                <a:srgbClr val="FFFFFF"/>
              </a:solidFill>
              <a:latin typeface="Frutiger-Black" panose="020B0604020202020204"/>
              <a:cs typeface="Frutiger-Light" panose="020B0604020202020204"/>
            </a:endParaRPr>
          </a:p>
        </p:txBody>
      </p:sp>
      <p:sp>
        <p:nvSpPr>
          <p:cNvPr id="8" name="Tijdelijke aanduiding voor tekst 2"/>
          <p:cNvSpPr>
            <a:spLocks noGrp="1"/>
          </p:cNvSpPr>
          <p:nvPr>
            <p:ph type="body" sz="half" idx="1"/>
          </p:nvPr>
        </p:nvSpPr>
        <p:spPr>
          <a:xfrm>
            <a:off x="4610100" y="2628900"/>
            <a:ext cx="7315199" cy="4032250"/>
          </a:xfrm>
          <a:ln w="28575">
            <a:prstDash val="dash"/>
          </a:ln>
        </p:spPr>
        <p:txBody>
          <a:bodyPr anchor="ctr">
            <a:normAutofit lnSpcReduction="10000"/>
          </a:bodyPr>
          <a:lstStyle/>
          <a:p>
            <a:pPr marL="571500" indent="-342900">
              <a:spcAft>
                <a:spcPts val="450"/>
              </a:spcAft>
              <a:defRPr/>
            </a:pPr>
            <a:r>
              <a:rPr lang="en-US" kern="1200" dirty="0">
                <a:latin typeface="Frutiger-Light"/>
                <a:cs typeface="Frutiger-Light"/>
              </a:rPr>
              <a:t>Up to </a:t>
            </a:r>
            <a:r>
              <a:rPr lang="en-US" b="1" dirty="0">
                <a:solidFill>
                  <a:srgbClr val="CC6600"/>
                </a:solidFill>
                <a:latin typeface="Frutiger-Bold" pitchFamily="2" charset="0"/>
                <a:cs typeface="Frutiger-Bold"/>
              </a:rPr>
              <a:t>1.5 - 2% of KM driven </a:t>
            </a:r>
            <a:r>
              <a:rPr lang="en-US" kern="1200" dirty="0" smtClean="0">
                <a:latin typeface="Frutiger-Light"/>
                <a:cs typeface="Frutiger-Light"/>
              </a:rPr>
              <a:t>in </a:t>
            </a:r>
            <a:r>
              <a:rPr lang="en-US" kern="1200" dirty="0">
                <a:latin typeface="Frutiger-Light"/>
                <a:cs typeface="Frutiger-Light"/>
              </a:rPr>
              <a:t>the EU are driven with an illegal Blood </a:t>
            </a:r>
            <a:r>
              <a:rPr lang="en-US" kern="1200" dirty="0" smtClean="0">
                <a:latin typeface="Frutiger-Light"/>
                <a:cs typeface="Frutiger-Light"/>
              </a:rPr>
              <a:t>Alcohol </a:t>
            </a:r>
            <a:r>
              <a:rPr lang="en-US" kern="1200" dirty="0">
                <a:latin typeface="Frutiger-Light"/>
                <a:cs typeface="Frutiger-Light"/>
              </a:rPr>
              <a:t>Concentration (BAC</a:t>
            </a:r>
            <a:r>
              <a:rPr lang="en-US" kern="1200" dirty="0" smtClean="0">
                <a:latin typeface="Frutiger-Light"/>
                <a:cs typeface="Frutiger-Light"/>
              </a:rPr>
              <a:t>);</a:t>
            </a:r>
          </a:p>
          <a:p>
            <a:pPr marL="571500" indent="-342900">
              <a:spcAft>
                <a:spcPts val="450"/>
              </a:spcAft>
              <a:defRPr/>
            </a:pPr>
            <a:r>
              <a:rPr lang="en-US" dirty="0">
                <a:latin typeface="Frutiger-Light"/>
                <a:cs typeface="Frutiger-Bold"/>
              </a:rPr>
              <a:t>O</a:t>
            </a:r>
            <a:r>
              <a:rPr lang="en-US" dirty="0" smtClean="0">
                <a:latin typeface="Frutiger-Light"/>
                <a:cs typeface="Frutiger-Bold"/>
              </a:rPr>
              <a:t>f</a:t>
            </a:r>
            <a:r>
              <a:rPr lang="en-US" dirty="0" smtClean="0">
                <a:latin typeface="Frutiger-Light"/>
                <a:cs typeface="Frutiger-Light"/>
              </a:rPr>
              <a:t> all road deaths in the EU, </a:t>
            </a:r>
            <a:r>
              <a:rPr lang="en-US" b="1" dirty="0" smtClean="0">
                <a:solidFill>
                  <a:srgbClr val="CC6600"/>
                </a:solidFill>
                <a:latin typeface="Frutiger-Bold" pitchFamily="2" charset="0"/>
                <a:cs typeface="Frutiger-Bold"/>
              </a:rPr>
              <a:t>25</a:t>
            </a:r>
            <a:r>
              <a:rPr lang="en-US" b="1" dirty="0">
                <a:solidFill>
                  <a:srgbClr val="CC6600"/>
                </a:solidFill>
                <a:latin typeface="Frutiger-Bold" pitchFamily="2" charset="0"/>
                <a:cs typeface="Frutiger-Bold"/>
              </a:rPr>
              <a:t>% </a:t>
            </a:r>
            <a:r>
              <a:rPr lang="en-US" dirty="0" smtClean="0">
                <a:latin typeface="Frutiger-Light"/>
                <a:cs typeface="Frutiger-Light"/>
              </a:rPr>
              <a:t>are alcohol-related;</a:t>
            </a:r>
          </a:p>
          <a:p>
            <a:pPr marL="571500" indent="-342900">
              <a:spcAft>
                <a:spcPts val="450"/>
              </a:spcAft>
              <a:defRPr/>
            </a:pPr>
            <a:r>
              <a:rPr lang="en-US" dirty="0" smtClean="0">
                <a:latin typeface="Frutiger-Light"/>
                <a:cs typeface="Frutiger-Light"/>
              </a:rPr>
              <a:t>Risk </a:t>
            </a:r>
            <a:r>
              <a:rPr lang="en-US" dirty="0">
                <a:latin typeface="Frutiger-Light"/>
                <a:cs typeface="Frutiger-Light"/>
              </a:rPr>
              <a:t>factor in up to 40% of e-scooter deaths</a:t>
            </a:r>
          </a:p>
          <a:p>
            <a:pPr marL="571500" indent="-342900">
              <a:spcAft>
                <a:spcPts val="450"/>
              </a:spcAft>
              <a:defRPr/>
            </a:pPr>
            <a:r>
              <a:rPr lang="en-US" dirty="0" smtClean="0">
                <a:latin typeface="Frutiger-Light"/>
                <a:cs typeface="Frutiger-Light"/>
              </a:rPr>
              <a:t>Alcohol </a:t>
            </a:r>
            <a:r>
              <a:rPr lang="en-US" dirty="0">
                <a:latin typeface="Frutiger-Light"/>
                <a:cs typeface="Frutiger-Light"/>
              </a:rPr>
              <a:t>related crashes are the </a:t>
            </a:r>
            <a:r>
              <a:rPr lang="en-US" b="1" dirty="0">
                <a:solidFill>
                  <a:srgbClr val="CC6600"/>
                </a:solidFill>
                <a:latin typeface="Frutiger-Bold" pitchFamily="2" charset="0"/>
                <a:cs typeface="Frutiger-Bold"/>
              </a:rPr>
              <a:t>leading cause of death</a:t>
            </a:r>
            <a:r>
              <a:rPr lang="en-US" dirty="0">
                <a:latin typeface="Frutiger-Light"/>
                <a:cs typeface="Frutiger-Light"/>
              </a:rPr>
              <a:t> in the age group </a:t>
            </a:r>
            <a:r>
              <a:rPr lang="en-US" dirty="0" smtClean="0">
                <a:latin typeface="Frutiger-Light"/>
                <a:cs typeface="Frutiger-Light"/>
              </a:rPr>
              <a:t>16-25</a:t>
            </a:r>
          </a:p>
          <a:p>
            <a:pPr marL="571500" indent="-342900">
              <a:spcAft>
                <a:spcPts val="450"/>
              </a:spcAft>
              <a:defRPr/>
            </a:pPr>
            <a:endParaRPr lang="en-US" sz="2400" dirty="0">
              <a:latin typeface="Frutiger-Light"/>
              <a:cs typeface="Frutiger-Light"/>
            </a:endParaRPr>
          </a:p>
          <a:p>
            <a:pPr marL="571500" indent="-342900">
              <a:spcAft>
                <a:spcPts val="450"/>
              </a:spcAft>
              <a:defRPr/>
            </a:pPr>
            <a:endParaRPr lang="en-US" sz="2400" kern="1200" dirty="0" smtClean="0">
              <a:latin typeface="Frutiger-Light"/>
              <a:cs typeface="Frutiger-Light"/>
            </a:endParaRPr>
          </a:p>
          <a:p>
            <a:pPr marL="571500" indent="-342900">
              <a:spcAft>
                <a:spcPts val="450"/>
              </a:spcAft>
              <a:defRPr/>
            </a:pPr>
            <a:endParaRPr lang="en-US" sz="2400" dirty="0">
              <a:latin typeface="Frutiger-Light"/>
              <a:cs typeface="Frutiger-Light"/>
            </a:endParaRPr>
          </a:p>
          <a:p>
            <a:pPr marL="571500" indent="-342900">
              <a:spcAft>
                <a:spcPts val="450"/>
              </a:spcAft>
              <a:defRPr/>
            </a:pPr>
            <a:endParaRPr lang="en-US" sz="2400" kern="1200" dirty="0">
              <a:latin typeface="Frutiger-Light"/>
              <a:cs typeface="Frutiger-Light"/>
            </a:endParaRPr>
          </a:p>
        </p:txBody>
      </p:sp>
      <p:pic>
        <p:nvPicPr>
          <p:cNvPr id="9" name="Picture 2" descr="Image result for shot glass car key"/>
          <p:cNvPicPr>
            <a:picLocks noChangeAspect="1" noChangeArrowheads="1"/>
          </p:cNvPicPr>
          <p:nvPr/>
        </p:nvPicPr>
        <p:blipFill rotWithShape="1">
          <a:blip r:embed="rId3">
            <a:extLst>
              <a:ext uri="{28A0092B-C50C-407E-A947-70E740481C1C}">
                <a14:useLocalDpi xmlns:a14="http://schemas.microsoft.com/office/drawing/2010/main" val="0"/>
              </a:ext>
            </a:extLst>
          </a:blip>
          <a:srcRect l="15737" r="4611"/>
          <a:stretch/>
        </p:blipFill>
        <p:spPr bwMode="auto">
          <a:xfrm>
            <a:off x="723900" y="2133600"/>
            <a:ext cx="3292152" cy="2755473"/>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23063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9525"/>
            <a:ext cx="12192000" cy="10906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800" dirty="0">
              <a:solidFill>
                <a:srgbClr val="CE6928"/>
              </a:solidFill>
            </a:endParaRPr>
          </a:p>
        </p:txBody>
      </p:sp>
      <p:sp>
        <p:nvSpPr>
          <p:cNvPr id="38915" name="Title 1"/>
          <p:cNvSpPr>
            <a:spLocks noGrp="1"/>
          </p:cNvSpPr>
          <p:nvPr>
            <p:ph type="title"/>
          </p:nvPr>
        </p:nvSpPr>
        <p:spPr>
          <a:xfrm>
            <a:off x="-419100" y="249238"/>
            <a:ext cx="12611099" cy="573087"/>
          </a:xfrm>
        </p:spPr>
        <p:txBody>
          <a:bodyPr>
            <a:noAutofit/>
          </a:bodyPr>
          <a:lstStyle/>
          <a:p>
            <a:pPr algn="ctr"/>
            <a:r>
              <a:rPr lang="en-US" altLang="en-US" sz="4300" b="1" dirty="0">
                <a:solidFill>
                  <a:srgbClr val="FFFFFF"/>
                </a:solidFill>
                <a:latin typeface="Frutiger-Black" panose="020B0604020202020204"/>
                <a:cs typeface="Frutiger-Light" panose="020B0604020202020204"/>
              </a:rPr>
              <a:t>DRINK-DRIVING IN THE EUROPEAN UNION</a:t>
            </a:r>
            <a:endParaRPr lang="nl-BE" altLang="en-US" sz="4300" b="1" dirty="0">
              <a:solidFill>
                <a:srgbClr val="FFFFFF"/>
              </a:solidFill>
              <a:latin typeface="Frutiger-Black" panose="020B0604020202020204"/>
              <a:cs typeface="Frutiger-Light" panose="020B0604020202020204"/>
            </a:endParaRPr>
          </a:p>
        </p:txBody>
      </p:sp>
      <p:sp>
        <p:nvSpPr>
          <p:cNvPr id="8" name="Tijdelijke aanduiding voor tekst 2"/>
          <p:cNvSpPr>
            <a:spLocks noGrp="1"/>
          </p:cNvSpPr>
          <p:nvPr>
            <p:ph type="body" sz="half" idx="1"/>
          </p:nvPr>
        </p:nvSpPr>
        <p:spPr>
          <a:xfrm>
            <a:off x="528638" y="1738313"/>
            <a:ext cx="5062537" cy="4138612"/>
          </a:xfrm>
          <a:ln w="28575">
            <a:prstDash val="dash"/>
          </a:ln>
        </p:spPr>
        <p:txBody>
          <a:bodyPr anchor="ctr"/>
          <a:lstStyle/>
          <a:p>
            <a:pPr indent="0">
              <a:spcAft>
                <a:spcPts val="450"/>
              </a:spcAft>
              <a:buFont typeface="Frutiger-Roman" pitchFamily="2" charset="0"/>
              <a:buNone/>
              <a:defRPr/>
            </a:pPr>
            <a:r>
              <a:rPr lang="en-US" sz="3200" kern="1200" dirty="0" smtClean="0">
                <a:latin typeface="Frutiger-Light"/>
                <a:cs typeface="Frutiger-Light"/>
              </a:rPr>
              <a:t>At least </a:t>
            </a:r>
            <a:r>
              <a:rPr lang="en-US" sz="4800" b="1" dirty="0">
                <a:solidFill>
                  <a:srgbClr val="CC6600"/>
                </a:solidFill>
                <a:latin typeface="Frutiger-Bold" pitchFamily="2" charset="0"/>
                <a:cs typeface="Frutiger-Light"/>
              </a:rPr>
              <a:t>4</a:t>
            </a:r>
            <a:r>
              <a:rPr lang="en-US" sz="4800" b="1" dirty="0" smtClean="0">
                <a:solidFill>
                  <a:srgbClr val="CC6600"/>
                </a:solidFill>
                <a:latin typeface="Frutiger-Bold" pitchFamily="2" charset="0"/>
                <a:cs typeface="Frutiger-Light"/>
              </a:rPr>
              <a:t>,000 </a:t>
            </a:r>
            <a:r>
              <a:rPr lang="en-US" sz="3200" kern="1200" dirty="0" smtClean="0">
                <a:latin typeface="Frutiger-Light"/>
                <a:cs typeface="Frutiger-Light"/>
              </a:rPr>
              <a:t>deaths could have been prevented</a:t>
            </a:r>
            <a:r>
              <a:rPr lang="en-US" sz="3200" dirty="0">
                <a:latin typeface="Frutiger-Light" panose="020B0604020202020204"/>
              </a:rPr>
              <a:t> by eliminating drink driving</a:t>
            </a:r>
            <a:r>
              <a:rPr lang="en-US" sz="3200" kern="1200" dirty="0" smtClean="0">
                <a:latin typeface="Frutiger-Light"/>
                <a:cs typeface="Frutiger-Light"/>
              </a:rPr>
              <a:t> </a:t>
            </a:r>
            <a:endParaRPr lang="en-US" sz="3200" kern="1200" dirty="0">
              <a:latin typeface="Frutiger-Light"/>
              <a:cs typeface="Frutiger-Light"/>
            </a:endParaRPr>
          </a:p>
        </p:txBody>
      </p:sp>
      <p:pic>
        <p:nvPicPr>
          <p:cNvPr id="38917" name="Picture 2"/>
          <p:cNvPicPr>
            <a:picLocks noChangeAspect="1"/>
          </p:cNvPicPr>
          <p:nvPr/>
        </p:nvPicPr>
        <p:blipFill>
          <a:blip r:embed="rId3">
            <a:extLst>
              <a:ext uri="{28A0092B-C50C-407E-A947-70E740481C1C}">
                <a14:useLocalDpi xmlns:a14="http://schemas.microsoft.com/office/drawing/2010/main" val="0"/>
              </a:ext>
            </a:extLst>
          </a:blip>
          <a:srcRect l="5119" t="47598" r="81886" b="35249"/>
          <a:stretch>
            <a:fillRect/>
          </a:stretch>
        </p:blipFill>
        <p:spPr bwMode="auto">
          <a:xfrm>
            <a:off x="6383338" y="2133600"/>
            <a:ext cx="4205287"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5095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spect="1"/>
          </p:cNvSpPr>
          <p:nvPr/>
        </p:nvSpPr>
        <p:spPr>
          <a:xfrm>
            <a:off x="0" y="-9939"/>
            <a:ext cx="12192000" cy="1484784"/>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dirty="0">
              <a:solidFill>
                <a:srgbClr val="CE6928"/>
              </a:solidFill>
            </a:endParaRPr>
          </a:p>
        </p:txBody>
      </p:sp>
      <p:sp>
        <p:nvSpPr>
          <p:cNvPr id="2" name="Title 1">
            <a:extLst>
              <a:ext uri="{FF2B5EF4-FFF2-40B4-BE49-F238E27FC236}">
                <a16:creationId xmlns:a16="http://schemas.microsoft.com/office/drawing/2014/main" id="{03CE1D36-B466-7547-9F2A-744E0E609CC0}"/>
              </a:ext>
            </a:extLst>
          </p:cNvPr>
          <p:cNvSpPr>
            <a:spLocks noGrp="1"/>
          </p:cNvSpPr>
          <p:nvPr>
            <p:ph type="title"/>
          </p:nvPr>
        </p:nvSpPr>
        <p:spPr>
          <a:xfrm>
            <a:off x="457200" y="69671"/>
            <a:ext cx="10734162" cy="1325563"/>
          </a:xfrm>
        </p:spPr>
        <p:txBody>
          <a:bodyPr>
            <a:normAutofit fontScale="90000"/>
          </a:bodyPr>
          <a:lstStyle/>
          <a:p>
            <a:pPr algn="ctr"/>
            <a:r>
              <a:rPr lang="en-US" sz="4800" dirty="0" smtClean="0">
                <a:solidFill>
                  <a:schemeClr val="bg1"/>
                </a:solidFill>
                <a:latin typeface="Frutiger-Black" pitchFamily="2" charset="0"/>
              </a:rPr>
              <a:t>DRINK DRIVING PROGRESS </a:t>
            </a:r>
            <a:r>
              <a:rPr lang="en-US" sz="4800" dirty="0">
                <a:solidFill>
                  <a:schemeClr val="bg1"/>
                </a:solidFill>
                <a:latin typeface="Frutiger-Black" pitchFamily="2" charset="0"/>
              </a:rPr>
              <a:t>2011-2021</a:t>
            </a:r>
          </a:p>
        </p:txBody>
      </p:sp>
      <p:sp>
        <p:nvSpPr>
          <p:cNvPr id="6" name="Content Placeholder 2"/>
          <p:cNvSpPr txBox="1">
            <a:spLocks/>
          </p:cNvSpPr>
          <p:nvPr/>
        </p:nvSpPr>
        <p:spPr>
          <a:xfrm>
            <a:off x="462170" y="1714500"/>
            <a:ext cx="10729192" cy="46034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3000" dirty="0">
              <a:latin typeface="Frutiger LT Std 57 Cn" panose="020B0606020204020204" pitchFamily="34" charset="0"/>
            </a:endParaRPr>
          </a:p>
        </p:txBody>
      </p:sp>
      <p:pic>
        <p:nvPicPr>
          <p:cNvPr id="8" name="Picture 7"/>
          <p:cNvPicPr>
            <a:picLocks noChangeAspect="1"/>
          </p:cNvPicPr>
          <p:nvPr/>
        </p:nvPicPr>
        <p:blipFill rotWithShape="1">
          <a:blip r:embed="rId3"/>
          <a:srcRect l="1429" t="3058" r="3333" b="3013"/>
          <a:stretch/>
        </p:blipFill>
        <p:spPr>
          <a:xfrm>
            <a:off x="2247900" y="1714499"/>
            <a:ext cx="7620000" cy="4914901"/>
          </a:xfrm>
          <a:prstGeom prst="rect">
            <a:avLst/>
          </a:prstGeom>
        </p:spPr>
      </p:pic>
      <p:pic>
        <p:nvPicPr>
          <p:cNvPr id="9" name="Picture 8"/>
          <p:cNvPicPr>
            <a:picLocks noChangeAspect="1"/>
          </p:cNvPicPr>
          <p:nvPr/>
        </p:nvPicPr>
        <p:blipFill>
          <a:blip r:embed="rId4"/>
          <a:stretch>
            <a:fillRect/>
          </a:stretch>
        </p:blipFill>
        <p:spPr>
          <a:xfrm>
            <a:off x="8686800" y="3009900"/>
            <a:ext cx="878821" cy="805098"/>
          </a:xfrm>
          <a:prstGeom prst="rect">
            <a:avLst/>
          </a:prstGeom>
        </p:spPr>
      </p:pic>
    </p:spTree>
    <p:extLst>
      <p:ext uri="{BB962C8B-B14F-4D97-AF65-F5344CB8AC3E}">
        <p14:creationId xmlns:p14="http://schemas.microsoft.com/office/powerpoint/2010/main" val="14062480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49213" y="-26988"/>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solidFill>
                <a:srgbClr val="CE6928"/>
              </a:solidFill>
            </a:endParaRPr>
          </a:p>
        </p:txBody>
      </p:sp>
      <p:sp>
        <p:nvSpPr>
          <p:cNvPr id="47107" name="Title 1"/>
          <p:cNvSpPr>
            <a:spLocks noGrp="1"/>
          </p:cNvSpPr>
          <p:nvPr>
            <p:ph type="title"/>
          </p:nvPr>
        </p:nvSpPr>
        <p:spPr>
          <a:xfrm>
            <a:off x="192088" y="68263"/>
            <a:ext cx="11807825" cy="765175"/>
          </a:xfrm>
        </p:spPr>
        <p:txBody>
          <a:bodyPr/>
          <a:lstStyle/>
          <a:p>
            <a:pPr algn="ctr"/>
            <a:r>
              <a:rPr lang="en-US" altLang="en-US" sz="3400" dirty="0" smtClean="0">
                <a:solidFill>
                  <a:schemeClr val="bg1"/>
                </a:solidFill>
                <a:latin typeface="Frutiger-Black" panose="020B0604020202020204"/>
              </a:rPr>
              <a:t>PROGRESS IN TACKLING DRINK DRIVING 2011 – 2021</a:t>
            </a:r>
            <a:endParaRPr lang="nl-BE" altLang="en-US" sz="3400" dirty="0" smtClean="0">
              <a:solidFill>
                <a:schemeClr val="bg1"/>
              </a:solidFill>
              <a:latin typeface="Frutiger-Black" panose="020B0604020202020204"/>
            </a:endParaRPr>
          </a:p>
        </p:txBody>
      </p:sp>
      <p:sp>
        <p:nvSpPr>
          <p:cNvPr id="47108" name="Tijdelijke aanduiding voor tekst 2"/>
          <p:cNvSpPr>
            <a:spLocks noGrp="1"/>
          </p:cNvSpPr>
          <p:nvPr>
            <p:ph type="body" sz="half" idx="1"/>
          </p:nvPr>
        </p:nvSpPr>
        <p:spPr>
          <a:xfrm>
            <a:off x="1102518" y="956497"/>
            <a:ext cx="9937750" cy="927100"/>
          </a:xfrm>
          <a:ln w="28575">
            <a:solidFill>
              <a:srgbClr val="CE6928"/>
            </a:solidFill>
            <a:prstDash val="dash"/>
            <a:miter lim="800000"/>
            <a:headEnd/>
            <a:tailEnd/>
          </a:ln>
        </p:spPr>
        <p:txBody>
          <a:bodyPr anchor="ctr"/>
          <a:lstStyle/>
          <a:p>
            <a:pPr marL="228600" indent="0">
              <a:spcAft>
                <a:spcPts val="600"/>
              </a:spcAft>
              <a:buFont typeface="Frutiger-Roman"/>
              <a:buNone/>
            </a:pPr>
            <a:r>
              <a:rPr lang="en-US" altLang="fr-FR" sz="1800" dirty="0" smtClean="0">
                <a:latin typeface="Frutiger-Light" panose="020B0604020202020204"/>
              </a:rPr>
              <a:t>Difference between the average annual percentage change in deaths attributed to drink driving and corresponding change in other road deaths</a:t>
            </a:r>
          </a:p>
        </p:txBody>
      </p:sp>
      <p:pic>
        <p:nvPicPr>
          <p:cNvPr id="2050" name="Picture 2" descr="im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0" y="2089919"/>
            <a:ext cx="7677150" cy="464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
          <p:cNvSpPr txBox="1">
            <a:spLocks noChangeArrowheads="1"/>
          </p:cNvSpPr>
          <p:nvPr/>
        </p:nvSpPr>
        <p:spPr bwMode="auto">
          <a:xfrm>
            <a:off x="3009900" y="2089919"/>
            <a:ext cx="2339975" cy="1016000"/>
          </a:xfrm>
          <a:prstGeom prst="rect">
            <a:avLst/>
          </a:prstGeom>
          <a:solidFill>
            <a:srgbClr val="00B05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fr-FR" sz="2000" b="1" dirty="0" smtClean="0">
                <a:solidFill>
                  <a:srgbClr val="FFFFFF"/>
                </a:solidFill>
                <a:latin typeface="Calibri Light" panose="020F0302020204030204" pitchFamily="34" charset="0"/>
              </a:rPr>
              <a:t>Bulgaria -18%</a:t>
            </a:r>
            <a:endParaRPr lang="en-US" altLang="fr-FR" sz="2000" b="1" dirty="0">
              <a:solidFill>
                <a:srgbClr val="FFFFFF"/>
              </a:solidFill>
              <a:latin typeface="Calibri Light" panose="020F0302020204030204" pitchFamily="34" charset="0"/>
            </a:endParaRPr>
          </a:p>
          <a:p>
            <a:pPr eaLnBrk="1" hangingPunct="1"/>
            <a:r>
              <a:rPr lang="en-US" altLang="fr-FR" sz="2000" b="1" dirty="0" smtClean="0">
                <a:solidFill>
                  <a:srgbClr val="FFFFFF"/>
                </a:solidFill>
                <a:latin typeface="Calibri Light" panose="020F0302020204030204" pitchFamily="34" charset="0"/>
              </a:rPr>
              <a:t>Romania -11%</a:t>
            </a:r>
            <a:endParaRPr lang="en-US" altLang="fr-FR" sz="2000" b="1" dirty="0">
              <a:solidFill>
                <a:srgbClr val="FFFFFF"/>
              </a:solidFill>
              <a:latin typeface="Calibri Light" panose="020F0302020204030204" pitchFamily="34" charset="0"/>
            </a:endParaRPr>
          </a:p>
          <a:p>
            <a:pPr eaLnBrk="1" hangingPunct="1"/>
            <a:r>
              <a:rPr lang="en-US" altLang="fr-FR" sz="2000" b="1" dirty="0" smtClean="0">
                <a:solidFill>
                  <a:srgbClr val="FFFFFF"/>
                </a:solidFill>
                <a:latin typeface="Calibri Light" panose="020F0302020204030204" pitchFamily="34" charset="0"/>
              </a:rPr>
              <a:t>The Netherlands -8%</a:t>
            </a:r>
            <a:endParaRPr lang="en-US" altLang="fr-FR" sz="2000" b="1" dirty="0">
              <a:solidFill>
                <a:srgbClr val="FFFFFF"/>
              </a:solidFill>
              <a:latin typeface="Calibri Light" panose="020F0302020204030204" pitchFamily="34" charset="0"/>
            </a:endParaRPr>
          </a:p>
        </p:txBody>
      </p:sp>
      <p:sp>
        <p:nvSpPr>
          <p:cNvPr id="12" name="TextBox 1"/>
          <p:cNvSpPr txBox="1">
            <a:spLocks noChangeArrowheads="1"/>
          </p:cNvSpPr>
          <p:nvPr/>
        </p:nvSpPr>
        <p:spPr bwMode="auto">
          <a:xfrm>
            <a:off x="8267700" y="4572000"/>
            <a:ext cx="2339975" cy="1015663"/>
          </a:xfrm>
          <a:prstGeom prst="rect">
            <a:avLst/>
          </a:prstGeom>
          <a:solidFill>
            <a:srgbClr val="FF000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fr-FR" sz="2000" b="1" dirty="0" smtClean="0">
                <a:solidFill>
                  <a:srgbClr val="FFFFFF"/>
                </a:solidFill>
                <a:latin typeface="Calibri Light" panose="020F0302020204030204" pitchFamily="34" charset="0"/>
              </a:rPr>
              <a:t>Norway 4.5%</a:t>
            </a:r>
            <a:endParaRPr lang="en-US" altLang="fr-FR" sz="2000" b="1" dirty="0">
              <a:solidFill>
                <a:srgbClr val="FFFFFF"/>
              </a:solidFill>
              <a:latin typeface="Calibri Light" panose="020F0302020204030204" pitchFamily="34" charset="0"/>
            </a:endParaRPr>
          </a:p>
          <a:p>
            <a:r>
              <a:rPr lang="en-US" altLang="fr-FR" sz="2000" b="1" dirty="0">
                <a:solidFill>
                  <a:srgbClr val="FFFFFF"/>
                </a:solidFill>
                <a:latin typeface="Calibri Light" panose="020F0302020204030204" pitchFamily="34" charset="0"/>
              </a:rPr>
              <a:t>Estonia </a:t>
            </a:r>
            <a:r>
              <a:rPr lang="en-US" altLang="fr-FR" sz="2000" b="1" dirty="0" smtClean="0">
                <a:solidFill>
                  <a:srgbClr val="FFFFFF"/>
                </a:solidFill>
                <a:latin typeface="Calibri Light" panose="020F0302020204030204" pitchFamily="34" charset="0"/>
              </a:rPr>
              <a:t>3.6%</a:t>
            </a:r>
            <a:endParaRPr lang="en-US" altLang="fr-FR" sz="2000" b="1" dirty="0">
              <a:solidFill>
                <a:srgbClr val="FFFFFF"/>
              </a:solidFill>
              <a:latin typeface="Calibri Light" panose="020F0302020204030204" pitchFamily="34" charset="0"/>
            </a:endParaRPr>
          </a:p>
          <a:p>
            <a:r>
              <a:rPr lang="en-US" altLang="fr-FR" sz="2000" b="1" dirty="0" smtClean="0">
                <a:solidFill>
                  <a:srgbClr val="FFFFFF"/>
                </a:solidFill>
                <a:latin typeface="Calibri Light" panose="020F0302020204030204" pitchFamily="34" charset="0"/>
              </a:rPr>
              <a:t>Slovakia 3.4%</a:t>
            </a:r>
            <a:endParaRPr lang="en-US" altLang="fr-FR" sz="2000" b="1" dirty="0">
              <a:solidFill>
                <a:srgbClr val="FFFFFF"/>
              </a:solidFill>
              <a:latin typeface="Calibri Light" panose="020F0302020204030204" pitchFamily="34" charset="0"/>
            </a:endParaRPr>
          </a:p>
        </p:txBody>
      </p:sp>
    </p:spTree>
    <p:extLst>
      <p:ext uri="{BB962C8B-B14F-4D97-AF65-F5344CB8AC3E}">
        <p14:creationId xmlns:p14="http://schemas.microsoft.com/office/powerpoint/2010/main" val="283784966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Triangle 7"/>
          <p:cNvSpPr/>
          <p:nvPr/>
        </p:nvSpPr>
        <p:spPr>
          <a:xfrm rot="5400000">
            <a:off x="434193" y="-434194"/>
            <a:ext cx="3429000" cy="4297387"/>
          </a:xfrm>
          <a:prstGeom prst="rtTriangle">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a:spLocks noChangeAspect="1"/>
          </p:cNvSpPr>
          <p:nvPr/>
        </p:nvSpPr>
        <p:spPr>
          <a:xfrm>
            <a:off x="0" y="-19280"/>
            <a:ext cx="12192000" cy="1484784"/>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3600" dirty="0" smtClean="0">
                <a:solidFill>
                  <a:schemeClr val="bg1"/>
                </a:solidFill>
                <a:latin typeface="Frutiger-Bold" pitchFamily="2" charset="0"/>
              </a:rPr>
              <a:t>Drink-driving – alcohol breath checks (2011-2021) </a:t>
            </a:r>
            <a:endParaRPr lang="en-US" sz="3600" dirty="0">
              <a:solidFill>
                <a:schemeClr val="bg1"/>
              </a:solidFill>
              <a:latin typeface="Frutiger-Bold" pitchFamily="2" charset="0"/>
            </a:endParaRPr>
          </a:p>
        </p:txBody>
      </p:sp>
      <p:sp>
        <p:nvSpPr>
          <p:cNvPr id="14" name="Title 1"/>
          <p:cNvSpPr txBox="1">
            <a:spLocks/>
          </p:cNvSpPr>
          <p:nvPr/>
        </p:nvSpPr>
        <p:spPr>
          <a:xfrm>
            <a:off x="2090211" y="344195"/>
            <a:ext cx="8011583" cy="757834"/>
          </a:xfrm>
          <a:prstGeom prst="rect">
            <a:avLst/>
          </a:prstGeom>
        </p:spPr>
        <p:txBody>
          <a:bodyPr lIns="91438" tIns="45719" rIns="91438" bIns="45719"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defRPr/>
            </a:pPr>
            <a:endParaRPr lang="en-GB" sz="24000" b="1" dirty="0">
              <a:solidFill>
                <a:srgbClr val="FFFFFF"/>
              </a:solidFill>
              <a:latin typeface="Frutiger-Bold" pitchFamily="2" charset="0"/>
              <a:cs typeface="Frutiger-Bold"/>
            </a:endParaRPr>
          </a:p>
        </p:txBody>
      </p:sp>
      <p:sp>
        <p:nvSpPr>
          <p:cNvPr id="19" name="Rectangle 18"/>
          <p:cNvSpPr/>
          <p:nvPr/>
        </p:nvSpPr>
        <p:spPr>
          <a:xfrm>
            <a:off x="7680018" y="3029853"/>
            <a:ext cx="503357" cy="17020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8" name="Picture 17"/>
          <p:cNvPicPr>
            <a:picLocks noChangeAspect="1"/>
          </p:cNvPicPr>
          <p:nvPr/>
        </p:nvPicPr>
        <p:blipFill>
          <a:blip r:embed="rId3"/>
          <a:stretch>
            <a:fillRect/>
          </a:stretch>
        </p:blipFill>
        <p:spPr>
          <a:xfrm>
            <a:off x="7541178" y="1981970"/>
            <a:ext cx="781036" cy="298511"/>
          </a:xfrm>
          <a:prstGeom prst="rect">
            <a:avLst/>
          </a:prstGeom>
        </p:spPr>
      </p:pic>
      <p:sp>
        <p:nvSpPr>
          <p:cNvPr id="9" name="Right Triangle 8"/>
          <p:cNvSpPr/>
          <p:nvPr/>
        </p:nvSpPr>
        <p:spPr>
          <a:xfrm>
            <a:off x="-1" y="3434442"/>
            <a:ext cx="4297387" cy="3429000"/>
          </a:xfrm>
          <a:prstGeom prst="rtTriangle">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3924300" y="5861771"/>
            <a:ext cx="8267700" cy="584775"/>
          </a:xfrm>
          <a:prstGeom prst="rect">
            <a:avLst/>
          </a:prstGeom>
          <a:noFill/>
        </p:spPr>
        <p:txBody>
          <a:bodyPr wrap="square" rtlCol="0">
            <a:spAutoFit/>
          </a:bodyPr>
          <a:lstStyle/>
          <a:p>
            <a:pPr lvl="0">
              <a:defRPr/>
            </a:pPr>
            <a:r>
              <a:rPr lang="en-US" sz="1600" dirty="0">
                <a:solidFill>
                  <a:schemeClr val="bg2">
                    <a:lumMod val="50000"/>
                  </a:schemeClr>
                </a:solidFill>
                <a:latin typeface="Frutiger-Bold" pitchFamily="2" charset="0"/>
              </a:rPr>
              <a:t>Average annual change in the number of alcohol roadside breath checks per 1000 population over the period </a:t>
            </a:r>
            <a:r>
              <a:rPr lang="en-US" sz="1600" dirty="0" smtClean="0">
                <a:solidFill>
                  <a:schemeClr val="bg2">
                    <a:lumMod val="50000"/>
                  </a:schemeClr>
                </a:solidFill>
                <a:latin typeface="Frutiger-Bold" pitchFamily="2" charset="0"/>
              </a:rPr>
              <a:t>2011-2021</a:t>
            </a:r>
            <a:endParaRPr lang="en-US" sz="1600" dirty="0">
              <a:solidFill>
                <a:schemeClr val="bg2">
                  <a:lumMod val="50000"/>
                </a:schemeClr>
              </a:solidFill>
              <a:latin typeface="Frutiger-Bold" pitchFamily="2" charset="0"/>
            </a:endParaRPr>
          </a:p>
        </p:txBody>
      </p:sp>
      <p:pic>
        <p:nvPicPr>
          <p:cNvPr id="4" name="Picture 3"/>
          <p:cNvPicPr>
            <a:picLocks noChangeAspect="1"/>
          </p:cNvPicPr>
          <p:nvPr/>
        </p:nvPicPr>
        <p:blipFill>
          <a:blip r:embed="rId4"/>
          <a:stretch>
            <a:fillRect/>
          </a:stretch>
        </p:blipFill>
        <p:spPr>
          <a:xfrm>
            <a:off x="1981200" y="1600870"/>
            <a:ext cx="8229600" cy="4344652"/>
          </a:xfrm>
          <a:prstGeom prst="rect">
            <a:avLst/>
          </a:prstGeom>
        </p:spPr>
      </p:pic>
    </p:spTree>
    <p:extLst>
      <p:ext uri="{BB962C8B-B14F-4D97-AF65-F5344CB8AC3E}">
        <p14:creationId xmlns:p14="http://schemas.microsoft.com/office/powerpoint/2010/main" val="71968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spect="1"/>
          </p:cNvSpPr>
          <p:nvPr/>
        </p:nvSpPr>
        <p:spPr>
          <a:xfrm>
            <a:off x="0" y="-19280"/>
            <a:ext cx="12192000" cy="1484784"/>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3600" dirty="0" smtClean="0">
                <a:solidFill>
                  <a:schemeClr val="bg1"/>
                </a:solidFill>
                <a:latin typeface="Frutiger-Bold" pitchFamily="2" charset="0"/>
              </a:rPr>
              <a:t>Drink-driving – alcohol breath checks (2011-2021) </a:t>
            </a:r>
            <a:endParaRPr lang="en-US" sz="3600" dirty="0">
              <a:solidFill>
                <a:schemeClr val="bg1"/>
              </a:solidFill>
              <a:latin typeface="Frutiger-Bold" pitchFamily="2" charset="0"/>
            </a:endParaRPr>
          </a:p>
        </p:txBody>
      </p:sp>
      <p:sp>
        <p:nvSpPr>
          <p:cNvPr id="14" name="Title 1"/>
          <p:cNvSpPr txBox="1">
            <a:spLocks/>
          </p:cNvSpPr>
          <p:nvPr/>
        </p:nvSpPr>
        <p:spPr>
          <a:xfrm>
            <a:off x="2090211" y="344195"/>
            <a:ext cx="8011583" cy="757834"/>
          </a:xfrm>
          <a:prstGeom prst="rect">
            <a:avLst/>
          </a:prstGeom>
        </p:spPr>
        <p:txBody>
          <a:bodyPr lIns="91438" tIns="45719" rIns="91438" bIns="45719"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defRPr/>
            </a:pPr>
            <a:endParaRPr lang="en-GB" sz="24000" b="1" dirty="0">
              <a:solidFill>
                <a:srgbClr val="FFFFFF"/>
              </a:solidFill>
              <a:latin typeface="Frutiger-Bold" pitchFamily="2" charset="0"/>
              <a:cs typeface="Frutiger-Bold"/>
            </a:endParaRPr>
          </a:p>
        </p:txBody>
      </p:sp>
      <p:sp>
        <p:nvSpPr>
          <p:cNvPr id="19" name="Rectangle 18"/>
          <p:cNvSpPr/>
          <p:nvPr/>
        </p:nvSpPr>
        <p:spPr>
          <a:xfrm>
            <a:off x="7680018" y="3029853"/>
            <a:ext cx="503357" cy="17020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8" name="Picture 17"/>
          <p:cNvPicPr>
            <a:picLocks noChangeAspect="1"/>
          </p:cNvPicPr>
          <p:nvPr/>
        </p:nvPicPr>
        <p:blipFill>
          <a:blip r:embed="rId3"/>
          <a:stretch>
            <a:fillRect/>
          </a:stretch>
        </p:blipFill>
        <p:spPr>
          <a:xfrm>
            <a:off x="7541178" y="1981970"/>
            <a:ext cx="781036" cy="298511"/>
          </a:xfrm>
          <a:prstGeom prst="rect">
            <a:avLst/>
          </a:prstGeom>
        </p:spPr>
      </p:pic>
      <p:pic>
        <p:nvPicPr>
          <p:cNvPr id="2" name="Picture 1"/>
          <p:cNvPicPr>
            <a:picLocks noChangeAspect="1"/>
          </p:cNvPicPr>
          <p:nvPr/>
        </p:nvPicPr>
        <p:blipFill>
          <a:blip r:embed="rId4"/>
          <a:stretch>
            <a:fillRect/>
          </a:stretch>
        </p:blipFill>
        <p:spPr>
          <a:xfrm>
            <a:off x="1143000" y="1465504"/>
            <a:ext cx="9258300" cy="5240548"/>
          </a:xfrm>
          <a:prstGeom prst="rect">
            <a:avLst/>
          </a:prstGeom>
        </p:spPr>
      </p:pic>
    </p:spTree>
    <p:extLst>
      <p:ext uri="{BB962C8B-B14F-4D97-AF65-F5344CB8AC3E}">
        <p14:creationId xmlns:p14="http://schemas.microsoft.com/office/powerpoint/2010/main" val="172127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9525"/>
            <a:ext cx="12192000" cy="10906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800" dirty="0">
              <a:solidFill>
                <a:srgbClr val="CE6928"/>
              </a:solidFill>
            </a:endParaRPr>
          </a:p>
        </p:txBody>
      </p:sp>
      <p:sp>
        <p:nvSpPr>
          <p:cNvPr id="34819" name="Title 1"/>
          <p:cNvSpPr>
            <a:spLocks noGrp="1"/>
          </p:cNvSpPr>
          <p:nvPr>
            <p:ph type="title"/>
          </p:nvPr>
        </p:nvSpPr>
        <p:spPr>
          <a:xfrm>
            <a:off x="76201" y="249238"/>
            <a:ext cx="11963400" cy="573087"/>
          </a:xfrm>
        </p:spPr>
        <p:txBody>
          <a:bodyPr>
            <a:normAutofit fontScale="90000"/>
          </a:bodyPr>
          <a:lstStyle/>
          <a:p>
            <a:pPr algn="ctr"/>
            <a:r>
              <a:rPr lang="en-US" altLang="en-US" sz="4800" b="1" dirty="0" smtClean="0">
                <a:solidFill>
                  <a:srgbClr val="FFFFFF"/>
                </a:solidFill>
                <a:latin typeface="Frutiger-Black" panose="020B0604020202020204"/>
                <a:cs typeface="Frutiger-Light" panose="020B0604020202020204"/>
              </a:rPr>
              <a:t>EFFECTIVE MEASURES</a:t>
            </a:r>
            <a:endParaRPr lang="nl-BE" altLang="en-US" sz="4800" b="1" dirty="0" smtClean="0">
              <a:solidFill>
                <a:srgbClr val="FFFFFF"/>
              </a:solidFill>
              <a:latin typeface="Frutiger-Black" panose="020B0604020202020204"/>
              <a:cs typeface="Frutiger-Light" panose="020B0604020202020204"/>
            </a:endParaRPr>
          </a:p>
        </p:txBody>
      </p:sp>
      <p:sp>
        <p:nvSpPr>
          <p:cNvPr id="8" name="Tijdelijke aanduiding voor tekst 2"/>
          <p:cNvSpPr>
            <a:spLocks noGrp="1"/>
          </p:cNvSpPr>
          <p:nvPr>
            <p:ph type="body" sz="half" idx="1"/>
          </p:nvPr>
        </p:nvSpPr>
        <p:spPr>
          <a:xfrm>
            <a:off x="1790700" y="1081088"/>
            <a:ext cx="9753600" cy="5776912"/>
          </a:xfrm>
          <a:ln w="28575">
            <a:prstDash val="dash"/>
          </a:ln>
        </p:spPr>
        <p:txBody>
          <a:bodyPr anchor="ctr">
            <a:normAutofit/>
          </a:bodyPr>
          <a:lstStyle/>
          <a:p>
            <a:pPr indent="0">
              <a:spcAft>
                <a:spcPts val="450"/>
              </a:spcAft>
              <a:buNone/>
              <a:defRPr/>
            </a:pPr>
            <a:r>
              <a:rPr lang="en-US" dirty="0" smtClean="0">
                <a:latin typeface="Frutiger-Light"/>
                <a:cs typeface="Frutiger-Light"/>
              </a:rPr>
              <a:t>Lower </a:t>
            </a:r>
            <a:r>
              <a:rPr lang="en-US" kern="1200" dirty="0" smtClean="0">
                <a:latin typeface="Frutiger-Light"/>
                <a:cs typeface="Frutiger-Light"/>
              </a:rPr>
              <a:t>Blood Alcohol </a:t>
            </a:r>
            <a:r>
              <a:rPr lang="en-US" kern="1200" dirty="0">
                <a:latin typeface="Frutiger-Light"/>
                <a:cs typeface="Frutiger-Light"/>
              </a:rPr>
              <a:t>Concentration (BAC</a:t>
            </a:r>
            <a:r>
              <a:rPr lang="en-US" kern="1200" dirty="0" smtClean="0">
                <a:latin typeface="Frutiger-Light"/>
                <a:cs typeface="Frutiger-Light"/>
              </a:rPr>
              <a:t>) limits;</a:t>
            </a:r>
          </a:p>
          <a:p>
            <a:pPr indent="0">
              <a:spcAft>
                <a:spcPts val="450"/>
              </a:spcAft>
              <a:buNone/>
              <a:defRPr/>
            </a:pPr>
            <a:endParaRPr lang="en-US" kern="1200" dirty="0" smtClean="0">
              <a:latin typeface="Frutiger-Light"/>
              <a:cs typeface="Frutiger-Light"/>
            </a:endParaRPr>
          </a:p>
          <a:p>
            <a:pPr indent="0">
              <a:spcAft>
                <a:spcPts val="450"/>
              </a:spcAft>
              <a:buNone/>
              <a:defRPr/>
            </a:pPr>
            <a:r>
              <a:rPr lang="en-US" dirty="0" smtClean="0">
                <a:latin typeface="Frutiger-Light"/>
                <a:cs typeface="Frutiger-Light"/>
              </a:rPr>
              <a:t>Sanctions and enforcement;</a:t>
            </a:r>
          </a:p>
          <a:p>
            <a:pPr indent="0">
              <a:spcAft>
                <a:spcPts val="450"/>
              </a:spcAft>
              <a:buNone/>
              <a:defRPr/>
            </a:pPr>
            <a:endParaRPr lang="en-US" dirty="0" smtClean="0">
              <a:latin typeface="Frutiger-Light"/>
              <a:cs typeface="Frutiger-Light"/>
            </a:endParaRPr>
          </a:p>
          <a:p>
            <a:pPr indent="0">
              <a:spcAft>
                <a:spcPts val="450"/>
              </a:spcAft>
              <a:buNone/>
              <a:defRPr/>
            </a:pPr>
            <a:r>
              <a:rPr lang="en-US" b="1" dirty="0" smtClean="0">
                <a:solidFill>
                  <a:schemeClr val="accent2">
                    <a:lumMod val="75000"/>
                  </a:schemeClr>
                </a:solidFill>
                <a:latin typeface="Frutiger-Light"/>
                <a:cs typeface="Frutiger-Light"/>
              </a:rPr>
              <a:t>Alcohol Interlocks (rehabilitation and commercial transport)</a:t>
            </a:r>
            <a:r>
              <a:rPr lang="en-US" dirty="0" smtClean="0">
                <a:latin typeface="Frutiger-Light"/>
                <a:cs typeface="Frutiger-Light"/>
              </a:rPr>
              <a:t>; </a:t>
            </a:r>
          </a:p>
          <a:p>
            <a:pPr marL="571500" indent="-342900">
              <a:spcAft>
                <a:spcPts val="450"/>
              </a:spcAft>
              <a:defRPr/>
            </a:pPr>
            <a:endParaRPr lang="en-US" sz="2400" kern="1200" dirty="0" smtClean="0">
              <a:latin typeface="Frutiger-Light"/>
              <a:cs typeface="Frutiger-Light"/>
            </a:endParaRPr>
          </a:p>
          <a:p>
            <a:pPr indent="0">
              <a:spcAft>
                <a:spcPts val="450"/>
              </a:spcAft>
              <a:buNone/>
              <a:defRPr/>
            </a:pPr>
            <a:r>
              <a:rPr lang="en-US" dirty="0">
                <a:latin typeface="Frutiger-Light"/>
                <a:cs typeface="Frutiger-Light"/>
              </a:rPr>
              <a:t>Education and campaigns</a:t>
            </a:r>
          </a:p>
        </p:txBody>
      </p:sp>
      <p:pic>
        <p:nvPicPr>
          <p:cNvPr id="2" name="Picture 1"/>
          <p:cNvPicPr>
            <a:picLocks noChangeAspect="1"/>
          </p:cNvPicPr>
          <p:nvPr/>
        </p:nvPicPr>
        <p:blipFill>
          <a:blip r:embed="rId3"/>
          <a:stretch>
            <a:fillRect/>
          </a:stretch>
        </p:blipFill>
        <p:spPr>
          <a:xfrm>
            <a:off x="762000" y="1485900"/>
            <a:ext cx="882695" cy="990651"/>
          </a:xfrm>
          <a:prstGeom prst="rect">
            <a:avLst/>
          </a:prstGeom>
        </p:spPr>
      </p:pic>
      <p:pic>
        <p:nvPicPr>
          <p:cNvPr id="3" name="Picture 2"/>
          <p:cNvPicPr>
            <a:picLocks noChangeAspect="1"/>
          </p:cNvPicPr>
          <p:nvPr/>
        </p:nvPicPr>
        <p:blipFill>
          <a:blip r:embed="rId4"/>
          <a:stretch>
            <a:fillRect/>
          </a:stretch>
        </p:blipFill>
        <p:spPr>
          <a:xfrm>
            <a:off x="739773" y="2830463"/>
            <a:ext cx="927148" cy="952549"/>
          </a:xfrm>
          <a:prstGeom prst="rect">
            <a:avLst/>
          </a:prstGeom>
        </p:spPr>
      </p:pic>
      <p:pic>
        <p:nvPicPr>
          <p:cNvPr id="4" name="Picture 3"/>
          <p:cNvPicPr>
            <a:picLocks noChangeAspect="1"/>
          </p:cNvPicPr>
          <p:nvPr/>
        </p:nvPicPr>
        <p:blipFill>
          <a:blip r:embed="rId5"/>
          <a:stretch>
            <a:fillRect/>
          </a:stretch>
        </p:blipFill>
        <p:spPr>
          <a:xfrm>
            <a:off x="762000" y="4136924"/>
            <a:ext cx="939848" cy="869995"/>
          </a:xfrm>
          <a:prstGeom prst="rect">
            <a:avLst/>
          </a:prstGeom>
        </p:spPr>
      </p:pic>
      <p:pic>
        <p:nvPicPr>
          <p:cNvPr id="5" name="Picture 4"/>
          <p:cNvPicPr>
            <a:picLocks noChangeAspect="1"/>
          </p:cNvPicPr>
          <p:nvPr/>
        </p:nvPicPr>
        <p:blipFill>
          <a:blip r:embed="rId6"/>
          <a:stretch>
            <a:fillRect/>
          </a:stretch>
        </p:blipFill>
        <p:spPr>
          <a:xfrm>
            <a:off x="723900" y="5249705"/>
            <a:ext cx="977948" cy="928777"/>
          </a:xfrm>
          <a:prstGeom prst="rect">
            <a:avLst/>
          </a:prstGeom>
        </p:spPr>
      </p:pic>
      <p:sp>
        <p:nvSpPr>
          <p:cNvPr id="6" name="Rectangle 5"/>
          <p:cNvSpPr/>
          <p:nvPr/>
        </p:nvSpPr>
        <p:spPr>
          <a:xfrm>
            <a:off x="5977217" y="3244334"/>
            <a:ext cx="237566" cy="369332"/>
          </a:xfrm>
          <a:prstGeom prst="rect">
            <a:avLst/>
          </a:prstGeom>
        </p:spPr>
        <p:txBody>
          <a:bodyPr wrap="none">
            <a:spAutoFit/>
          </a:bodyPr>
          <a:lstStyle/>
          <a:p>
            <a:r>
              <a:rPr lang="fr-BE" dirty="0"/>
              <a:t> </a:t>
            </a:r>
          </a:p>
        </p:txBody>
      </p:sp>
      <p:sp>
        <p:nvSpPr>
          <p:cNvPr id="10" name="Rectangle 9"/>
          <p:cNvSpPr/>
          <p:nvPr/>
        </p:nvSpPr>
        <p:spPr>
          <a:xfrm>
            <a:off x="5977217" y="3244334"/>
            <a:ext cx="237566" cy="369332"/>
          </a:xfrm>
          <a:prstGeom prst="rect">
            <a:avLst/>
          </a:prstGeom>
        </p:spPr>
        <p:txBody>
          <a:bodyPr wrap="none">
            <a:spAutoFit/>
          </a:bodyPr>
          <a:lstStyle/>
          <a:p>
            <a:r>
              <a:rPr lang="fr-BE" dirty="0"/>
              <a:t> </a:t>
            </a:r>
          </a:p>
        </p:txBody>
      </p:sp>
      <p:sp>
        <p:nvSpPr>
          <p:cNvPr id="11" name="Rectangle 10"/>
          <p:cNvSpPr/>
          <p:nvPr/>
        </p:nvSpPr>
        <p:spPr>
          <a:xfrm>
            <a:off x="5977217" y="3244334"/>
            <a:ext cx="237566" cy="369332"/>
          </a:xfrm>
          <a:prstGeom prst="rect">
            <a:avLst/>
          </a:prstGeom>
        </p:spPr>
        <p:txBody>
          <a:bodyPr wrap="none">
            <a:spAutoFit/>
          </a:bodyPr>
          <a:lstStyle/>
          <a:p>
            <a:r>
              <a:rPr lang="fr-BE" dirty="0"/>
              <a:t> </a:t>
            </a:r>
          </a:p>
        </p:txBody>
      </p:sp>
    </p:spTree>
    <p:extLst>
      <p:ext uri="{BB962C8B-B14F-4D97-AF65-F5344CB8AC3E}">
        <p14:creationId xmlns:p14="http://schemas.microsoft.com/office/powerpoint/2010/main" val="150303424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49213" y="-26988"/>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800" dirty="0">
              <a:solidFill>
                <a:srgbClr val="CE6928"/>
              </a:solidFill>
            </a:endParaRPr>
          </a:p>
        </p:txBody>
      </p:sp>
      <p:sp>
        <p:nvSpPr>
          <p:cNvPr id="57347" name="Title 1"/>
          <p:cNvSpPr>
            <a:spLocks noGrp="1"/>
          </p:cNvSpPr>
          <p:nvPr>
            <p:ph type="title"/>
          </p:nvPr>
        </p:nvSpPr>
        <p:spPr>
          <a:xfrm>
            <a:off x="0" y="68263"/>
            <a:ext cx="12192000" cy="765175"/>
          </a:xfrm>
        </p:spPr>
        <p:txBody>
          <a:bodyPr/>
          <a:lstStyle/>
          <a:p>
            <a:pPr algn="ctr"/>
            <a:r>
              <a:rPr lang="en-US" altLang="fr-FR" sz="2800" smtClean="0">
                <a:solidFill>
                  <a:srgbClr val="FFFFFF"/>
                </a:solidFill>
                <a:latin typeface="Frutiger-Black" panose="020B0604020202020204"/>
                <a:cs typeface="Frutiger-Light" panose="020B0604020202020204"/>
              </a:rPr>
              <a:t>ALCOHOL INTERLOCKS &amp; </a:t>
            </a:r>
            <a:r>
              <a:rPr lang="en-US" altLang="fr-FR" sz="2800" smtClean="0">
                <a:solidFill>
                  <a:srgbClr val="FFFFFF"/>
                </a:solidFill>
                <a:latin typeface="Frutiger-Black" panose="020B0604020202020204"/>
                <a:cs typeface="Frutiger-Bold" panose="020B0604020202020204"/>
              </a:rPr>
              <a:t>REHABILITATION PROGRAMMES</a:t>
            </a:r>
          </a:p>
        </p:txBody>
      </p:sp>
      <p:pic>
        <p:nvPicPr>
          <p:cNvPr id="3" name="Picture 2"/>
          <p:cNvPicPr>
            <a:picLocks noChangeAspect="1"/>
          </p:cNvPicPr>
          <p:nvPr/>
        </p:nvPicPr>
        <p:blipFill>
          <a:blip r:embed="rId3"/>
          <a:stretch>
            <a:fillRect/>
          </a:stretch>
        </p:blipFill>
        <p:spPr>
          <a:xfrm>
            <a:off x="381000" y="1023939"/>
            <a:ext cx="5715000" cy="5608810"/>
          </a:xfrm>
          <a:prstGeom prst="rect">
            <a:avLst/>
          </a:prstGeom>
        </p:spPr>
      </p:pic>
      <p:sp>
        <p:nvSpPr>
          <p:cNvPr id="5" name="TextBox 4"/>
          <p:cNvSpPr txBox="1"/>
          <p:nvPr/>
        </p:nvSpPr>
        <p:spPr>
          <a:xfrm>
            <a:off x="6040694" y="2628900"/>
            <a:ext cx="6134100" cy="2062103"/>
          </a:xfrm>
          <a:prstGeom prst="rect">
            <a:avLst/>
          </a:prstGeom>
          <a:noFill/>
        </p:spPr>
        <p:txBody>
          <a:bodyPr wrap="square" rtlCol="0">
            <a:spAutoFit/>
          </a:bodyPr>
          <a:lstStyle/>
          <a:p>
            <a:pPr algn="ctr"/>
            <a:r>
              <a:rPr lang="fr-BE" sz="3200" b="1" dirty="0" smtClean="0">
                <a:solidFill>
                  <a:schemeClr val="accent2">
                    <a:lumMod val="75000"/>
                  </a:schemeClr>
                </a:solidFill>
              </a:rPr>
              <a:t>LEGISLATION NEEDED</a:t>
            </a:r>
          </a:p>
          <a:p>
            <a:pPr algn="ctr"/>
            <a:r>
              <a:rPr lang="en-US" sz="2400" dirty="0">
                <a:latin typeface="Frutiger-Light"/>
                <a:cs typeface="Frutiger-Light"/>
              </a:rPr>
              <a:t>To </a:t>
            </a:r>
            <a:r>
              <a:rPr lang="en-US" sz="2400" dirty="0" err="1">
                <a:latin typeface="Frutiger-Light"/>
                <a:cs typeface="Frutiger-Light"/>
              </a:rPr>
              <a:t>maximise</a:t>
            </a:r>
            <a:r>
              <a:rPr lang="en-US" sz="2400" dirty="0">
                <a:latin typeface="Frutiger-Light"/>
                <a:cs typeface="Frutiger-Light"/>
              </a:rPr>
              <a:t> the effect on road safety,</a:t>
            </a:r>
          </a:p>
          <a:p>
            <a:pPr algn="ctr"/>
            <a:r>
              <a:rPr lang="en-US" sz="2400" dirty="0">
                <a:latin typeface="Frutiger-Light"/>
                <a:cs typeface="Frutiger-Light"/>
              </a:rPr>
              <a:t>alcohol interlock </a:t>
            </a:r>
            <a:r>
              <a:rPr lang="en-US" sz="2400" dirty="0" err="1">
                <a:latin typeface="Frutiger-Light"/>
                <a:cs typeface="Frutiger-Light"/>
              </a:rPr>
              <a:t>programmes</a:t>
            </a:r>
            <a:r>
              <a:rPr lang="en-US" sz="2400" dirty="0">
                <a:latin typeface="Frutiger-Light"/>
                <a:cs typeface="Frutiger-Light"/>
              </a:rPr>
              <a:t> for </a:t>
            </a:r>
            <a:r>
              <a:rPr lang="en-US" sz="2400" dirty="0" smtClean="0">
                <a:latin typeface="Frutiger-Light"/>
                <a:cs typeface="Frutiger-Light"/>
              </a:rPr>
              <a:t>drink-driving </a:t>
            </a:r>
            <a:r>
              <a:rPr lang="en-US" sz="2400" dirty="0">
                <a:latin typeface="Frutiger-Light"/>
                <a:cs typeface="Frutiger-Light"/>
              </a:rPr>
              <a:t>offenders should </a:t>
            </a:r>
            <a:r>
              <a:rPr lang="en-US" sz="2400" dirty="0" smtClean="0">
                <a:latin typeface="Frutiger-Light"/>
                <a:cs typeface="Frutiger-Light"/>
              </a:rPr>
              <a:t>be compulsory</a:t>
            </a:r>
            <a:endParaRPr lang="en-US" sz="2400" dirty="0">
              <a:latin typeface="Frutiger-Light"/>
              <a:cs typeface="Frutiger-Light"/>
            </a:endParaRPr>
          </a:p>
          <a:p>
            <a:pPr algn="ctr"/>
            <a:r>
              <a:rPr lang="en-US" sz="2400" dirty="0">
                <a:latin typeface="Frutiger-Light"/>
                <a:cs typeface="Frutiger-Light"/>
              </a:rPr>
              <a:t>and placed under administrative law.</a:t>
            </a:r>
            <a:endParaRPr lang="fr-BE" sz="2400" dirty="0">
              <a:latin typeface="Frutiger-Light"/>
              <a:cs typeface="Frutiger-Light"/>
            </a:endParaRPr>
          </a:p>
        </p:txBody>
      </p:sp>
    </p:spTree>
    <p:extLst>
      <p:ext uri="{BB962C8B-B14F-4D97-AF65-F5344CB8AC3E}">
        <p14:creationId xmlns:p14="http://schemas.microsoft.com/office/powerpoint/2010/main" val="137521699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5718175" y="49161"/>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chemeClr val="accent5">
                <a:lumMod val="60000"/>
                <a:lumOff val="40000"/>
              </a:schemeClr>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FFFFFF"/>
            </a:solidFill>
            <a:ln w="12700">
              <a:solidFill>
                <a:srgbClr val="000000"/>
              </a:solidFill>
              <a:prstDash val="solid"/>
              <a:round/>
              <a:headEnd/>
              <a:tailEnd/>
            </a:ln>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chemeClr val="accent2"/>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chemeClr val="accent4"/>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38"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chemeClr val="accent6"/>
            </a:solidFill>
            <a:ln/>
            <a:extLst/>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chemeClr val="accent4"/>
            </a:solidFill>
            <a:ln/>
            <a:extLst/>
          </p:spPr>
          <p:style>
            <a:lnRef idx="2">
              <a:schemeClr val="accent4"/>
            </a:lnRef>
            <a:fillRef idx="1">
              <a:schemeClr val="lt1"/>
            </a:fillRef>
            <a:effectRef idx="0">
              <a:schemeClr val="accent4"/>
            </a:effectRef>
            <a:fontRef idx="minor">
              <a:schemeClr val="dk1"/>
            </a:fontRef>
          </p:style>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23" y="0"/>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2" name="TextBox 1"/>
          <p:cNvSpPr txBox="1"/>
          <p:nvPr/>
        </p:nvSpPr>
        <p:spPr>
          <a:xfrm>
            <a:off x="271779" y="104254"/>
            <a:ext cx="7439857" cy="523220"/>
          </a:xfrm>
          <a:prstGeom prst="rect">
            <a:avLst/>
          </a:prstGeom>
          <a:noFill/>
        </p:spPr>
        <p:txBody>
          <a:bodyPr wrap="none" rtlCol="0">
            <a:spAutoFit/>
          </a:bodyPr>
          <a:lstStyle/>
          <a:p>
            <a:r>
              <a:rPr lang="fr-BE" sz="2800" kern="0" dirty="0" smtClean="0">
                <a:solidFill>
                  <a:schemeClr val="accent2"/>
                </a:solidFill>
                <a:latin typeface="Frutiger-Black" pitchFamily="2" charset="0"/>
              </a:rPr>
              <a:t>ALCOHOL INTERLOCK BAROMETER 2008</a:t>
            </a:r>
            <a:endParaRPr lang="fr-BE" sz="2800" kern="0" dirty="0">
              <a:solidFill>
                <a:schemeClr val="accent2"/>
              </a:solidFill>
              <a:latin typeface="Frutiger-Black" pitchFamily="2" charset="0"/>
            </a:endParaRPr>
          </a:p>
        </p:txBody>
      </p:sp>
      <p:sp>
        <p:nvSpPr>
          <p:cNvPr id="3" name="TextBox 2"/>
          <p:cNvSpPr txBox="1"/>
          <p:nvPr/>
        </p:nvSpPr>
        <p:spPr>
          <a:xfrm>
            <a:off x="1833689" y="1118225"/>
            <a:ext cx="3105915" cy="1446550"/>
          </a:xfrm>
          <a:prstGeom prst="rect">
            <a:avLst/>
          </a:prstGeom>
          <a:noFill/>
        </p:spPr>
        <p:txBody>
          <a:bodyPr wrap="none" rtlCol="0">
            <a:spAutoFit/>
          </a:bodyPr>
          <a:lstStyle/>
          <a:p>
            <a:r>
              <a:rPr lang="fr-BE" dirty="0"/>
              <a:t>   </a:t>
            </a:r>
            <a:r>
              <a:rPr lang="fr-BE" sz="2200" dirty="0" err="1"/>
              <a:t>Voluntary</a:t>
            </a:r>
            <a:r>
              <a:rPr lang="fr-BE" sz="2200" dirty="0"/>
              <a:t> </a:t>
            </a:r>
            <a:r>
              <a:rPr lang="fr-BE" sz="2200" dirty="0" smtClean="0"/>
              <a:t>basis</a:t>
            </a:r>
            <a:endParaRPr lang="fr-BE" sz="2200" dirty="0"/>
          </a:p>
          <a:p>
            <a:r>
              <a:rPr lang="fr-BE" sz="2200" dirty="0"/>
              <a:t>   Pilot </a:t>
            </a:r>
            <a:r>
              <a:rPr lang="fr-BE" sz="2200" dirty="0" err="1" smtClean="0"/>
              <a:t>project</a:t>
            </a:r>
            <a:endParaRPr lang="fr-BE" sz="2200" dirty="0"/>
          </a:p>
          <a:p>
            <a:r>
              <a:rPr lang="fr-BE" sz="2200" dirty="0"/>
              <a:t>   </a:t>
            </a:r>
            <a:r>
              <a:rPr lang="fr-BE" sz="2200" dirty="0" err="1"/>
              <a:t>Legislation</a:t>
            </a:r>
            <a:r>
              <a:rPr lang="fr-BE" sz="2200" dirty="0"/>
              <a:t> in discussion</a:t>
            </a:r>
          </a:p>
          <a:p>
            <a:r>
              <a:rPr lang="fr-BE" sz="2200" dirty="0"/>
              <a:t>   </a:t>
            </a:r>
            <a:r>
              <a:rPr lang="fr-BE" sz="2200" dirty="0" err="1"/>
              <a:t>Legislation</a:t>
            </a:r>
            <a:r>
              <a:rPr lang="fr-BE" sz="2200" dirty="0"/>
              <a:t> in force</a:t>
            </a:r>
          </a:p>
        </p:txBody>
      </p:sp>
      <p:sp>
        <p:nvSpPr>
          <p:cNvPr id="4" name="Rectangle 3"/>
          <p:cNvSpPr/>
          <p:nvPr/>
        </p:nvSpPr>
        <p:spPr>
          <a:xfrm>
            <a:off x="1849774" y="1264377"/>
            <a:ext cx="144016" cy="139665"/>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6" name="Rectangle 115"/>
          <p:cNvSpPr/>
          <p:nvPr/>
        </p:nvSpPr>
        <p:spPr>
          <a:xfrm>
            <a:off x="1849774" y="1581208"/>
            <a:ext cx="144016" cy="139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p>
        </p:txBody>
      </p:sp>
      <p:sp>
        <p:nvSpPr>
          <p:cNvPr id="117" name="Rectangle 116"/>
          <p:cNvSpPr/>
          <p:nvPr/>
        </p:nvSpPr>
        <p:spPr>
          <a:xfrm>
            <a:off x="1847528" y="1970809"/>
            <a:ext cx="144016" cy="139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p>
        </p:txBody>
      </p:sp>
      <p:sp>
        <p:nvSpPr>
          <p:cNvPr id="118" name="Rectangle 117"/>
          <p:cNvSpPr/>
          <p:nvPr/>
        </p:nvSpPr>
        <p:spPr>
          <a:xfrm>
            <a:off x="1847528" y="2325142"/>
            <a:ext cx="144016" cy="139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602115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5718175" y="63500"/>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chemeClr val="tx2">
                <a:lumMod val="40000"/>
                <a:lumOff val="60000"/>
              </a:schemeClr>
            </a:solidFill>
            <a:ln w="12700">
              <a:solidFill>
                <a:srgbClr val="000000"/>
              </a:solidFill>
              <a:prstDash val="solid"/>
              <a:round/>
              <a:headEnd/>
              <a:tailEnd/>
            </a:ln>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chemeClr val="accent5">
                <a:lumMod val="60000"/>
                <a:lumOff val="40000"/>
              </a:schemeClr>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FFFFFF"/>
            </a:solidFill>
            <a:ln w="12700">
              <a:solidFill>
                <a:srgbClr val="000000"/>
              </a:solidFill>
              <a:prstDash val="solid"/>
              <a:round/>
              <a:headEnd/>
              <a:tailEnd/>
            </a:ln>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chemeClr val="bg2"/>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chemeClr val="accent4"/>
            </a:solidFill>
            <a:ln w="12700">
              <a:solidFill>
                <a:srgbClr val="000000"/>
              </a:solidFill>
              <a:prstDash val="solid"/>
              <a:round/>
              <a:headEnd/>
              <a:tailEnd/>
            </a:ln>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38"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chemeClr val="accent2"/>
            </a:solidFill>
            <a:ln w="12700">
              <a:solidFill>
                <a:srgbClr val="000000"/>
              </a:solidFill>
              <a:prstDash val="solid"/>
              <a:round/>
              <a:headEnd/>
              <a:tailEnd/>
            </a:ln>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chemeClr val="accent6"/>
            </a:solidFill>
            <a:ln/>
            <a:extLst/>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chemeClr val="accent6"/>
            </a:solidFill>
            <a:ln/>
            <a:extLst/>
          </p:spPr>
          <p:style>
            <a:lnRef idx="2">
              <a:schemeClr val="accent4"/>
            </a:lnRef>
            <a:fillRef idx="1">
              <a:schemeClr val="lt1"/>
            </a:fillRef>
            <a:effectRef idx="0">
              <a:schemeClr val="accent4"/>
            </a:effectRef>
            <a:fontRef idx="minor">
              <a:schemeClr val="dk1"/>
            </a:fontRef>
          </p:style>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61" y="-5"/>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2" name="TextBox 1"/>
          <p:cNvSpPr txBox="1"/>
          <p:nvPr/>
        </p:nvSpPr>
        <p:spPr>
          <a:xfrm>
            <a:off x="268041" y="174645"/>
            <a:ext cx="7439857" cy="523220"/>
          </a:xfrm>
          <a:prstGeom prst="rect">
            <a:avLst/>
          </a:prstGeom>
          <a:noFill/>
        </p:spPr>
        <p:txBody>
          <a:bodyPr wrap="none" rtlCol="0">
            <a:spAutoFit/>
          </a:bodyPr>
          <a:lstStyle/>
          <a:p>
            <a:r>
              <a:rPr lang="fr-BE" sz="2800" kern="0" dirty="0" smtClean="0">
                <a:solidFill>
                  <a:schemeClr val="accent2"/>
                </a:solidFill>
                <a:latin typeface="Frutiger-Black" pitchFamily="2" charset="0"/>
              </a:rPr>
              <a:t>ALCOHOL INTERLOCK BAROMETER 2016</a:t>
            </a:r>
            <a:endParaRPr lang="fr-BE" sz="2800" kern="0" dirty="0">
              <a:solidFill>
                <a:schemeClr val="accent2"/>
              </a:solidFill>
              <a:latin typeface="Frutiger-Black" pitchFamily="2" charset="0"/>
            </a:endParaRPr>
          </a:p>
        </p:txBody>
      </p:sp>
      <p:sp>
        <p:nvSpPr>
          <p:cNvPr id="3" name="TextBox 2"/>
          <p:cNvSpPr txBox="1"/>
          <p:nvPr/>
        </p:nvSpPr>
        <p:spPr>
          <a:xfrm>
            <a:off x="1833689" y="1118225"/>
            <a:ext cx="3105915" cy="1446550"/>
          </a:xfrm>
          <a:prstGeom prst="rect">
            <a:avLst/>
          </a:prstGeom>
          <a:noFill/>
        </p:spPr>
        <p:txBody>
          <a:bodyPr wrap="none" rtlCol="0">
            <a:spAutoFit/>
          </a:bodyPr>
          <a:lstStyle/>
          <a:p>
            <a:r>
              <a:rPr lang="fr-BE" dirty="0"/>
              <a:t>   </a:t>
            </a:r>
            <a:r>
              <a:rPr lang="fr-BE" sz="2200" dirty="0" err="1"/>
              <a:t>Voluntary</a:t>
            </a:r>
            <a:r>
              <a:rPr lang="fr-BE" sz="2200" dirty="0"/>
              <a:t> </a:t>
            </a:r>
            <a:r>
              <a:rPr lang="fr-BE" sz="2200" dirty="0" smtClean="0"/>
              <a:t>basis</a:t>
            </a:r>
            <a:endParaRPr lang="fr-BE" sz="2200" dirty="0"/>
          </a:p>
          <a:p>
            <a:r>
              <a:rPr lang="fr-BE" sz="2200" dirty="0"/>
              <a:t>   Pilot </a:t>
            </a:r>
            <a:r>
              <a:rPr lang="fr-BE" sz="2200" dirty="0" err="1" smtClean="0"/>
              <a:t>project</a:t>
            </a:r>
            <a:endParaRPr lang="fr-BE" sz="2200" dirty="0"/>
          </a:p>
          <a:p>
            <a:r>
              <a:rPr lang="fr-BE" sz="2200" dirty="0"/>
              <a:t>   </a:t>
            </a:r>
            <a:r>
              <a:rPr lang="fr-BE" sz="2200" dirty="0" err="1"/>
              <a:t>Legislation</a:t>
            </a:r>
            <a:r>
              <a:rPr lang="fr-BE" sz="2200" dirty="0"/>
              <a:t> in discussion</a:t>
            </a:r>
          </a:p>
          <a:p>
            <a:r>
              <a:rPr lang="fr-BE" sz="2200" dirty="0"/>
              <a:t>   </a:t>
            </a:r>
            <a:r>
              <a:rPr lang="fr-BE" sz="2200" dirty="0" err="1"/>
              <a:t>Legislation</a:t>
            </a:r>
            <a:r>
              <a:rPr lang="fr-BE" sz="2200" dirty="0"/>
              <a:t> in force</a:t>
            </a:r>
          </a:p>
        </p:txBody>
      </p:sp>
      <p:sp>
        <p:nvSpPr>
          <p:cNvPr id="4" name="Rectangle 3"/>
          <p:cNvSpPr/>
          <p:nvPr/>
        </p:nvSpPr>
        <p:spPr>
          <a:xfrm>
            <a:off x="1849774" y="1264377"/>
            <a:ext cx="144016" cy="139665"/>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6" name="Rectangle 115"/>
          <p:cNvSpPr/>
          <p:nvPr/>
        </p:nvSpPr>
        <p:spPr>
          <a:xfrm>
            <a:off x="1849774" y="1581208"/>
            <a:ext cx="144016" cy="139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p>
        </p:txBody>
      </p:sp>
      <p:sp>
        <p:nvSpPr>
          <p:cNvPr id="117" name="Rectangle 116"/>
          <p:cNvSpPr/>
          <p:nvPr/>
        </p:nvSpPr>
        <p:spPr>
          <a:xfrm>
            <a:off x="1847528" y="1970809"/>
            <a:ext cx="144016" cy="139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p>
        </p:txBody>
      </p:sp>
      <p:sp>
        <p:nvSpPr>
          <p:cNvPr id="118" name="Rectangle 117"/>
          <p:cNvSpPr/>
          <p:nvPr/>
        </p:nvSpPr>
        <p:spPr>
          <a:xfrm>
            <a:off x="1847528" y="2325142"/>
            <a:ext cx="144016" cy="139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4675280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5713259" y="-9832"/>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chemeClr val="accent6">
                <a:lumMod val="20000"/>
                <a:lumOff val="80000"/>
              </a:schemeClr>
            </a:solidFill>
            <a:ln w="12700">
              <a:solidFill>
                <a:srgbClr val="000000"/>
              </a:solidFill>
              <a:prstDash val="solid"/>
              <a:round/>
              <a:headEnd/>
              <a:tailEnd/>
            </a:ln>
            <a:extLst/>
          </p:spPr>
          <p:txBody>
            <a:bodyPr/>
            <a:lstStyle/>
            <a:p>
              <a:endParaRPr lang="en-GB">
                <a:solidFill>
                  <a:srgbClr val="FF0000"/>
                </a:solidFill>
              </a:endParaRPr>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chemeClr val="accent4"/>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solidFill>
              <a:schemeClr val="accent6"/>
            </a:solidFill>
            <a:ln w="12700">
              <a:solidFill>
                <a:srgbClr val="000000"/>
              </a:solidFill>
              <a:prstDash val="solid"/>
              <a:round/>
              <a:headEnd/>
              <a:tailEnd/>
            </a:ln>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chemeClr val="accent6"/>
            </a:solidFill>
            <a:ln w="12700">
              <a:solidFill>
                <a:srgbClr val="000000"/>
              </a:solidFill>
              <a:prstDash val="solid"/>
              <a:round/>
              <a:headEnd/>
              <a:tailEnd/>
            </a:ln>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FFFFFF"/>
            </a:solidFill>
            <a:ln w="12700">
              <a:solidFill>
                <a:srgbClr val="000000"/>
              </a:solidFill>
              <a:prstDash val="solid"/>
              <a:round/>
              <a:headEnd/>
              <a:tailEnd/>
            </a:ln>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accent6">
                <a:lumMod val="20000"/>
                <a:lumOff val="80000"/>
              </a:schemeClr>
            </a:solidFill>
            <a:ln w="12700">
              <a:solidFill>
                <a:srgbClr val="000000"/>
              </a:solidFill>
              <a:prstDash val="solid"/>
              <a:round/>
              <a:headEnd/>
              <a:tailEnd/>
            </a:ln>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chemeClr val="accent6"/>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chemeClr val="bg2"/>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solidFill>
                  <a:srgbClr val="FF0000"/>
                </a:solidFill>
              </a:endParaRPr>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38"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chemeClr val="accent6"/>
            </a:solidFill>
            <a:ln w="12700">
              <a:solidFill>
                <a:srgbClr val="000000"/>
              </a:solidFill>
              <a:prstDash val="solid"/>
              <a:round/>
              <a:headEnd/>
              <a:tailEnd/>
            </a:ln>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chemeClr val="accent6"/>
            </a:solidFill>
            <a:ln/>
            <a:extLst/>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chemeClr val="accent6"/>
            </a:solidFill>
            <a:ln/>
            <a:extLst/>
          </p:spPr>
          <p:style>
            <a:lnRef idx="2">
              <a:schemeClr val="accent4"/>
            </a:lnRef>
            <a:fillRef idx="1">
              <a:schemeClr val="lt1"/>
            </a:fillRef>
            <a:effectRef idx="0">
              <a:schemeClr val="accent4"/>
            </a:effectRef>
            <a:fontRef idx="minor">
              <a:schemeClr val="dk1"/>
            </a:fontRef>
          </p:style>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61" y="-5"/>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2" name="TextBox 1"/>
          <p:cNvSpPr txBox="1"/>
          <p:nvPr/>
        </p:nvSpPr>
        <p:spPr>
          <a:xfrm>
            <a:off x="271779" y="104254"/>
            <a:ext cx="7439857" cy="523220"/>
          </a:xfrm>
          <a:prstGeom prst="rect">
            <a:avLst/>
          </a:prstGeom>
          <a:noFill/>
        </p:spPr>
        <p:txBody>
          <a:bodyPr wrap="none" rtlCol="0">
            <a:spAutoFit/>
          </a:bodyPr>
          <a:lstStyle/>
          <a:p>
            <a:r>
              <a:rPr lang="fr-BE" sz="2800" kern="0" dirty="0" smtClean="0">
                <a:solidFill>
                  <a:schemeClr val="accent2"/>
                </a:solidFill>
                <a:latin typeface="Frutiger-Black" pitchFamily="2" charset="0"/>
              </a:rPr>
              <a:t>ALCOHOL INTERLOCK BAROMETER 2024</a:t>
            </a:r>
            <a:endParaRPr lang="fr-BE" sz="2800" kern="0" dirty="0">
              <a:solidFill>
                <a:schemeClr val="accent2"/>
              </a:solidFill>
              <a:latin typeface="Frutiger-Black" pitchFamily="2" charset="0"/>
            </a:endParaRPr>
          </a:p>
        </p:txBody>
      </p:sp>
      <p:sp>
        <p:nvSpPr>
          <p:cNvPr id="3" name="TextBox 2"/>
          <p:cNvSpPr txBox="1"/>
          <p:nvPr/>
        </p:nvSpPr>
        <p:spPr>
          <a:xfrm>
            <a:off x="1983611" y="1156950"/>
            <a:ext cx="3105915" cy="1446550"/>
          </a:xfrm>
          <a:prstGeom prst="rect">
            <a:avLst/>
          </a:prstGeom>
          <a:noFill/>
        </p:spPr>
        <p:txBody>
          <a:bodyPr wrap="none" rtlCol="0">
            <a:spAutoFit/>
          </a:bodyPr>
          <a:lstStyle/>
          <a:p>
            <a:r>
              <a:rPr lang="fr-BE" dirty="0"/>
              <a:t>   </a:t>
            </a:r>
            <a:r>
              <a:rPr lang="fr-BE" sz="2200" dirty="0" err="1"/>
              <a:t>Voluntary</a:t>
            </a:r>
            <a:r>
              <a:rPr lang="fr-BE" sz="2200" dirty="0"/>
              <a:t> </a:t>
            </a:r>
            <a:r>
              <a:rPr lang="fr-BE" sz="2200" dirty="0" smtClean="0"/>
              <a:t>basis</a:t>
            </a:r>
            <a:endParaRPr lang="fr-BE" sz="2200" dirty="0"/>
          </a:p>
          <a:p>
            <a:r>
              <a:rPr lang="fr-BE" sz="2200" dirty="0"/>
              <a:t>   Pilot </a:t>
            </a:r>
            <a:r>
              <a:rPr lang="fr-BE" sz="2200" dirty="0" err="1" smtClean="0"/>
              <a:t>project</a:t>
            </a:r>
            <a:endParaRPr lang="fr-BE" sz="2200" dirty="0"/>
          </a:p>
          <a:p>
            <a:r>
              <a:rPr lang="fr-BE" sz="2200" dirty="0"/>
              <a:t>   </a:t>
            </a:r>
            <a:r>
              <a:rPr lang="fr-BE" sz="2200" dirty="0" err="1"/>
              <a:t>Legislation</a:t>
            </a:r>
            <a:r>
              <a:rPr lang="fr-BE" sz="2200" dirty="0"/>
              <a:t> in discussion</a:t>
            </a:r>
          </a:p>
          <a:p>
            <a:r>
              <a:rPr lang="fr-BE" sz="2200" dirty="0"/>
              <a:t>   </a:t>
            </a:r>
            <a:r>
              <a:rPr lang="fr-BE" sz="2200" dirty="0" err="1"/>
              <a:t>Legislation</a:t>
            </a:r>
            <a:r>
              <a:rPr lang="fr-BE" sz="2200" dirty="0"/>
              <a:t> in force</a:t>
            </a:r>
          </a:p>
        </p:txBody>
      </p:sp>
      <p:sp>
        <p:nvSpPr>
          <p:cNvPr id="4" name="Rectangle 3"/>
          <p:cNvSpPr/>
          <p:nvPr/>
        </p:nvSpPr>
        <p:spPr>
          <a:xfrm>
            <a:off x="1849774" y="1264377"/>
            <a:ext cx="144016" cy="139665"/>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6" name="Rectangle 115"/>
          <p:cNvSpPr/>
          <p:nvPr/>
        </p:nvSpPr>
        <p:spPr>
          <a:xfrm>
            <a:off x="1849774" y="1581208"/>
            <a:ext cx="144016" cy="139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p>
        </p:txBody>
      </p:sp>
      <p:sp>
        <p:nvSpPr>
          <p:cNvPr id="117" name="Rectangle 116"/>
          <p:cNvSpPr/>
          <p:nvPr/>
        </p:nvSpPr>
        <p:spPr>
          <a:xfrm>
            <a:off x="1847528" y="1970809"/>
            <a:ext cx="144016" cy="139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p>
        </p:txBody>
      </p:sp>
      <p:sp>
        <p:nvSpPr>
          <p:cNvPr id="118" name="Rectangle 117"/>
          <p:cNvSpPr/>
          <p:nvPr/>
        </p:nvSpPr>
        <p:spPr>
          <a:xfrm>
            <a:off x="1847528" y="2325142"/>
            <a:ext cx="144016" cy="139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8402792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49213" y="-26988"/>
            <a:ext cx="12241213" cy="9890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800" dirty="0">
              <a:solidFill>
                <a:srgbClr val="CE6928"/>
              </a:solidFill>
            </a:endParaRPr>
          </a:p>
        </p:txBody>
      </p:sp>
      <p:sp>
        <p:nvSpPr>
          <p:cNvPr id="59395" name="Title 1"/>
          <p:cNvSpPr>
            <a:spLocks noGrp="1"/>
          </p:cNvSpPr>
          <p:nvPr>
            <p:ph type="title"/>
          </p:nvPr>
        </p:nvSpPr>
        <p:spPr>
          <a:xfrm>
            <a:off x="-49213" y="84138"/>
            <a:ext cx="12241213" cy="765175"/>
          </a:xfrm>
        </p:spPr>
        <p:txBody>
          <a:bodyPr/>
          <a:lstStyle/>
          <a:p>
            <a:pPr algn="ctr"/>
            <a:r>
              <a:rPr lang="en-US" altLang="fr-FR" sz="3600" dirty="0" smtClean="0">
                <a:solidFill>
                  <a:srgbClr val="FFFFFF"/>
                </a:solidFill>
                <a:latin typeface="Frutiger-Black" panose="020B0604020202020204"/>
                <a:cs typeface="Frutiger-Light" panose="020B0604020202020204"/>
              </a:rPr>
              <a:t>STRENGHTS AND WEAKNESSES</a:t>
            </a:r>
            <a:endParaRPr lang="en-GB" altLang="fr-FR" sz="3600" b="1" dirty="0" smtClean="0">
              <a:solidFill>
                <a:srgbClr val="FFFFFF"/>
              </a:solidFill>
              <a:latin typeface="Frutiger-Black" panose="020B0604020202020204"/>
              <a:cs typeface="Frutiger-Bold" panose="020B0604020202020204"/>
            </a:endParaRPr>
          </a:p>
        </p:txBody>
      </p:sp>
      <p:sp>
        <p:nvSpPr>
          <p:cNvPr id="6" name="Rectangle 5"/>
          <p:cNvSpPr/>
          <p:nvPr/>
        </p:nvSpPr>
        <p:spPr>
          <a:xfrm>
            <a:off x="6224588" y="725488"/>
            <a:ext cx="5967412" cy="954107"/>
          </a:xfrm>
          <a:prstGeom prst="rect">
            <a:avLst/>
          </a:prstGeom>
        </p:spPr>
        <p:txBody>
          <a:bodyPr>
            <a:spAutoFit/>
          </a:bodyPr>
          <a:lstStyle/>
          <a:p>
            <a:pPr marL="457200" indent="-274320" eaLnBrk="1" fontAlgn="auto" hangingPunct="1">
              <a:spcBef>
                <a:spcPts val="0"/>
              </a:spcBef>
              <a:spcAft>
                <a:spcPts val="0"/>
              </a:spcAft>
              <a:buFont typeface="Arial" panose="020B0604020202020204" pitchFamily="34" charset="0"/>
              <a:buChar char="•"/>
              <a:defRPr/>
            </a:pPr>
            <a:endParaRPr lang="en-US" altLang="en-US" kern="0" dirty="0">
              <a:solidFill>
                <a:prstClr val="black"/>
              </a:solidFill>
              <a:latin typeface="Calibri" panose="020F0502020204030204"/>
              <a:cs typeface="+mn-cs"/>
            </a:endParaRPr>
          </a:p>
          <a:p>
            <a:pPr marL="457200" indent="-274320" eaLnBrk="1" fontAlgn="auto" hangingPunct="1">
              <a:spcBef>
                <a:spcPts val="0"/>
              </a:spcBef>
              <a:spcAft>
                <a:spcPts val="0"/>
              </a:spcAft>
              <a:buFont typeface="Arial" panose="020B0604020202020204" pitchFamily="34" charset="0"/>
              <a:buChar char="•"/>
              <a:defRPr/>
            </a:pPr>
            <a:endParaRPr lang="en-US" altLang="en-US" sz="2000" dirty="0">
              <a:solidFill>
                <a:prstClr val="black"/>
              </a:solidFill>
              <a:latin typeface="Frutiger-Light" pitchFamily="2" charset="0"/>
              <a:cs typeface="+mn-cs"/>
            </a:endParaRPr>
          </a:p>
          <a:p>
            <a:pPr marL="457200" indent="-457200" eaLnBrk="1" fontAlgn="auto" hangingPunct="1">
              <a:spcBef>
                <a:spcPts val="0"/>
              </a:spcBef>
              <a:spcAft>
                <a:spcPts val="0"/>
              </a:spcAft>
              <a:buFont typeface="Arial" panose="020B0604020202020204" pitchFamily="34" charset="0"/>
              <a:buChar char="•"/>
              <a:defRPr/>
            </a:pPr>
            <a:endParaRPr lang="en-US" altLang="en-US" dirty="0">
              <a:solidFill>
                <a:srgbClr val="CC6600"/>
              </a:solidFill>
              <a:latin typeface="Frutiger-Light" pitchFamily="2" charset="0"/>
              <a:cs typeface="+mn-cs"/>
            </a:endParaRPr>
          </a:p>
        </p:txBody>
      </p:sp>
      <p:sp>
        <p:nvSpPr>
          <p:cNvPr id="3" name="TextBox 2"/>
          <p:cNvSpPr txBox="1"/>
          <p:nvPr/>
        </p:nvSpPr>
        <p:spPr>
          <a:xfrm>
            <a:off x="2509658" y="1641701"/>
            <a:ext cx="9677400" cy="4154984"/>
          </a:xfrm>
          <a:prstGeom prst="rect">
            <a:avLst/>
          </a:prstGeom>
          <a:noFill/>
        </p:spPr>
        <p:txBody>
          <a:bodyPr wrap="square" rtlCol="0">
            <a:spAutoFit/>
          </a:bodyPr>
          <a:lstStyle/>
          <a:p>
            <a:pPr marL="457200" indent="-457200">
              <a:buAutoNum type="alphaUcPeriod"/>
            </a:pPr>
            <a:r>
              <a:rPr lang="en-US" sz="2400" dirty="0" smtClean="0">
                <a:latin typeface="Frutiger-Light" panose="020B0604020202020204"/>
              </a:rPr>
              <a:t>Effective </a:t>
            </a:r>
            <a:r>
              <a:rPr lang="en-US" sz="2400" dirty="0" err="1">
                <a:latin typeface="Frutiger-Light" panose="020B0604020202020204"/>
              </a:rPr>
              <a:t>programmes</a:t>
            </a:r>
            <a:r>
              <a:rPr lang="en-US" sz="2400" dirty="0">
                <a:latin typeface="Frutiger-Light" panose="020B0604020202020204"/>
              </a:rPr>
              <a:t> showed </a:t>
            </a:r>
            <a:r>
              <a:rPr lang="en-US" sz="2400" b="1" dirty="0">
                <a:solidFill>
                  <a:schemeClr val="accent2">
                    <a:lumMod val="75000"/>
                  </a:schemeClr>
                </a:solidFill>
                <a:latin typeface="Frutiger-Light" panose="020B0604020202020204"/>
              </a:rPr>
              <a:t>positive impacts </a:t>
            </a:r>
            <a:r>
              <a:rPr lang="en-US" sz="2400" dirty="0">
                <a:latin typeface="Frutiger-Light" panose="020B0604020202020204"/>
              </a:rPr>
              <a:t>such as</a:t>
            </a:r>
            <a:r>
              <a:rPr lang="en-US" sz="2400" dirty="0" smtClean="0">
                <a:latin typeface="Frutiger-Light" panose="020B0604020202020204"/>
              </a:rPr>
              <a:t>:</a:t>
            </a:r>
          </a:p>
          <a:p>
            <a:endParaRPr lang="en-US" sz="2400" dirty="0">
              <a:latin typeface="Frutiger-Light" panose="020B0604020202020204"/>
            </a:endParaRPr>
          </a:p>
          <a:p>
            <a:r>
              <a:rPr lang="en-US" sz="2400" dirty="0">
                <a:latin typeface="Frutiger-Light" panose="020B0604020202020204"/>
              </a:rPr>
              <a:t>a) securing the jobs of people who relied on being able</a:t>
            </a:r>
          </a:p>
          <a:p>
            <a:r>
              <a:rPr lang="en-US" sz="2400" dirty="0">
                <a:latin typeface="Frutiger-Light" panose="020B0604020202020204"/>
              </a:rPr>
              <a:t>to drive for work;</a:t>
            </a:r>
          </a:p>
          <a:p>
            <a:r>
              <a:rPr lang="en-US" sz="2400" dirty="0">
                <a:latin typeface="Frutiger-Light" panose="020B0604020202020204"/>
              </a:rPr>
              <a:t>b) making drivers aware of their responsibilities;</a:t>
            </a:r>
          </a:p>
          <a:p>
            <a:r>
              <a:rPr lang="en-US" sz="2400" dirty="0">
                <a:latin typeface="Frutiger-Light" panose="020B0604020202020204"/>
              </a:rPr>
              <a:t>c) helping offenders remain integrated in </a:t>
            </a:r>
            <a:r>
              <a:rPr lang="en-US" sz="2400" dirty="0" smtClean="0">
                <a:latin typeface="Frutiger-Light" panose="020B0604020202020204"/>
              </a:rPr>
              <a:t>society (although </a:t>
            </a:r>
            <a:r>
              <a:rPr lang="en-US" sz="2400" dirty="0">
                <a:latin typeface="Frutiger-Light" panose="020B0604020202020204"/>
              </a:rPr>
              <a:t>participation is sometimes perceived as </a:t>
            </a:r>
            <a:r>
              <a:rPr lang="en-US" sz="2400" dirty="0" smtClean="0">
                <a:latin typeface="Frutiger-Light" panose="020B0604020202020204"/>
              </a:rPr>
              <a:t>a constraint</a:t>
            </a:r>
            <a:r>
              <a:rPr lang="en-US" sz="2400" dirty="0">
                <a:latin typeface="Frutiger-Light" panose="020B0604020202020204"/>
              </a:rPr>
              <a:t>);</a:t>
            </a:r>
          </a:p>
          <a:p>
            <a:endParaRPr lang="en-US" sz="2400" dirty="0">
              <a:latin typeface="Frutiger-Light" panose="020B0604020202020204"/>
            </a:endParaRPr>
          </a:p>
          <a:p>
            <a:r>
              <a:rPr lang="en-US" sz="2400" dirty="0">
                <a:latin typeface="Frutiger-Light" panose="020B0604020202020204"/>
              </a:rPr>
              <a:t>B. </a:t>
            </a:r>
            <a:r>
              <a:rPr lang="en-US" sz="2400" b="1" dirty="0">
                <a:solidFill>
                  <a:schemeClr val="accent2">
                    <a:lumMod val="75000"/>
                  </a:schemeClr>
                </a:solidFill>
                <a:latin typeface="Frutiger-Light" panose="020B0604020202020204"/>
              </a:rPr>
              <a:t>Two key elements </a:t>
            </a:r>
            <a:r>
              <a:rPr lang="en-US" sz="2400" dirty="0">
                <a:latin typeface="Frutiger-Light" panose="020B0604020202020204"/>
              </a:rPr>
              <a:t>for a successful </a:t>
            </a:r>
            <a:r>
              <a:rPr lang="en-US" sz="2400" dirty="0" err="1" smtClean="0">
                <a:latin typeface="Frutiger-Light" panose="020B0604020202020204"/>
              </a:rPr>
              <a:t>programme</a:t>
            </a:r>
            <a:r>
              <a:rPr lang="en-US" sz="2400" dirty="0" smtClean="0">
                <a:latin typeface="Frutiger-Light" panose="020B0604020202020204"/>
              </a:rPr>
              <a:t>: </a:t>
            </a:r>
            <a:endParaRPr lang="en-US" sz="2400" dirty="0">
              <a:latin typeface="Frutiger-Light" panose="020B0604020202020204"/>
            </a:endParaRPr>
          </a:p>
          <a:p>
            <a:pPr marL="342900" indent="-342900">
              <a:buAutoNum type="alphaLcParenR"/>
            </a:pPr>
            <a:r>
              <a:rPr lang="en-US" sz="2400" dirty="0">
                <a:latin typeface="Frutiger-Light" panose="020B0604020202020204"/>
              </a:rPr>
              <a:t>Rehabilitation measures </a:t>
            </a:r>
          </a:p>
          <a:p>
            <a:pPr marL="342900" indent="-342900">
              <a:buAutoNum type="alphaLcParenR"/>
            </a:pPr>
            <a:r>
              <a:rPr lang="en-US" sz="2400" dirty="0" smtClean="0">
                <a:latin typeface="Frutiger-Light" panose="020B0604020202020204"/>
              </a:rPr>
              <a:t>Affordable </a:t>
            </a:r>
            <a:r>
              <a:rPr lang="en-US" sz="2400" dirty="0">
                <a:latin typeface="Frutiger-Light" panose="020B0604020202020204"/>
              </a:rPr>
              <a:t>costs</a:t>
            </a:r>
            <a:r>
              <a:rPr lang="fr-BE" sz="2400" dirty="0">
                <a:latin typeface="Frutiger-Light" panose="020B0604020202020204"/>
              </a:rPr>
              <a:t> </a:t>
            </a:r>
          </a:p>
        </p:txBody>
      </p:sp>
      <p:pic>
        <p:nvPicPr>
          <p:cNvPr id="4" name="Picture 3"/>
          <p:cNvPicPr>
            <a:picLocks noChangeAspect="1"/>
          </p:cNvPicPr>
          <p:nvPr/>
        </p:nvPicPr>
        <p:blipFill>
          <a:blip r:embed="rId3"/>
          <a:stretch>
            <a:fillRect/>
          </a:stretch>
        </p:blipFill>
        <p:spPr>
          <a:xfrm>
            <a:off x="1508789" y="4838700"/>
            <a:ext cx="774740" cy="774740"/>
          </a:xfrm>
          <a:prstGeom prst="rect">
            <a:avLst/>
          </a:prstGeom>
        </p:spPr>
      </p:pic>
      <p:pic>
        <p:nvPicPr>
          <p:cNvPr id="5" name="Picture 4"/>
          <p:cNvPicPr>
            <a:picLocks noChangeAspect="1"/>
          </p:cNvPicPr>
          <p:nvPr/>
        </p:nvPicPr>
        <p:blipFill>
          <a:blip r:embed="rId4"/>
          <a:stretch>
            <a:fillRect/>
          </a:stretch>
        </p:blipFill>
        <p:spPr>
          <a:xfrm>
            <a:off x="539672" y="4854677"/>
            <a:ext cx="742988" cy="812842"/>
          </a:xfrm>
          <a:prstGeom prst="rect">
            <a:avLst/>
          </a:prstGeom>
        </p:spPr>
      </p:pic>
      <p:pic>
        <p:nvPicPr>
          <p:cNvPr id="8" name="Picture 7"/>
          <p:cNvPicPr>
            <a:picLocks noChangeAspect="1"/>
          </p:cNvPicPr>
          <p:nvPr/>
        </p:nvPicPr>
        <p:blipFill>
          <a:blip r:embed="rId5"/>
          <a:stretch>
            <a:fillRect/>
          </a:stretch>
        </p:blipFill>
        <p:spPr>
          <a:xfrm>
            <a:off x="762000" y="2690493"/>
            <a:ext cx="1215736" cy="1028700"/>
          </a:xfrm>
          <a:prstGeom prst="rect">
            <a:avLst/>
          </a:prstGeom>
        </p:spPr>
      </p:pic>
    </p:spTree>
    <p:extLst>
      <p:ext uri="{BB962C8B-B14F-4D97-AF65-F5344CB8AC3E}">
        <p14:creationId xmlns:p14="http://schemas.microsoft.com/office/powerpoint/2010/main" val="244115164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18"/>
          <p:cNvSpPr/>
          <p:nvPr/>
        </p:nvSpPr>
        <p:spPr>
          <a:xfrm>
            <a:off x="-50006" y="-26672"/>
            <a:ext cx="12242006" cy="955359"/>
          </a:xfrm>
          <a:prstGeom prst="rect">
            <a:avLst/>
          </a:prstGeom>
          <a:solidFill>
            <a:schemeClr val="accent2">
              <a:lumMod val="60000"/>
              <a:lumOff val="4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CE6928"/>
              </a:solidFill>
              <a:latin typeface="Times New Roman"/>
              <a:ea typeface="Times New Roman"/>
              <a:cs typeface="Times New Roman"/>
              <a:sym typeface="Times New Roman"/>
            </a:endParaRPr>
          </a:p>
        </p:txBody>
      </p:sp>
      <p:sp>
        <p:nvSpPr>
          <p:cNvPr id="471" name="Google Shape;471;p18"/>
          <p:cNvSpPr txBox="1">
            <a:spLocks noGrp="1"/>
          </p:cNvSpPr>
          <p:nvPr>
            <p:ph type="title"/>
          </p:nvPr>
        </p:nvSpPr>
        <p:spPr>
          <a:xfrm>
            <a:off x="0" y="68419"/>
            <a:ext cx="12192000" cy="76517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400" dirty="0" smtClean="0">
                <a:solidFill>
                  <a:srgbClr val="FFFFFF"/>
                </a:solidFill>
                <a:latin typeface="Frutiger-Black" panose="020B0604020202020204"/>
                <a:cs typeface="Frutiger-Light" panose="020B0604020202020204"/>
              </a:rPr>
              <a:t>ALCOHOL INTERLOCKS IN COMMERCIAL TRANSPORT</a:t>
            </a:r>
            <a:endParaRPr sz="3400" dirty="0">
              <a:solidFill>
                <a:srgbClr val="FFFFFF"/>
              </a:solidFill>
              <a:latin typeface="Frutiger-Black" panose="020B0604020202020204"/>
              <a:cs typeface="Frutiger-Light" panose="020B0604020202020204"/>
            </a:endParaRPr>
          </a:p>
        </p:txBody>
      </p:sp>
      <p:pic>
        <p:nvPicPr>
          <p:cNvPr id="473" name="Google Shape;473;p18"/>
          <p:cNvPicPr preferRelativeResize="0"/>
          <p:nvPr/>
        </p:nvPicPr>
        <p:blipFill rotWithShape="1">
          <a:blip r:embed="rId3">
            <a:alphaModFix/>
          </a:blip>
          <a:srcRect l="27556" t="10818" r="28737" b="12354"/>
          <a:stretch/>
        </p:blipFill>
        <p:spPr>
          <a:xfrm>
            <a:off x="4023259" y="934830"/>
            <a:ext cx="1903095" cy="2571750"/>
          </a:xfrm>
          <a:prstGeom prst="roundRect">
            <a:avLst>
              <a:gd name="adj" fmla="val 8594"/>
            </a:avLst>
          </a:prstGeom>
          <a:solidFill>
            <a:srgbClr val="ECECEC"/>
          </a:solidFill>
          <a:ln>
            <a:noFill/>
          </a:ln>
        </p:spPr>
      </p:pic>
      <p:pic>
        <p:nvPicPr>
          <p:cNvPr id="474" name="Google Shape;474;p18" descr="Leader July 4 Alcolock BBC.png"/>
          <p:cNvPicPr preferRelativeResize="0"/>
          <p:nvPr/>
        </p:nvPicPr>
        <p:blipFill rotWithShape="1">
          <a:blip r:embed="rId4">
            <a:alphaModFix/>
          </a:blip>
          <a:srcRect/>
          <a:stretch/>
        </p:blipFill>
        <p:spPr>
          <a:xfrm>
            <a:off x="5253595" y="3296187"/>
            <a:ext cx="1490663" cy="1931194"/>
          </a:xfrm>
          <a:prstGeom prst="rect">
            <a:avLst/>
          </a:prstGeom>
          <a:noFill/>
          <a:ln>
            <a:noFill/>
          </a:ln>
          <a:effectLst>
            <a:outerShdw blurRad="190500" algn="tl" rotWithShape="0">
              <a:srgbClr val="000000">
                <a:alpha val="69803"/>
              </a:srgbClr>
            </a:outerShdw>
          </a:effectLst>
        </p:spPr>
      </p:pic>
      <p:pic>
        <p:nvPicPr>
          <p:cNvPr id="476" name="Google Shape;476;p18"/>
          <p:cNvPicPr preferRelativeResize="0"/>
          <p:nvPr/>
        </p:nvPicPr>
        <p:blipFill rotWithShape="1">
          <a:blip r:embed="rId5">
            <a:alphaModFix/>
          </a:blip>
          <a:srcRect l="23480" t="15272" r="24105" b="7512"/>
          <a:stretch/>
        </p:blipFill>
        <p:spPr>
          <a:xfrm>
            <a:off x="9578831" y="1099712"/>
            <a:ext cx="2264569" cy="2564606"/>
          </a:xfrm>
          <a:prstGeom prst="rect">
            <a:avLst/>
          </a:prstGeom>
          <a:noFill/>
          <a:ln>
            <a:noFill/>
          </a:ln>
          <a:effectLst>
            <a:outerShdw blurRad="190500" algn="tl" rotWithShape="0">
              <a:srgbClr val="000000">
                <a:alpha val="69803"/>
              </a:srgbClr>
            </a:outerShdw>
          </a:effectLst>
        </p:spPr>
      </p:pic>
      <p:pic>
        <p:nvPicPr>
          <p:cNvPr id="477" name="Google Shape;477;p18" descr="http://www.google.fr/url?source=imglanding&amp;ct=img&amp;q=http://image.issuu.com/121204144420-f5016506f61e4d47af22590a2925ab6a/jpg/page_111_thumb_large.jpg&amp;sa=X&amp;ei=Ka5tVdbFMYLaUcuvgaAF&amp;ved=0CAkQ8wc&amp;usg=AFQjCNHaeUB9NKAC_5r9Cxixq2_iLdQrfA"/>
          <p:cNvPicPr preferRelativeResize="0"/>
          <p:nvPr/>
        </p:nvPicPr>
        <p:blipFill rotWithShape="1">
          <a:blip r:embed="rId6">
            <a:alphaModFix/>
          </a:blip>
          <a:srcRect/>
          <a:stretch/>
        </p:blipFill>
        <p:spPr>
          <a:xfrm>
            <a:off x="6413454" y="1149387"/>
            <a:ext cx="1987073" cy="2625592"/>
          </a:xfrm>
          <a:prstGeom prst="rect">
            <a:avLst/>
          </a:prstGeom>
          <a:noFill/>
          <a:ln>
            <a:noFill/>
          </a:ln>
          <a:effectLst>
            <a:outerShdw blurRad="190500" algn="tl" rotWithShape="0">
              <a:srgbClr val="000000">
                <a:alpha val="69803"/>
              </a:srgbClr>
            </a:outerShdw>
          </a:effectLst>
        </p:spPr>
      </p:pic>
      <p:sp>
        <p:nvSpPr>
          <p:cNvPr id="478" name="Google Shape;478;p18"/>
          <p:cNvSpPr txBox="1"/>
          <p:nvPr/>
        </p:nvSpPr>
        <p:spPr>
          <a:xfrm>
            <a:off x="60920" y="5458172"/>
            <a:ext cx="12122477" cy="830956"/>
          </a:xfrm>
          <a:prstGeom prst="rect">
            <a:avLst/>
          </a:prstGeom>
          <a:noFill/>
          <a:ln w="9525" cap="flat" cmpd="sng">
            <a:solidFill>
              <a:srgbClr val="CE6928"/>
            </a:solidFill>
            <a:prstDash val="dash"/>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dirty="0">
                <a:latin typeface="Frutiger-Light" panose="020B0604020202020204"/>
                <a:sym typeface="Arial"/>
              </a:rPr>
              <a:t>In commercial vehicles as an extension of the vehicle safety systems and demonstrate the company’s commitment to both driver and public safety.</a:t>
            </a:r>
            <a:endParaRPr sz="2400" dirty="0">
              <a:latin typeface="Frutiger-Light" panose="020B0604020202020204"/>
              <a:sym typeface="Arial"/>
            </a:endParaRPr>
          </a:p>
        </p:txBody>
      </p:sp>
      <p:pic>
        <p:nvPicPr>
          <p:cNvPr id="11" name="Google Shape;450;p16"/>
          <p:cNvPicPr preferRelativeResize="0"/>
          <p:nvPr/>
        </p:nvPicPr>
        <p:blipFill rotWithShape="1">
          <a:blip r:embed="rId7">
            <a:alphaModFix/>
          </a:blip>
          <a:srcRect/>
          <a:stretch/>
        </p:blipFill>
        <p:spPr>
          <a:xfrm>
            <a:off x="843615" y="1023778"/>
            <a:ext cx="2895601" cy="4005668"/>
          </a:xfrm>
          <a:prstGeom prst="roundRect">
            <a:avLst>
              <a:gd name="adj" fmla="val 16667"/>
            </a:avLst>
          </a:prstGeom>
          <a:noFill/>
          <a:ln>
            <a:noFill/>
          </a:ln>
        </p:spPr>
      </p:pic>
      <p:pic>
        <p:nvPicPr>
          <p:cNvPr id="12" name="Google Shape;472;p18" descr="Small Leader Olympics.jpg"/>
          <p:cNvPicPr preferRelativeResize="0"/>
          <p:nvPr/>
        </p:nvPicPr>
        <p:blipFill rotWithShape="1">
          <a:blip r:embed="rId8">
            <a:alphaModFix/>
          </a:blip>
          <a:srcRect/>
          <a:stretch/>
        </p:blipFill>
        <p:spPr>
          <a:xfrm>
            <a:off x="8267700" y="3665547"/>
            <a:ext cx="1738947" cy="1380090"/>
          </a:xfrm>
          <a:prstGeom prst="rect">
            <a:avLst/>
          </a:prstGeom>
          <a:noFill/>
          <a:ln>
            <a:noFill/>
          </a:ln>
          <a:effectLst>
            <a:outerShdw blurRad="190500" algn="tl" rotWithShape="0">
              <a:srgbClr val="000000">
                <a:alpha val="69803"/>
              </a:srgbClr>
            </a:outerShdw>
          </a:effectLst>
        </p:spPr>
      </p:pic>
    </p:spTree>
    <p:extLst>
      <p:ext uri="{BB962C8B-B14F-4D97-AF65-F5344CB8AC3E}">
        <p14:creationId xmlns:p14="http://schemas.microsoft.com/office/powerpoint/2010/main" val="27017409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15977"/>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solidFill>
                <a:srgbClr val="CE6928"/>
              </a:solidFill>
            </a:endParaRPr>
          </a:p>
        </p:txBody>
      </p:sp>
      <p:sp>
        <p:nvSpPr>
          <p:cNvPr id="63491" name="Title 1"/>
          <p:cNvSpPr>
            <a:spLocks noGrp="1"/>
          </p:cNvSpPr>
          <p:nvPr>
            <p:ph type="title"/>
          </p:nvPr>
        </p:nvSpPr>
        <p:spPr>
          <a:xfrm>
            <a:off x="0" y="68263"/>
            <a:ext cx="10850563" cy="765175"/>
          </a:xfrm>
        </p:spPr>
        <p:txBody>
          <a:bodyPr/>
          <a:lstStyle/>
          <a:p>
            <a:r>
              <a:rPr lang="en-US" altLang="en-US" sz="3400" dirty="0" smtClean="0">
                <a:solidFill>
                  <a:schemeClr val="bg1"/>
                </a:solidFill>
                <a:latin typeface="Frutiger-Black" panose="020B0604020202020204"/>
              </a:rPr>
              <a:t>OUR RECOMMENDATIONS</a:t>
            </a:r>
            <a:endParaRPr lang="nl-BE" altLang="en-US" sz="3400" dirty="0" smtClean="0">
              <a:solidFill>
                <a:schemeClr val="bg1"/>
              </a:solidFill>
              <a:latin typeface="Frutiger-Black" panose="020B0604020202020204"/>
            </a:endParaRPr>
          </a:p>
        </p:txBody>
      </p:sp>
      <p:sp>
        <p:nvSpPr>
          <p:cNvPr id="2" name="TextBox 1"/>
          <p:cNvSpPr txBox="1"/>
          <p:nvPr/>
        </p:nvSpPr>
        <p:spPr>
          <a:xfrm>
            <a:off x="1485900" y="1181100"/>
            <a:ext cx="9715500"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Frutiger-Light" panose="020B0604020202020204"/>
              </a:rPr>
              <a:t>Mandate the use of alcohol interlocks for professional drivers</a:t>
            </a:r>
          </a:p>
          <a:p>
            <a:pPr marL="457200" indent="-457200">
              <a:buFont typeface="Arial" panose="020B0604020202020204" pitchFamily="34" charset="0"/>
              <a:buChar char="•"/>
            </a:pPr>
            <a:r>
              <a:rPr lang="en-US" sz="2800" dirty="0">
                <a:latin typeface="Frutiger-Light" panose="020B0604020202020204"/>
              </a:rPr>
              <a:t>As a first step towards wider use of alcohol interlocks, legislate their use for repeat offenders and professional </a:t>
            </a:r>
            <a:r>
              <a:rPr lang="en-US" sz="2800" dirty="0" smtClean="0">
                <a:latin typeface="Frutiger-Light" panose="020B0604020202020204"/>
              </a:rPr>
              <a:t>drivers</a:t>
            </a:r>
            <a:endParaRPr lang="en-US" sz="2800" dirty="0">
              <a:latin typeface="Frutiger-Light" panose="020B0604020202020204"/>
            </a:endParaRPr>
          </a:p>
          <a:p>
            <a:pPr marL="457200" indent="-457200">
              <a:buFont typeface="Arial" panose="020B0604020202020204" pitchFamily="34" charset="0"/>
              <a:buChar char="•"/>
            </a:pPr>
            <a:r>
              <a:rPr lang="en-US" sz="2800" dirty="0">
                <a:latin typeface="Frutiger-Light" panose="020B0604020202020204"/>
              </a:rPr>
              <a:t>Develop use of alcohol interlocks as part of rehabilitation </a:t>
            </a:r>
            <a:r>
              <a:rPr lang="en-US" sz="2800" dirty="0" err="1">
                <a:latin typeface="Frutiger-Light" panose="020B0604020202020204"/>
              </a:rPr>
              <a:t>programmes</a:t>
            </a:r>
            <a:r>
              <a:rPr lang="en-US" sz="2800" dirty="0">
                <a:latin typeface="Frutiger-Light" panose="020B0604020202020204"/>
              </a:rPr>
              <a:t> </a:t>
            </a:r>
          </a:p>
          <a:p>
            <a:pPr marL="457200" indent="-457200">
              <a:buFont typeface="Arial" panose="020B0604020202020204" pitchFamily="34" charset="0"/>
              <a:buChar char="•"/>
            </a:pPr>
            <a:r>
              <a:rPr lang="en-US" sz="2800" dirty="0" smtClean="0">
                <a:latin typeface="Frutiger-Light" panose="020B0604020202020204"/>
              </a:rPr>
              <a:t>Allow </a:t>
            </a:r>
            <a:r>
              <a:rPr lang="en-US" sz="2800" dirty="0">
                <a:latin typeface="Frutiger-Light" panose="020B0604020202020204"/>
              </a:rPr>
              <a:t>people with an alcohol dependency to be included in alcohol interlock rehabilitation </a:t>
            </a:r>
            <a:r>
              <a:rPr lang="en-US" sz="2800" dirty="0" err="1">
                <a:latin typeface="Frutiger-Light" panose="020B0604020202020204"/>
              </a:rPr>
              <a:t>programmes</a:t>
            </a:r>
            <a:r>
              <a:rPr lang="en-US" sz="2800" dirty="0">
                <a:latin typeface="Frutiger-Light" panose="020B0604020202020204"/>
              </a:rPr>
              <a:t>, as long as it is combined with medical supervision</a:t>
            </a:r>
            <a:endParaRPr lang="fr-BE" sz="2800" dirty="0">
              <a:latin typeface="Frutiger-Light" panose="020B0604020202020204"/>
            </a:endParaRPr>
          </a:p>
        </p:txBody>
      </p:sp>
    </p:spTree>
    <p:extLst>
      <p:ext uri="{BB962C8B-B14F-4D97-AF65-F5344CB8AC3E}">
        <p14:creationId xmlns:p14="http://schemas.microsoft.com/office/powerpoint/2010/main" val="278247398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stretch>
            <a:fillRect/>
          </a:stretch>
        </p:blipFill>
        <p:spPr>
          <a:xfrm>
            <a:off x="1981200" y="1066800"/>
            <a:ext cx="8452902" cy="5687448"/>
          </a:xfrm>
          <a:prstGeom prst="rect">
            <a:avLst/>
          </a:prstGeom>
        </p:spPr>
      </p:pic>
      <p:sp>
        <p:nvSpPr>
          <p:cNvPr id="3" name="Google Shape;470;p18"/>
          <p:cNvSpPr/>
          <p:nvPr/>
        </p:nvSpPr>
        <p:spPr>
          <a:xfrm>
            <a:off x="-152400" y="0"/>
            <a:ext cx="12242006" cy="955359"/>
          </a:xfrm>
          <a:prstGeom prst="rect">
            <a:avLst/>
          </a:prstGeom>
          <a:solidFill>
            <a:schemeClr val="accent2">
              <a:lumMod val="60000"/>
              <a:lumOff val="4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BE" sz="3400" dirty="0">
                <a:solidFill>
                  <a:srgbClr val="FFFFFF"/>
                </a:solidFill>
                <a:latin typeface="Frutiger-Black" panose="020B0604020202020204"/>
                <a:ea typeface="+mj-ea"/>
                <a:cs typeface="Frutiger-Light" panose="020B0604020202020204"/>
                <a:sym typeface="Times New Roman"/>
              </a:rPr>
              <a:t>SAFE AND SOBER – LATEST </a:t>
            </a:r>
            <a:r>
              <a:rPr lang="fr-BE" sz="3400" dirty="0" smtClean="0">
                <a:solidFill>
                  <a:srgbClr val="FFFFFF"/>
                </a:solidFill>
                <a:latin typeface="Frutiger-Black" panose="020B0604020202020204"/>
                <a:ea typeface="+mj-ea"/>
                <a:cs typeface="Frutiger-Light" panose="020B0604020202020204"/>
                <a:sym typeface="Times New Roman"/>
              </a:rPr>
              <a:t>VIDEO </a:t>
            </a:r>
            <a:r>
              <a:rPr lang="fr-BE" sz="3400" dirty="0">
                <a:solidFill>
                  <a:srgbClr val="FFFFFF"/>
                </a:solidFill>
                <a:latin typeface="Frutiger-Black" panose="020B0604020202020204"/>
                <a:ea typeface="+mj-ea"/>
                <a:cs typeface="Frutiger-Light" panose="020B0604020202020204"/>
                <a:sym typeface="Times New Roman"/>
              </a:rPr>
              <a:t>CAMPAIGN</a:t>
            </a:r>
            <a:endParaRPr sz="3400" dirty="0">
              <a:solidFill>
                <a:srgbClr val="FFFFFF"/>
              </a:solidFill>
              <a:latin typeface="Frutiger-Black" panose="020B0604020202020204"/>
              <a:ea typeface="+mj-ea"/>
              <a:cs typeface="Frutiger-Light" panose="020B0604020202020204"/>
              <a:sym typeface="Times New Roman"/>
            </a:endParaRPr>
          </a:p>
        </p:txBody>
      </p:sp>
    </p:spTree>
    <p:extLst>
      <p:ext uri="{BB962C8B-B14F-4D97-AF65-F5344CB8AC3E}">
        <p14:creationId xmlns:p14="http://schemas.microsoft.com/office/powerpoint/2010/main" val="42604506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spect="1"/>
          </p:cNvSpPr>
          <p:nvPr/>
        </p:nvSpPr>
        <p:spPr>
          <a:xfrm>
            <a:off x="-49213" y="-26988"/>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800" dirty="0">
              <a:solidFill>
                <a:srgbClr val="CE6928"/>
              </a:solidFill>
            </a:endParaRPr>
          </a:p>
        </p:txBody>
      </p:sp>
      <p:sp>
        <p:nvSpPr>
          <p:cNvPr id="5" name="Title 1"/>
          <p:cNvSpPr txBox="1">
            <a:spLocks/>
          </p:cNvSpPr>
          <p:nvPr/>
        </p:nvSpPr>
        <p:spPr bwMode="auto">
          <a:xfrm>
            <a:off x="114300" y="66675"/>
            <a:ext cx="120777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4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4000">
                <a:solidFill>
                  <a:srgbClr val="CC6600"/>
                </a:solidFill>
                <a:latin typeface="Frutiger-Black" pitchFamily="2" charset="0"/>
                <a:cs typeface="Arial" charset="0"/>
              </a:defRPr>
            </a:lvl2pPr>
            <a:lvl3pPr algn="l" rtl="0" eaLnBrk="0" fontAlgn="base" hangingPunct="0">
              <a:spcBef>
                <a:spcPct val="0"/>
              </a:spcBef>
              <a:spcAft>
                <a:spcPct val="0"/>
              </a:spcAft>
              <a:defRPr sz="4000">
                <a:solidFill>
                  <a:srgbClr val="CC6600"/>
                </a:solidFill>
                <a:latin typeface="Frutiger-Black" pitchFamily="2" charset="0"/>
                <a:cs typeface="Arial" charset="0"/>
              </a:defRPr>
            </a:lvl3pPr>
            <a:lvl4pPr algn="l" rtl="0" eaLnBrk="0" fontAlgn="base" hangingPunct="0">
              <a:spcBef>
                <a:spcPct val="0"/>
              </a:spcBef>
              <a:spcAft>
                <a:spcPct val="0"/>
              </a:spcAft>
              <a:defRPr sz="4000">
                <a:solidFill>
                  <a:srgbClr val="CC6600"/>
                </a:solidFill>
                <a:latin typeface="Frutiger-Black" pitchFamily="2" charset="0"/>
                <a:cs typeface="Arial" charset="0"/>
              </a:defRPr>
            </a:lvl4pPr>
            <a:lvl5pPr algn="l" rtl="0" eaLnBrk="0" fontAlgn="base" hangingPunct="0">
              <a:spcBef>
                <a:spcPct val="0"/>
              </a:spcBef>
              <a:spcAft>
                <a:spcPct val="0"/>
              </a:spcAft>
              <a:defRPr sz="4000">
                <a:solidFill>
                  <a:srgbClr val="CC6600"/>
                </a:solidFill>
                <a:latin typeface="Frutiger-Black" pitchFamily="2" charset="0"/>
                <a:cs typeface="Arial" charset="0"/>
              </a:defRPr>
            </a:lvl5pPr>
            <a:lvl6pPr marL="457200" algn="l" rtl="0" fontAlgn="base">
              <a:spcBef>
                <a:spcPct val="0"/>
              </a:spcBef>
              <a:spcAft>
                <a:spcPct val="0"/>
              </a:spcAft>
              <a:defRPr sz="4000">
                <a:solidFill>
                  <a:schemeClr val="bg1"/>
                </a:solidFill>
                <a:latin typeface="Frutiger-Bold" pitchFamily="2" charset="0"/>
              </a:defRPr>
            </a:lvl6pPr>
            <a:lvl7pPr marL="914400" algn="l" rtl="0" fontAlgn="base">
              <a:spcBef>
                <a:spcPct val="0"/>
              </a:spcBef>
              <a:spcAft>
                <a:spcPct val="0"/>
              </a:spcAft>
              <a:defRPr sz="4000">
                <a:solidFill>
                  <a:schemeClr val="bg1"/>
                </a:solidFill>
                <a:latin typeface="Frutiger-Bold" pitchFamily="2" charset="0"/>
              </a:defRPr>
            </a:lvl7pPr>
            <a:lvl8pPr marL="1371600" algn="l" rtl="0" fontAlgn="base">
              <a:spcBef>
                <a:spcPct val="0"/>
              </a:spcBef>
              <a:spcAft>
                <a:spcPct val="0"/>
              </a:spcAft>
              <a:defRPr sz="4000">
                <a:solidFill>
                  <a:schemeClr val="bg1"/>
                </a:solidFill>
                <a:latin typeface="Frutiger-Bold" pitchFamily="2" charset="0"/>
              </a:defRPr>
            </a:lvl8pPr>
            <a:lvl9pPr marL="1828800" algn="l" rtl="0" fontAlgn="base">
              <a:spcBef>
                <a:spcPct val="0"/>
              </a:spcBef>
              <a:spcAft>
                <a:spcPct val="0"/>
              </a:spcAft>
              <a:defRPr sz="4000">
                <a:solidFill>
                  <a:schemeClr val="bg1"/>
                </a:solidFill>
                <a:latin typeface="Frutiger-Bold" pitchFamily="2" charset="0"/>
              </a:defRPr>
            </a:lvl9pPr>
          </a:lstStyle>
          <a:p>
            <a:pPr algn="ctr">
              <a:defRPr/>
            </a:pPr>
            <a:r>
              <a:rPr lang="nl-BE" altLang="en-US" sz="3400" kern="0" dirty="0" smtClean="0">
                <a:solidFill>
                  <a:prstClr val="white"/>
                </a:solidFill>
              </a:rPr>
              <a:t>FIND OUT MORE</a:t>
            </a:r>
            <a:endParaRPr lang="nl-BE" altLang="en-US" sz="3400" kern="0" dirty="0">
              <a:solidFill>
                <a:srgbClr val="A5A5A5">
                  <a:lumMod val="75000"/>
                </a:srgbClr>
              </a:solidFill>
            </a:endParaRPr>
          </a:p>
        </p:txBody>
      </p:sp>
      <p:pic>
        <p:nvPicPr>
          <p:cNvPr id="6554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6725" y="1147763"/>
            <a:ext cx="36957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82638" y="3028950"/>
            <a:ext cx="1584325" cy="461963"/>
          </a:xfrm>
          <a:prstGeom prst="rect">
            <a:avLst/>
          </a:prstGeom>
          <a:noFill/>
        </p:spPr>
        <p:txBody>
          <a:bodyPr>
            <a:spAutoFit/>
          </a:bodyPr>
          <a:lstStyle/>
          <a:p>
            <a:pPr eaLnBrk="1" fontAlgn="auto" hangingPunct="1">
              <a:spcBef>
                <a:spcPts val="0"/>
              </a:spcBef>
              <a:spcAft>
                <a:spcPts val="0"/>
              </a:spcAft>
              <a:defRPr/>
            </a:pPr>
            <a:r>
              <a:rPr lang="en-US" sz="1800" dirty="0">
                <a:solidFill>
                  <a:prstClr val="black"/>
                </a:solidFill>
                <a:latin typeface="Frutiger-Light" pitchFamily="2" charset="0"/>
                <a:cs typeface="+mn-cs"/>
              </a:rPr>
              <a:t>@</a:t>
            </a:r>
            <a:r>
              <a:rPr lang="en-US" sz="1800" dirty="0" err="1">
                <a:solidFill>
                  <a:prstClr val="black"/>
                </a:solidFill>
                <a:latin typeface="Frutiger-Light" pitchFamily="2" charset="0"/>
                <a:cs typeface="+mn-cs"/>
              </a:rPr>
              <a:t>etsc_eu</a:t>
            </a:r>
            <a:endParaRPr lang="en-GB" sz="1800" dirty="0">
              <a:solidFill>
                <a:prstClr val="black"/>
              </a:solidFill>
              <a:latin typeface="Frutiger-Light" pitchFamily="2" charset="0"/>
              <a:cs typeface="+mn-cs"/>
            </a:endParaRPr>
          </a:p>
        </p:txBody>
      </p:sp>
      <p:sp>
        <p:nvSpPr>
          <p:cNvPr id="9" name="TextBox 8"/>
          <p:cNvSpPr txBox="1"/>
          <p:nvPr/>
        </p:nvSpPr>
        <p:spPr>
          <a:xfrm>
            <a:off x="466725" y="2579688"/>
            <a:ext cx="2087563" cy="460375"/>
          </a:xfrm>
          <a:prstGeom prst="rect">
            <a:avLst/>
          </a:prstGeom>
          <a:noFill/>
        </p:spPr>
        <p:txBody>
          <a:bodyPr>
            <a:spAutoFit/>
          </a:bodyPr>
          <a:lstStyle/>
          <a:p>
            <a:pPr eaLnBrk="1" fontAlgn="auto" hangingPunct="1">
              <a:spcBef>
                <a:spcPts val="0"/>
              </a:spcBef>
              <a:spcAft>
                <a:spcPts val="0"/>
              </a:spcAft>
              <a:defRPr/>
            </a:pPr>
            <a:r>
              <a:rPr lang="en-US" sz="1800" dirty="0">
                <a:solidFill>
                  <a:prstClr val="black"/>
                </a:solidFill>
                <a:latin typeface="Frutiger-Light" pitchFamily="2" charset="0"/>
                <a:cs typeface="+mn-cs"/>
              </a:rPr>
              <a:t>www.etsc.eu</a:t>
            </a:r>
            <a:endParaRPr lang="en-GB" sz="1800" dirty="0">
              <a:solidFill>
                <a:prstClr val="black"/>
              </a:solidFill>
              <a:latin typeface="Frutiger-Light" pitchFamily="2" charset="0"/>
              <a:cs typeface="+mn-cs"/>
            </a:endParaRPr>
          </a:p>
        </p:txBody>
      </p:sp>
      <p:sp>
        <p:nvSpPr>
          <p:cNvPr id="10" name="TextBox 9"/>
          <p:cNvSpPr txBox="1"/>
          <p:nvPr/>
        </p:nvSpPr>
        <p:spPr>
          <a:xfrm>
            <a:off x="126590" y="3940175"/>
            <a:ext cx="4824412" cy="1231106"/>
          </a:xfrm>
          <a:prstGeom prst="rect">
            <a:avLst/>
          </a:prstGeom>
          <a:noFill/>
        </p:spPr>
        <p:txBody>
          <a:bodyPr>
            <a:spAutoFit/>
          </a:bodyPr>
          <a:lstStyle/>
          <a:p>
            <a:pPr eaLnBrk="1" fontAlgn="auto" hangingPunct="1">
              <a:spcBef>
                <a:spcPts val="0"/>
              </a:spcBef>
              <a:spcAft>
                <a:spcPts val="0"/>
              </a:spcAft>
              <a:defRPr/>
            </a:pPr>
            <a:r>
              <a:rPr lang="en-GB" sz="2000" b="1" dirty="0" smtClean="0">
                <a:solidFill>
                  <a:prstClr val="black"/>
                </a:solidFill>
                <a:latin typeface="Frutiger-Light" pitchFamily="2" charset="0"/>
                <a:cs typeface="+mn-cs"/>
              </a:rPr>
              <a:t>Thank you for your attention!</a:t>
            </a:r>
          </a:p>
          <a:p>
            <a:pPr eaLnBrk="1" fontAlgn="auto" hangingPunct="1">
              <a:spcBef>
                <a:spcPts val="0"/>
              </a:spcBef>
              <a:spcAft>
                <a:spcPts val="0"/>
              </a:spcAft>
              <a:defRPr/>
            </a:pPr>
            <a:endParaRPr lang="en-GB" b="1" dirty="0" smtClean="0">
              <a:solidFill>
                <a:prstClr val="black"/>
              </a:solidFill>
              <a:latin typeface="Frutiger-Light" pitchFamily="2" charset="0"/>
              <a:cs typeface="+mn-cs"/>
            </a:endParaRPr>
          </a:p>
          <a:p>
            <a:pPr eaLnBrk="1" fontAlgn="auto" hangingPunct="1">
              <a:spcBef>
                <a:spcPts val="0"/>
              </a:spcBef>
              <a:spcAft>
                <a:spcPts val="0"/>
              </a:spcAft>
              <a:defRPr/>
            </a:pPr>
            <a:r>
              <a:rPr lang="en-GB" b="1" dirty="0" smtClean="0">
                <a:solidFill>
                  <a:schemeClr val="accent2"/>
                </a:solidFill>
                <a:latin typeface="Frutiger-Light" pitchFamily="2" charset="0"/>
                <a:cs typeface="+mn-cs"/>
              </a:rPr>
              <a:t>Find </a:t>
            </a:r>
            <a:r>
              <a:rPr lang="en-GB" b="1" dirty="0">
                <a:solidFill>
                  <a:schemeClr val="accent2"/>
                </a:solidFill>
                <a:latin typeface="Frutiger-Light" pitchFamily="2" charset="0"/>
                <a:cs typeface="+mn-cs"/>
              </a:rPr>
              <a:t>out more</a:t>
            </a:r>
          </a:p>
          <a:p>
            <a:pPr eaLnBrk="1" fontAlgn="auto" hangingPunct="1">
              <a:spcBef>
                <a:spcPts val="0"/>
              </a:spcBef>
              <a:spcAft>
                <a:spcPts val="0"/>
              </a:spcAft>
              <a:defRPr/>
            </a:pPr>
            <a:endParaRPr lang="en-GB" b="1" dirty="0">
              <a:solidFill>
                <a:srgbClr val="CE6928"/>
              </a:solidFill>
              <a:latin typeface="Frutiger-Light" pitchFamily="2" charset="0"/>
              <a:cs typeface="+mn-cs"/>
            </a:endParaRPr>
          </a:p>
        </p:txBody>
      </p:sp>
      <p:pic>
        <p:nvPicPr>
          <p:cNvPr id="655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 y="3132138"/>
            <a:ext cx="312738" cy="255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7"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55805" y="953594"/>
            <a:ext cx="2064589" cy="207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8" name="Picture 13"/>
          <p:cNvPicPr>
            <a:picLocks noChangeAspect="1"/>
          </p:cNvPicPr>
          <p:nvPr/>
        </p:nvPicPr>
        <p:blipFill>
          <a:blip r:embed="rId6">
            <a:extLst>
              <a:ext uri="{28A0092B-C50C-407E-A947-70E740481C1C}">
                <a14:useLocalDpi xmlns:a14="http://schemas.microsoft.com/office/drawing/2010/main" val="0"/>
              </a:ext>
            </a:extLst>
          </a:blip>
          <a:srcRect l="28706" t="17311" r="48077" b="23552"/>
          <a:stretch>
            <a:fillRect/>
          </a:stretch>
        </p:blipFill>
        <p:spPr bwMode="auto">
          <a:xfrm>
            <a:off x="3632936" y="2417835"/>
            <a:ext cx="212648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9" name="Picture 15"/>
          <p:cNvPicPr>
            <a:picLocks noChangeAspect="1" noChangeArrowheads="1"/>
          </p:cNvPicPr>
          <p:nvPr/>
        </p:nvPicPr>
        <p:blipFill>
          <a:blip r:embed="rId7" cstate="print">
            <a:extLst>
              <a:ext uri="{28A0092B-C50C-407E-A947-70E740481C1C}">
                <a14:useLocalDpi xmlns:a14="http://schemas.microsoft.com/office/drawing/2010/main" val="0"/>
              </a:ext>
            </a:extLst>
          </a:blip>
          <a:srcRect l="6725" t="33315" r="56459" b="31021"/>
          <a:stretch>
            <a:fillRect/>
          </a:stretch>
        </p:blipFill>
        <p:spPr bwMode="auto">
          <a:xfrm>
            <a:off x="6006306" y="5578535"/>
            <a:ext cx="175895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0" name="Picture 1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24692" y="4841229"/>
            <a:ext cx="1865312"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1" name="Picture 1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39200" y="5598378"/>
            <a:ext cx="1854200"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756025" y="6267450"/>
            <a:ext cx="2135521" cy="400110"/>
          </a:xfrm>
          <a:prstGeom prst="rect">
            <a:avLst/>
          </a:prstGeom>
          <a:noFill/>
        </p:spPr>
        <p:txBody>
          <a:bodyPr wrap="none">
            <a:spAutoFit/>
          </a:bodyPr>
          <a:lstStyle/>
          <a:p>
            <a:pPr>
              <a:defRPr/>
            </a:pPr>
            <a:r>
              <a:rPr lang="en-GB" sz="2000" dirty="0">
                <a:solidFill>
                  <a:prstClr val="black"/>
                </a:solidFill>
                <a:latin typeface="Frutiger-Light" pitchFamily="2" charset="0"/>
                <a:cs typeface="+mn-cs"/>
              </a:rPr>
              <a:t>Watch </a:t>
            </a:r>
            <a:r>
              <a:rPr lang="en-GB" sz="2000" dirty="0" smtClean="0">
                <a:solidFill>
                  <a:prstClr val="black"/>
                </a:solidFill>
                <a:latin typeface="Frutiger-Light" pitchFamily="2" charset="0"/>
                <a:cs typeface="+mn-cs"/>
              </a:rPr>
              <a:t>our Videos</a:t>
            </a:r>
            <a:endParaRPr lang="en-GB" sz="2000" dirty="0">
              <a:solidFill>
                <a:prstClr val="black"/>
              </a:solidFill>
              <a:latin typeface="Frutiger-Light" pitchFamily="2" charset="0"/>
              <a:cs typeface="+mn-cs"/>
            </a:endParaRPr>
          </a:p>
        </p:txBody>
      </p:sp>
      <p:pic>
        <p:nvPicPr>
          <p:cNvPr id="2" name="Picture 1"/>
          <p:cNvPicPr>
            <a:picLocks noChangeAspect="1"/>
          </p:cNvPicPr>
          <p:nvPr/>
        </p:nvPicPr>
        <p:blipFill>
          <a:blip r:embed="rId10"/>
          <a:stretch>
            <a:fillRect/>
          </a:stretch>
        </p:blipFill>
        <p:spPr>
          <a:xfrm>
            <a:off x="8356471" y="999031"/>
            <a:ext cx="3670423" cy="2810017"/>
          </a:xfrm>
          <a:prstGeom prst="rect">
            <a:avLst/>
          </a:prstGeom>
        </p:spPr>
      </p:pic>
      <p:sp>
        <p:nvSpPr>
          <p:cNvPr id="3" name="TextBox 2"/>
          <p:cNvSpPr txBox="1"/>
          <p:nvPr/>
        </p:nvSpPr>
        <p:spPr>
          <a:xfrm>
            <a:off x="8570850" y="3919866"/>
            <a:ext cx="3621150" cy="646331"/>
          </a:xfrm>
          <a:prstGeom prst="rect">
            <a:avLst/>
          </a:prstGeom>
          <a:noFill/>
        </p:spPr>
        <p:txBody>
          <a:bodyPr wrap="square" rtlCol="0">
            <a:spAutoFit/>
          </a:bodyPr>
          <a:lstStyle/>
          <a:p>
            <a:pPr algn="ctr"/>
            <a:r>
              <a:rPr lang="fr-BE" dirty="0" smtClean="0">
                <a:solidFill>
                  <a:prstClr val="black"/>
                </a:solidFill>
                <a:latin typeface="Frutiger-Light" pitchFamily="2" charset="0"/>
              </a:rPr>
              <a:t>Interactive </a:t>
            </a:r>
            <a:r>
              <a:rPr lang="fr-BE" dirty="0" err="1">
                <a:solidFill>
                  <a:prstClr val="black"/>
                </a:solidFill>
                <a:latin typeface="Frutiger-Light" pitchFamily="2" charset="0"/>
              </a:rPr>
              <a:t>map</a:t>
            </a:r>
            <a:r>
              <a:rPr lang="fr-BE" dirty="0">
                <a:solidFill>
                  <a:prstClr val="black"/>
                </a:solidFill>
                <a:latin typeface="Frutiger-Light" pitchFamily="2" charset="0"/>
              </a:rPr>
              <a:t> on drink-</a:t>
            </a:r>
            <a:r>
              <a:rPr lang="fr-BE" dirty="0" err="1">
                <a:solidFill>
                  <a:prstClr val="black"/>
                </a:solidFill>
                <a:latin typeface="Frutiger-Light" pitchFamily="2" charset="0"/>
              </a:rPr>
              <a:t>driving</a:t>
            </a:r>
            <a:r>
              <a:rPr lang="fr-BE" dirty="0">
                <a:solidFill>
                  <a:prstClr val="black"/>
                </a:solidFill>
                <a:latin typeface="Frutiger-Light" pitchFamily="2" charset="0"/>
              </a:rPr>
              <a:t> </a:t>
            </a:r>
            <a:r>
              <a:rPr lang="fr-BE" dirty="0" err="1" smtClean="0">
                <a:solidFill>
                  <a:prstClr val="black"/>
                </a:solidFill>
                <a:latin typeface="Frutiger-Light" pitchFamily="2" charset="0"/>
              </a:rPr>
              <a:t>policies</a:t>
            </a:r>
            <a:r>
              <a:rPr lang="fr-BE" dirty="0" smtClean="0">
                <a:solidFill>
                  <a:prstClr val="black"/>
                </a:solidFill>
                <a:latin typeface="Frutiger-Light" pitchFamily="2" charset="0"/>
              </a:rPr>
              <a:t> online</a:t>
            </a:r>
            <a:endParaRPr lang="fr-BE" dirty="0">
              <a:solidFill>
                <a:prstClr val="black"/>
              </a:solidFill>
              <a:latin typeface="Frutiger-Light" pitchFamily="2" charset="0"/>
            </a:endParaRPr>
          </a:p>
        </p:txBody>
      </p:sp>
      <p:pic>
        <p:nvPicPr>
          <p:cNvPr id="19" name="Picture 11"/>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32173" y="2330757"/>
            <a:ext cx="184785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343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2700</TotalTime>
  <Words>1213</Words>
  <Application>Microsoft Office PowerPoint</Application>
  <PresentationFormat>Widescreen</PresentationFormat>
  <Paragraphs>157</Paragraphs>
  <Slides>22</Slides>
  <Notes>21</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6" baseType="lpstr">
      <vt:lpstr>Frutiger LT Std 57 Cn</vt:lpstr>
      <vt:lpstr>Calibri Light</vt:lpstr>
      <vt:lpstr>Times New Roman</vt:lpstr>
      <vt:lpstr>Frutiger-Roman</vt:lpstr>
      <vt:lpstr>Wingdings</vt:lpstr>
      <vt:lpstr>Calibri</vt:lpstr>
      <vt:lpstr>MS PGothic</vt:lpstr>
      <vt:lpstr>Arial</vt:lpstr>
      <vt:lpstr>Frutiger-Black</vt:lpstr>
      <vt:lpstr>Century Gothic</vt:lpstr>
      <vt:lpstr>Frutiger-Light</vt:lpstr>
      <vt:lpstr>Frutiger-Bold</vt:lpstr>
      <vt:lpstr>Office Theme</vt:lpstr>
      <vt:lpstr>Photo Editor Photo</vt:lpstr>
      <vt:lpstr>PowerPoint Presentation</vt:lpstr>
      <vt:lpstr>ETSC</vt:lpstr>
      <vt:lpstr>PowerPoint Presentation</vt:lpstr>
      <vt:lpstr>ETSC</vt:lpstr>
      <vt:lpstr>PowerPoint Presentation</vt:lpstr>
      <vt:lpstr>PowerPoint Presentation</vt:lpstr>
      <vt:lpstr>DRINK-DRIVING IN THE EUROPEAN UNION</vt:lpstr>
      <vt:lpstr>DRINK-DRIVING IN THE EUROPEAN UNION</vt:lpstr>
      <vt:lpstr>DRINK DRIVING PROGRESS 2011-2021</vt:lpstr>
      <vt:lpstr>PROGRESS IN TACKLING DRINK DRIVING 2011 – 2021</vt:lpstr>
      <vt:lpstr>PowerPoint Presentation</vt:lpstr>
      <vt:lpstr>PowerPoint Presentation</vt:lpstr>
      <vt:lpstr>EFFECTIVE MEASURES</vt:lpstr>
      <vt:lpstr>ALCOHOL INTERLOCKS &amp; REHABILITATION PROGRAMMES</vt:lpstr>
      <vt:lpstr>PowerPoint Presentation</vt:lpstr>
      <vt:lpstr>PowerPoint Presentation</vt:lpstr>
      <vt:lpstr>PowerPoint Presentation</vt:lpstr>
      <vt:lpstr>STRENGHTS AND WEAKNESSES</vt:lpstr>
      <vt:lpstr>ALCOHOL INTERLOCKS IN COMMERCIAL TRANSPORT</vt:lpstr>
      <vt:lpstr>OUR RECOMMENDATIONS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Frank Muetze</dc:creator>
  <cp:lastModifiedBy>etsc2612@outlook.com</cp:lastModifiedBy>
  <cp:revision>249</cp:revision>
  <cp:lastPrinted>2023-09-11T12:43:28Z</cp:lastPrinted>
  <dcterms:created xsi:type="dcterms:W3CDTF">2020-06-26T16:37:07Z</dcterms:created>
  <dcterms:modified xsi:type="dcterms:W3CDTF">2025-05-08T12:32:22Z</dcterms:modified>
</cp:coreProperties>
</file>