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9" r:id="rId3"/>
    <p:sldId id="262" r:id="rId4"/>
    <p:sldId id="260" r:id="rId5"/>
    <p:sldId id="261" r:id="rId6"/>
    <p:sldId id="257" r:id="rId7"/>
    <p:sldId id="258" r:id="rId8"/>
  </p:sldIdLst>
  <p:sldSz cx="12192000" cy="6858000"/>
  <p:notesSz cx="6797675" cy="99298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/>
          <a:lstStyle/>
          <a:p>
            <a:pPr>
              <a:defRPr lang="en-US" sz="2400" b="1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"/>
                <a:ea typeface="Calibri"/>
              </a:defRPr>
            </a:pPr>
            <a:r>
              <a:rPr lang="pl-PL" sz="2400" b="1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"/>
                <a:ea typeface="Calibri"/>
              </a:rPr>
              <a:t>Ujawnieni "nietrzeźwi kierujący" przez Policję</a:t>
            </a:r>
          </a:p>
        </c:rich>
      </c:tx>
      <c:layout>
        <c:manualLayout>
          <c:xMode val="edge"/>
          <c:yMode val="edge"/>
          <c:x val="0.26218200459317587"/>
          <c:y val="3.521367899553550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8.2050992063492478E-2"/>
          <c:y val="0.16340849673202676"/>
          <c:w val="0.85504804052625338"/>
          <c:h val="0.672402614379087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Nietrzeźwi!$L$1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1400" b="1"/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Nietrzeźwi!$L$6</c:f>
              <c:numCache>
                <c:formatCode>_-* #,##0\ _z_ł_-;\-* #,##0\ _z_ł_-;_-* "-"??\ _z_ł_-;_-@_-</c:formatCode>
                <c:ptCount val="1"/>
                <c:pt idx="0">
                  <c:v>104467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04-4C9E-8243-882EAC43C610}"/>
            </c:ext>
          </c:extLst>
        </c:ser>
        <c:ser>
          <c:idx val="1"/>
          <c:order val="1"/>
          <c:tx>
            <c:strRef>
              <c:f>Nietrzeźwi!$M$1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-1.0416666666666667E-3"/>
                  <c:y val="-8.5143427287764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904-4C9E-8243-882EAC43C6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1400" b="1"/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Nietrzeźwi!$M$6</c:f>
              <c:numCache>
                <c:formatCode>_-* #,##0\ _z_ł_-;\-* #,##0\ _z_ł_-;_-* "-"??\ _z_ł_-;_-@_-</c:formatCode>
                <c:ptCount val="1"/>
                <c:pt idx="0">
                  <c:v>95639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04-4C9E-8243-882EAC43C610}"/>
            </c:ext>
          </c:extLst>
        </c:ser>
        <c:ser>
          <c:idx val="2"/>
          <c:order val="2"/>
          <c:tx>
            <c:strRef>
              <c:f>Nietrzeźwi!$N$1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2.128585682194112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1">
                      <a:solidFill>
                        <a:srgbClr val="FF0000"/>
                      </a:solidFill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904-4C9E-8243-882EAC43C6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Nietrzeźwi!$N$6</c:f>
              <c:numCache>
                <c:formatCode>_-* #,##0\ _z_ł_-;\-* #,##0\ _z_ł_-;_-* "-"??\ _z_ł_-;_-@_-</c:formatCode>
                <c:ptCount val="1"/>
                <c:pt idx="0">
                  <c:v>92324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04-4C9E-8243-882EAC43C6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7703808"/>
        <c:axId val="137705344"/>
      </c:barChart>
      <c:catAx>
        <c:axId val="1377038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137705344"/>
        <c:crosses val="autoZero"/>
        <c:auto val="1"/>
        <c:lblAlgn val="ctr"/>
        <c:lblOffset val="100"/>
        <c:noMultiLvlLbl val="0"/>
      </c:catAx>
      <c:valAx>
        <c:axId val="137705344"/>
        <c:scaling>
          <c:orientation val="minMax"/>
          <c:min val="0"/>
        </c:scaling>
        <c:delete val="0"/>
        <c:axPos val="l"/>
        <c:majorGridlines>
          <c:spPr>
            <a:ln w="6480">
              <a:solidFill>
                <a:srgbClr val="8B8B8B"/>
              </a:solidFill>
              <a:round/>
            </a:ln>
          </c:spPr>
        </c:majorGridlines>
        <c:numFmt formatCode="General" sourceLinked="0"/>
        <c:majorTickMark val="none"/>
        <c:minorTickMark val="none"/>
        <c:tickLblPos val="nextTo"/>
        <c:spPr>
          <a:ln w="6480">
            <a:solidFill>
              <a:srgbClr val="8B8B8B"/>
            </a:solidFill>
            <a:round/>
          </a:ln>
        </c:spPr>
        <c:txPr>
          <a:bodyPr/>
          <a:lstStyle/>
          <a:p>
            <a:pPr>
              <a:defRPr lang="en-US" sz="1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Calibri"/>
              </a:defRPr>
            </a:pPr>
            <a:endParaRPr lang="pl-PL"/>
          </a:p>
        </c:txPr>
        <c:crossAx val="137703808"/>
        <c:crosses val="autoZero"/>
        <c:crossBetween val="between"/>
      </c:valAx>
      <c:spPr>
        <a:solidFill>
          <a:srgbClr val="FFFFFF"/>
        </a:solidFill>
        <a:ln>
          <a:noFill/>
        </a:ln>
      </c:spPr>
    </c:plotArea>
    <c:legend>
      <c:legendPos val="r"/>
      <c:overlay val="0"/>
      <c:spPr>
        <a:noFill/>
        <a:ln>
          <a:noFill/>
        </a:ln>
      </c:spPr>
      <c:txPr>
        <a:bodyPr/>
        <a:lstStyle/>
        <a:p>
          <a:pPr>
            <a:defRPr lang="en-US" sz="1200" b="0"/>
          </a:pPr>
          <a:endParaRPr lang="pl-PL"/>
        </a:p>
      </c:txPr>
    </c:legend>
    <c:plotVisOnly val="1"/>
    <c:dispBlanksAs val="gap"/>
    <c:showDLblsOverMax val="0"/>
  </c:chart>
  <c:spPr>
    <a:solidFill>
      <a:srgbClr val="FFFFFF"/>
    </a:solidFill>
    <a:ln>
      <a:noFill/>
    </a:ln>
  </c:sp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/>
          <a:lstStyle/>
          <a:p>
            <a:pPr>
              <a:defRPr lang="en-US" sz="2400" b="1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"/>
                <a:ea typeface="Calibri"/>
              </a:defRPr>
            </a:pPr>
            <a:r>
              <a:rPr lang="en-US" sz="2400" b="1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"/>
                <a:ea typeface="Calibri"/>
              </a:rPr>
              <a:t>Liczba</a:t>
            </a:r>
            <a:r>
              <a:rPr lang="pl-PL" sz="2400" b="1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"/>
                <a:ea typeface="Calibri"/>
              </a:rPr>
              <a:t> przeprowadzonych badań na zawartość alkoholu w wydychanym powietrzu </a:t>
            </a:r>
            <a:endParaRPr lang="en-US" sz="2400" b="1" strike="noStrike" spc="-1">
              <a:solidFill>
                <a:srgbClr val="0070C0"/>
              </a:solidFill>
              <a:uFill>
                <a:solidFill>
                  <a:srgbClr val="FFFFFF"/>
                </a:solidFill>
              </a:uFill>
              <a:latin typeface="Calibri"/>
              <a:ea typeface="Calibri"/>
            </a:endParaRPr>
          </a:p>
        </c:rich>
      </c:tx>
      <c:layout>
        <c:manualLayout>
          <c:xMode val="edge"/>
          <c:yMode val="edge"/>
          <c:x val="0.11739026553397847"/>
          <c:y val="2.2348813725675241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8.2050992063492478E-2"/>
          <c:y val="0.18986666666666663"/>
          <c:w val="0.8724785000392471"/>
          <c:h val="0.69445138888888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Nietrzeźwi!$L$1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1400" b="1"/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Nietrzeźwi!$L$11</c:f>
              <c:numCache>
                <c:formatCode>General</c:formatCode>
                <c:ptCount val="1"/>
                <c:pt idx="0">
                  <c:v>12453495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C9-4B0F-8BD1-2C74C626C634}"/>
            </c:ext>
          </c:extLst>
        </c:ser>
        <c:ser>
          <c:idx val="1"/>
          <c:order val="1"/>
          <c:tx>
            <c:strRef>
              <c:f>Nietrzeźwi!$M$1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1400" b="1"/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Nietrzeźwi!$M$11</c:f>
              <c:numCache>
                <c:formatCode>General</c:formatCode>
                <c:ptCount val="1"/>
                <c:pt idx="0">
                  <c:v>13827843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C9-4B0F-8BD1-2C74C626C634}"/>
            </c:ext>
          </c:extLst>
        </c:ser>
        <c:ser>
          <c:idx val="2"/>
          <c:order val="2"/>
          <c:tx>
            <c:strRef>
              <c:f>Nietrzeźwi!$N$1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FF0000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Nietrzeźwi!$N$11</c:f>
              <c:numCache>
                <c:formatCode>_-* #,##0\ _z_ł_-;\-* #,##0\ _z_ł_-;_-* "-"??\ _z_ł_-;_-@_-</c:formatCode>
                <c:ptCount val="1"/>
                <c:pt idx="0">
                  <c:v>16038095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C9-4B0F-8BD1-2C74C626C6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7703808"/>
        <c:axId val="137705344"/>
      </c:barChart>
      <c:catAx>
        <c:axId val="1377038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137705344"/>
        <c:crosses val="autoZero"/>
        <c:auto val="1"/>
        <c:lblAlgn val="ctr"/>
        <c:lblOffset val="100"/>
        <c:noMultiLvlLbl val="0"/>
      </c:catAx>
      <c:valAx>
        <c:axId val="137705344"/>
        <c:scaling>
          <c:orientation val="minMax"/>
          <c:min val="0"/>
        </c:scaling>
        <c:delete val="0"/>
        <c:axPos val="l"/>
        <c:majorGridlines>
          <c:spPr>
            <a:ln w="6480">
              <a:solidFill>
                <a:srgbClr val="8B8B8B"/>
              </a:solidFill>
              <a:round/>
            </a:ln>
          </c:spPr>
        </c:majorGridlines>
        <c:numFmt formatCode="General" sourceLinked="0"/>
        <c:majorTickMark val="none"/>
        <c:minorTickMark val="none"/>
        <c:tickLblPos val="nextTo"/>
        <c:spPr>
          <a:ln w="6480">
            <a:solidFill>
              <a:srgbClr val="8B8B8B"/>
            </a:solidFill>
            <a:round/>
          </a:ln>
        </c:spPr>
        <c:txPr>
          <a:bodyPr/>
          <a:lstStyle/>
          <a:p>
            <a:pPr>
              <a:defRPr lang="en-US" sz="1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Calibri"/>
              </a:defRPr>
            </a:pPr>
            <a:endParaRPr lang="pl-PL"/>
          </a:p>
        </c:txPr>
        <c:crossAx val="137703808"/>
        <c:crosses val="autoZero"/>
        <c:crossBetween val="between"/>
      </c:valAx>
      <c:spPr>
        <a:solidFill>
          <a:srgbClr val="FFFFFF"/>
        </a:solidFill>
        <a:ln>
          <a:noFill/>
        </a:ln>
      </c:spPr>
    </c:plotArea>
    <c:legend>
      <c:legendPos val="r"/>
      <c:layout>
        <c:manualLayout>
          <c:xMode val="edge"/>
          <c:yMode val="edge"/>
          <c:x val="0"/>
          <c:y val="0.90302916666666666"/>
          <c:w val="1"/>
          <c:h val="9.3701041666666665E-2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lang="en-US" sz="1400" b="0"/>
          </a:pPr>
          <a:endParaRPr lang="pl-PL"/>
        </a:p>
      </c:txPr>
    </c:legend>
    <c:plotVisOnly val="1"/>
    <c:dispBlanksAs val="gap"/>
    <c:showDLblsOverMax val="0"/>
  </c:chart>
  <c:spPr>
    <a:solidFill>
      <a:srgbClr val="FFFFFF"/>
    </a:solidFill>
    <a:ln>
      <a:noFill/>
    </a:ln>
  </c:sp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150">
                <a:solidFill>
                  <a:srgbClr val="0070C0"/>
                </a:solidFill>
              </a:defRPr>
            </a:pPr>
            <a:r>
              <a:rPr lang="pl-PL" sz="1150" dirty="0">
                <a:solidFill>
                  <a:srgbClr val="0070C0"/>
                </a:solidFill>
              </a:rPr>
              <a:t>   </a:t>
            </a:r>
            <a:r>
              <a:rPr lang="pl-PL" sz="2000" dirty="0">
                <a:solidFill>
                  <a:srgbClr val="0070C0"/>
                </a:solidFill>
              </a:rPr>
              <a:t>Wypadki drogowe spowodowane przez kierującego</a:t>
            </a:r>
            <a:r>
              <a:rPr lang="pl-PL" sz="2000" baseline="0" dirty="0">
                <a:solidFill>
                  <a:srgbClr val="0070C0"/>
                </a:solidFill>
              </a:rPr>
              <a:t> będącego pod działaniem alkoholu</a:t>
            </a:r>
            <a:endParaRPr lang="pl-PL" sz="2000" dirty="0">
              <a:solidFill>
                <a:srgbClr val="0070C0"/>
              </a:solidFill>
            </a:endParaRPr>
          </a:p>
        </c:rich>
      </c:tx>
      <c:layout>
        <c:manualLayout>
          <c:xMode val="edge"/>
          <c:yMode val="edge"/>
          <c:x val="0.18294728614383968"/>
          <c:y val="7.236814425448115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590430766454474"/>
          <c:y val="0.22263985890841861"/>
          <c:w val="0.8462843094016762"/>
          <c:h val="0.595695673670038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Nietrzeźwi!$B$1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Nietrzeźwi!$A$2:$A$3</c:f>
              <c:strCache>
                <c:ptCount val="2"/>
                <c:pt idx="0">
                  <c:v>Wypadki</c:v>
                </c:pt>
                <c:pt idx="1">
                  <c:v>Ofiary śmiertelne</c:v>
                </c:pt>
              </c:strCache>
            </c:strRef>
          </c:cat>
          <c:val>
            <c:numRef>
              <c:f>Nietrzeźwi!$B$2:$B$3</c:f>
              <c:numCache>
                <c:formatCode>General</c:formatCode>
                <c:ptCount val="2"/>
                <c:pt idx="0">
                  <c:v>1415</c:v>
                </c:pt>
                <c:pt idx="1">
                  <c:v>172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EB-4774-A2A8-99B2CBAA70C6}"/>
            </c:ext>
          </c:extLst>
        </c:ser>
        <c:ser>
          <c:idx val="1"/>
          <c:order val="1"/>
          <c:tx>
            <c:strRef>
              <c:f>Nietrzeźwi!$C$1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dLbl>
              <c:idx val="0"/>
              <c:layout>
                <c:manualLayout>
                  <c:x val="-3.8504528094496599E-17"/>
                  <c:y val="-2.10980004891487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EEC-43F6-BA5F-18433C4070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Nietrzeźwi!$A$2:$A$3</c:f>
              <c:strCache>
                <c:ptCount val="2"/>
                <c:pt idx="0">
                  <c:v>Wypadki</c:v>
                </c:pt>
                <c:pt idx="1">
                  <c:v>Ofiary śmiertelne</c:v>
                </c:pt>
              </c:strCache>
            </c:strRef>
          </c:cat>
          <c:val>
            <c:numRef>
              <c:f>Nietrzeźwi!$C$2:$C$3</c:f>
              <c:numCache>
                <c:formatCode>#,##0</c:formatCode>
                <c:ptCount val="2"/>
                <c:pt idx="0">
                  <c:v>1331</c:v>
                </c:pt>
                <c:pt idx="1">
                  <c:v>212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EB-4774-A2A8-99B2CBAA70C6}"/>
            </c:ext>
          </c:extLst>
        </c:ser>
        <c:ser>
          <c:idx val="2"/>
          <c:order val="2"/>
          <c:tx>
            <c:strRef>
              <c:f>Nietrzeźwi!$D$1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1"/>
              <c:layout>
                <c:manualLayout>
                  <c:x val="-1.0501356246024782E-3"/>
                  <c:y val="-9.376889106288244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EEC-43F6-BA5F-18433C4070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Nietrzeźwi!$A$2:$A$3</c:f>
              <c:strCache>
                <c:ptCount val="2"/>
                <c:pt idx="0">
                  <c:v>Wypadki</c:v>
                </c:pt>
                <c:pt idx="1">
                  <c:v>Ofiary śmiertelne</c:v>
                </c:pt>
              </c:strCache>
            </c:strRef>
          </c:cat>
          <c:val>
            <c:numRef>
              <c:f>Nietrzeźwi!$D$2:$D$3</c:f>
              <c:numCache>
                <c:formatCode>#,##0</c:formatCode>
                <c:ptCount val="2"/>
                <c:pt idx="0">
                  <c:v>1201</c:v>
                </c:pt>
                <c:pt idx="1">
                  <c:v>154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EB-4774-A2A8-99B2CBAA70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3306728"/>
        <c:axId val="793297320"/>
      </c:barChart>
      <c:catAx>
        <c:axId val="79330672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b="0"/>
            </a:pPr>
            <a:endParaRPr lang="pl-PL"/>
          </a:p>
        </c:txPr>
        <c:crossAx val="793297320"/>
        <c:crosses val="autoZero"/>
        <c:auto val="1"/>
        <c:lblAlgn val="ctr"/>
        <c:lblOffset val="100"/>
        <c:noMultiLvlLbl val="0"/>
      </c:catAx>
      <c:valAx>
        <c:axId val="79329732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7933067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2.8808504205392309E-2"/>
          <c:y val="0.89979358178206614"/>
          <c:w val="0.86872298553840299"/>
          <c:h val="7.7736886204326519E-2"/>
        </c:manualLayout>
      </c:layout>
      <c:overlay val="0"/>
      <c:txPr>
        <a:bodyPr/>
        <a:lstStyle/>
        <a:p>
          <a:pPr>
            <a:defRPr b="0"/>
          </a:pPr>
          <a:endParaRPr lang="pl-PL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400"/>
            </a:pPr>
            <a:r>
              <a:rPr lang="en-US" sz="2400">
                <a:solidFill>
                  <a:srgbClr val="0070C0"/>
                </a:solidFill>
              </a:rPr>
              <a:t>Z</a:t>
            </a:r>
            <a:r>
              <a:rPr lang="pl-PL" sz="2400">
                <a:solidFill>
                  <a:srgbClr val="0070C0"/>
                </a:solidFill>
              </a:rPr>
              <a:t>miana liczby wypadków drogowych spowodowanych przez </a:t>
            </a:r>
            <a:r>
              <a:rPr lang="pl-PL" sz="2400" b="1" i="0" u="none" strike="noStrike" kern="1200" baseline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kierującego będącego pod działaniem alkoholu</a:t>
            </a:r>
          </a:p>
        </c:rich>
      </c:tx>
      <c:layout>
        <c:manualLayout>
          <c:xMode val="edge"/>
          <c:yMode val="edge"/>
          <c:x val="0.14392380236859209"/>
          <c:y val="2.6880902777777778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7.5838704310615193E-2"/>
          <c:y val="0.21897847222222222"/>
          <c:w val="0.87673599667056012"/>
          <c:h val="0.6631888583983182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Nietrzeźwi!$E$1</c:f>
              <c:strCache>
                <c:ptCount val="1"/>
                <c:pt idx="0">
                  <c:v>Zmiana do 2022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3.3470308398949747E-3"/>
                  <c:y val="8.05395045870937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BB9-448E-8946-78D4D5A6C845}"/>
                </c:ext>
              </c:extLst>
            </c:dLbl>
            <c:dLbl>
              <c:idx val="1"/>
              <c:layout>
                <c:manualLayout>
                  <c:x val="-3.9446358267717302E-3"/>
                  <c:y val="7.14552965936550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BB9-448E-8946-78D4D5A6C845}"/>
                </c:ext>
              </c:extLst>
            </c:dLbl>
            <c:dLbl>
              <c:idx val="2"/>
              <c:layout>
                <c:manualLayout>
                  <c:x val="-1.9723862814477193E-3"/>
                  <c:y val="0.256256256256256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BB9-448E-8946-78D4D5A6C8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'Stan BRD'!$A$33:$A$35</c:f>
              <c:strCache>
                <c:ptCount val="3"/>
                <c:pt idx="0">
                  <c:v>Wypadki</c:v>
                </c:pt>
                <c:pt idx="1">
                  <c:v>Ofiary śmiertelne</c:v>
                </c:pt>
                <c:pt idx="2">
                  <c:v>Ranni</c:v>
                </c:pt>
              </c:strCache>
            </c:strRef>
          </c:cat>
          <c:val>
            <c:numRef>
              <c:f>Nietrzeźwi!$F$2:$F$3</c:f>
              <c:numCache>
                <c:formatCode>0.0%</c:formatCode>
                <c:ptCount val="2"/>
                <c:pt idx="0">
                  <c:v>-0.15123674911660778</c:v>
                </c:pt>
                <c:pt idx="1">
                  <c:v>-0.10465116279069768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BB9-448E-8946-78D4D5A6C845}"/>
            </c:ext>
          </c:extLst>
        </c:ser>
        <c:ser>
          <c:idx val="0"/>
          <c:order val="1"/>
          <c:tx>
            <c:strRef>
              <c:f>Nietrzeźwi!$G$1</c:f>
              <c:strCache>
                <c:ptCount val="1"/>
                <c:pt idx="0">
                  <c:v>Zmiana do 2023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0BB9-448E-8946-78D4D5A6C845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0BB9-448E-8946-78D4D5A6C845}"/>
              </c:ext>
            </c:extLst>
          </c:dPt>
          <c:dLbls>
            <c:dLbl>
              <c:idx val="0"/>
              <c:layout>
                <c:manualLayout>
                  <c:x val="-8.3841863517060368E-4"/>
                  <c:y val="6.07407809073871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BB9-448E-8946-78D4D5A6C845}"/>
                </c:ext>
              </c:extLst>
            </c:dLbl>
            <c:dLbl>
              <c:idx val="1"/>
              <c:layout>
                <c:manualLayout>
                  <c:x val="-2.9000164041994752E-3"/>
                  <c:y val="6.19366110069916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BB9-448E-8946-78D4D5A6C845}"/>
                </c:ext>
              </c:extLst>
            </c:dLbl>
            <c:dLbl>
              <c:idx val="2"/>
              <c:layout>
                <c:manualLayout>
                  <c:x val="-3.9447725628955826E-3"/>
                  <c:y val="8.4084084084084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BB9-448E-8946-78D4D5A6C8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'Stan BRD'!$A$33:$A$35</c:f>
              <c:strCache>
                <c:ptCount val="3"/>
                <c:pt idx="0">
                  <c:v>Wypadki</c:v>
                </c:pt>
                <c:pt idx="1">
                  <c:v>Ofiary śmiertelne</c:v>
                </c:pt>
                <c:pt idx="2">
                  <c:v>Ranni</c:v>
                </c:pt>
              </c:strCache>
            </c:strRef>
          </c:cat>
          <c:val>
            <c:numRef>
              <c:f>Nietrzeźwi!$H$2:$H$3</c:f>
              <c:numCache>
                <c:formatCode>0.0%</c:formatCode>
                <c:ptCount val="2"/>
                <c:pt idx="0">
                  <c:v>-9.7670924117205113E-2</c:v>
                </c:pt>
                <c:pt idx="1">
                  <c:v>-0.27358490566037735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BB9-448E-8946-78D4D5A6C8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2943744"/>
        <c:axId val="282937472"/>
      </c:barChart>
      <c:valAx>
        <c:axId val="282937472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282943744"/>
        <c:crosses val="autoZero"/>
        <c:crossBetween val="between"/>
      </c:valAx>
      <c:catAx>
        <c:axId val="282943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crossAx val="282937472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art.178a </a:t>
            </a:r>
            <a:r>
              <a:rPr lang="pl-PL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§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1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kk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Nietrzeźwi!$K$2</c:f>
              <c:strCache>
                <c:ptCount val="1"/>
                <c:pt idx="0">
                  <c:v>art.178a par 1 kk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67E-423E-B897-79BCAF34033A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67E-423E-B897-79BCAF34033A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67E-423E-B897-79BCAF34033A}"/>
              </c:ext>
            </c:extLst>
          </c:dPt>
          <c:dLbls>
            <c:dLbl>
              <c:idx val="0"/>
              <c:layout>
                <c:manualLayout>
                  <c:x val="-2.7778096946185073E-3"/>
                  <c:y val="-4.508161987734762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67E-423E-B897-79BCAF34033A}"/>
                </c:ext>
              </c:extLst>
            </c:dLbl>
            <c:dLbl>
              <c:idx val="1"/>
              <c:layout>
                <c:manualLayout>
                  <c:x val="-8.1067838950361757E-17"/>
                  <c:y val="-3.044196018747538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67E-423E-B897-79BCAF34033A}"/>
                </c:ext>
              </c:extLst>
            </c:dLbl>
            <c:dLbl>
              <c:idx val="2"/>
              <c:layout>
                <c:manualLayout>
                  <c:x val="-3.3446527859746027E-3"/>
                  <c:y val="-1.65529427097614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67E-423E-B897-79BCAF3403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Nietrzeźwi!$L$1:$N$1</c:f>
              <c:numCache>
                <c:formatCode>0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Nietrzeźwi!$L$2:$N$2</c:f>
              <c:numCache>
                <c:formatCode>#,##0</c:formatCode>
                <c:ptCount val="3"/>
                <c:pt idx="0">
                  <c:v>57071</c:v>
                </c:pt>
                <c:pt idx="1">
                  <c:v>49708</c:v>
                </c:pt>
                <c:pt idx="2" formatCode="General">
                  <c:v>46655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67E-423E-B897-79BCAF34033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81216072"/>
        <c:axId val="381217640"/>
      </c:barChart>
      <c:catAx>
        <c:axId val="381216072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81217640"/>
        <c:crosses val="autoZero"/>
        <c:auto val="1"/>
        <c:lblAlgn val="ctr"/>
        <c:lblOffset val="100"/>
        <c:noMultiLvlLbl val="0"/>
      </c:catAx>
      <c:valAx>
        <c:axId val="381217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81216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>
                <a:solidFill>
                  <a:schemeClr val="tx1"/>
                </a:solidFill>
              </a:rPr>
              <a:t>art.87 </a:t>
            </a:r>
            <a:r>
              <a:rPr lang="pl-PL" sz="1600">
                <a:solidFill>
                  <a:schemeClr val="tx1"/>
                </a:solidFill>
              </a:rPr>
              <a:t>§</a:t>
            </a:r>
            <a:r>
              <a:rPr lang="en-US" sz="1600">
                <a:solidFill>
                  <a:schemeClr val="tx1"/>
                </a:solidFill>
              </a:rPr>
              <a:t>1</a:t>
            </a:r>
            <a:r>
              <a:rPr lang="pl-PL" sz="1600">
                <a:solidFill>
                  <a:schemeClr val="tx1"/>
                </a:solidFill>
              </a:rPr>
              <a:t> </a:t>
            </a:r>
            <a:r>
              <a:rPr lang="en-US" sz="1600">
                <a:solidFill>
                  <a:schemeClr val="tx1"/>
                </a:solidFill>
              </a:rPr>
              <a:t>kw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Nietrzeźwi!$K$3</c:f>
              <c:strCache>
                <c:ptCount val="1"/>
                <c:pt idx="0">
                  <c:v>art.87 par 1kw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D45-4736-A211-8C4DCED6F0F2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D45-4736-A211-8C4DCED6F0F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Nietrzeźwi!$L$1:$N$1</c:f>
              <c:numCache>
                <c:formatCode>0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Nietrzeźwi!$L$3:$N$3</c:f>
              <c:numCache>
                <c:formatCode>#,##0</c:formatCode>
                <c:ptCount val="3"/>
                <c:pt idx="0">
                  <c:v>14189</c:v>
                </c:pt>
                <c:pt idx="1">
                  <c:v>14026</c:v>
                </c:pt>
                <c:pt idx="2" formatCode="General">
                  <c:v>14381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D45-4736-A211-8C4DCED6F0F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81212936"/>
        <c:axId val="381214896"/>
      </c:barChart>
      <c:catAx>
        <c:axId val="381212936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81214896"/>
        <c:crosses val="autoZero"/>
        <c:auto val="1"/>
        <c:lblAlgn val="ctr"/>
        <c:lblOffset val="100"/>
        <c:noMultiLvlLbl val="0"/>
      </c:catAx>
      <c:valAx>
        <c:axId val="381214896"/>
        <c:scaling>
          <c:orientation val="minMax"/>
          <c:min val="1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81212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>
                <a:solidFill>
                  <a:schemeClr val="tx1"/>
                </a:solidFill>
              </a:rPr>
              <a:t>art.87 </a:t>
            </a:r>
            <a:r>
              <a:rPr lang="pl-PL" sz="1600">
                <a:solidFill>
                  <a:schemeClr val="tx1"/>
                </a:solidFill>
              </a:rPr>
              <a:t>§</a:t>
            </a:r>
            <a:r>
              <a:rPr lang="en-US" sz="1600">
                <a:solidFill>
                  <a:schemeClr val="tx1"/>
                </a:solidFill>
              </a:rPr>
              <a:t>1a</a:t>
            </a:r>
            <a:r>
              <a:rPr lang="pl-PL" sz="1600">
                <a:solidFill>
                  <a:schemeClr val="tx1"/>
                </a:solidFill>
              </a:rPr>
              <a:t> </a:t>
            </a:r>
            <a:r>
              <a:rPr lang="en-US" sz="1600">
                <a:solidFill>
                  <a:schemeClr val="tx1"/>
                </a:solidFill>
              </a:rPr>
              <a:t>kw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Nietrzeźwi!$K$4</c:f>
              <c:strCache>
                <c:ptCount val="1"/>
                <c:pt idx="0">
                  <c:v>art.87 par 1akw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8C6-4913-9794-1CF5CCB40F13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8C6-4913-9794-1CF5CCB40F13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8C6-4913-9794-1CF5CCB40F1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Nietrzeźwi!$L$1:$N$1</c:f>
              <c:numCache>
                <c:formatCode>0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Nietrzeźwi!$L$4:$N$4</c:f>
              <c:numCache>
                <c:formatCode>#,##0</c:formatCode>
                <c:ptCount val="3"/>
                <c:pt idx="0">
                  <c:v>26797</c:v>
                </c:pt>
                <c:pt idx="1">
                  <c:v>25732</c:v>
                </c:pt>
                <c:pt idx="2" formatCode="General">
                  <c:v>25073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8C6-4913-9794-1CF5CCB40F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0532336"/>
        <c:axId val="387048016"/>
      </c:barChart>
      <c:catAx>
        <c:axId val="380532336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87048016"/>
        <c:crosses val="autoZero"/>
        <c:auto val="1"/>
        <c:lblAlgn val="ctr"/>
        <c:lblOffset val="100"/>
        <c:noMultiLvlLbl val="0"/>
      </c:catAx>
      <c:valAx>
        <c:axId val="387048016"/>
        <c:scaling>
          <c:orientation val="minMax"/>
          <c:max val="28000"/>
          <c:min val="2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80532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>
                <a:solidFill>
                  <a:schemeClr val="tx1">
                    <a:lumMod val="95000"/>
                    <a:lumOff val="5000"/>
                  </a:schemeClr>
                </a:solidFill>
              </a:rPr>
              <a:t>art.87 </a:t>
            </a:r>
            <a:r>
              <a:rPr lang="pl-PL" sz="1600">
                <a:solidFill>
                  <a:schemeClr val="tx1">
                    <a:lumMod val="95000"/>
                    <a:lumOff val="5000"/>
                  </a:schemeClr>
                </a:solidFill>
              </a:rPr>
              <a:t>§</a:t>
            </a:r>
            <a:r>
              <a:rPr lang="en-US" sz="1600"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  <a:r>
              <a:rPr lang="pl-PL" sz="16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>
                <a:solidFill>
                  <a:schemeClr val="tx1">
                    <a:lumMod val="95000"/>
                    <a:lumOff val="5000"/>
                  </a:schemeClr>
                </a:solidFill>
              </a:rPr>
              <a:t>kw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Nietrzeźwi!$K$5</c:f>
              <c:strCache>
                <c:ptCount val="1"/>
                <c:pt idx="0">
                  <c:v>art.87 par 2kw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D1D-48A4-B8BB-CBB3AA9B3334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D1D-48A4-B8BB-CBB3AA9B3334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D1D-48A4-B8BB-CBB3AA9B333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Nietrzeźwi!$L$1:$N$1</c:f>
              <c:numCache>
                <c:formatCode>0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Nietrzeźwi!$L$5:$N$5</c:f>
              <c:numCache>
                <c:formatCode>#,##0</c:formatCode>
                <c:ptCount val="3"/>
                <c:pt idx="0">
                  <c:v>6410</c:v>
                </c:pt>
                <c:pt idx="1">
                  <c:v>6173</c:v>
                </c:pt>
                <c:pt idx="2" formatCode="General">
                  <c:v>6215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D1D-48A4-B8BB-CBB3AA9B333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81219992"/>
        <c:axId val="385522800"/>
      </c:barChart>
      <c:catAx>
        <c:axId val="381219992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85522800"/>
        <c:crosses val="autoZero"/>
        <c:auto val="1"/>
        <c:lblAlgn val="ctr"/>
        <c:lblOffset val="100"/>
        <c:noMultiLvlLbl val="0"/>
      </c:catAx>
      <c:valAx>
        <c:axId val="385522800"/>
        <c:scaling>
          <c:orientation val="minMax"/>
          <c:max val="6600"/>
          <c:min val="5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81219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0.09387</cdr:x>
      <cdr:y>0.88246</cdr:y>
    </cdr:from>
    <cdr:to>
      <cdr:x>0.89896</cdr:x>
      <cdr:y>0.97273</cdr:y>
    </cdr:to>
    <cdr:sp macro="" textlink="">
      <cdr:nvSpPr>
        <cdr:cNvPr id="3" name="pole tekstowe 2"/>
        <cdr:cNvSpPr txBox="1"/>
      </cdr:nvSpPr>
      <cdr:spPr>
        <a:xfrm xmlns:a="http://schemas.openxmlformats.org/drawingml/2006/main">
          <a:off x="405505" y="2541490"/>
          <a:ext cx="3477989" cy="2599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800" b="1">
              <a:latin typeface="+mn-lt"/>
              <a:ea typeface="+mn-ea"/>
              <a:cs typeface="+mn-cs"/>
            </a:rPr>
            <a:t>suma (art. 178a§1kk, art. 87§1kw, art. 87§1akw, art.87§2kw)</a:t>
          </a:r>
        </a:p>
        <a:p xmlns:a="http://schemas.openxmlformats.org/drawingml/2006/main">
          <a:endParaRPr lang="pl-PL" sz="800" b="1"/>
        </a:p>
      </cdr:txBody>
    </cdr:sp>
  </cdr:relSizeAnchor>
  <cdr:relSizeAnchor xmlns:cdr="http://schemas.openxmlformats.org/drawingml/2006/chartDrawing">
    <cdr:from>
      <cdr:x>0.67481</cdr:x>
      <cdr:y>0.51031</cdr:y>
    </cdr:from>
    <cdr:to>
      <cdr:x>0.83723</cdr:x>
      <cdr:y>0.59189</cdr:y>
    </cdr:to>
    <cdr:sp macro="" textlink="">
      <cdr:nvSpPr>
        <cdr:cNvPr id="4" name="pole tekstowe 1"/>
        <cdr:cNvSpPr txBox="1"/>
      </cdr:nvSpPr>
      <cdr:spPr>
        <a:xfrm xmlns:a="http://schemas.openxmlformats.org/drawingml/2006/main">
          <a:off x="8227284" y="3044696"/>
          <a:ext cx="1980224" cy="4867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5A800BBF-203E-4CC7-BDE4-72A52CB4639B}" type="TxLink">
            <a:rPr lang="en-US" sz="1400" b="1" i="0" u="none" strike="noStrike">
              <a:solidFill>
                <a:srgbClr val="000000"/>
              </a:solidFill>
              <a:latin typeface="Calibri"/>
              <a:cs typeface="Calibri"/>
            </a:rPr>
            <a:pPr/>
            <a:t>-3 315    </a:t>
          </a:fld>
          <a:endParaRPr lang="pl-PL" sz="1600" b="1" dirty="0"/>
        </a:p>
      </cdr:txBody>
    </cdr:sp>
  </cdr:relSizeAnchor>
  <cdr:relSizeAnchor xmlns:cdr="http://schemas.openxmlformats.org/drawingml/2006/chartDrawing">
    <cdr:from>
      <cdr:x>0.68029</cdr:x>
      <cdr:y>0.56784</cdr:y>
    </cdr:from>
    <cdr:to>
      <cdr:x>0.89343</cdr:x>
      <cdr:y>0.6858</cdr:y>
    </cdr:to>
    <cdr:sp macro="" textlink="">
      <cdr:nvSpPr>
        <cdr:cNvPr id="5" name="pole tekstowe 1"/>
        <cdr:cNvSpPr txBox="1"/>
      </cdr:nvSpPr>
      <cdr:spPr>
        <a:xfrm xmlns:a="http://schemas.openxmlformats.org/drawingml/2006/main">
          <a:off x="8294096" y="3387956"/>
          <a:ext cx="2598603" cy="7037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0BBC3CA7-29AA-4B38-9A56-767B7966B5C5}" type="TxLink">
            <a:rPr lang="en-US" sz="1200" b="1" i="0" u="none" strike="noStrike">
              <a:solidFill>
                <a:srgbClr val="000000"/>
              </a:solidFill>
              <a:latin typeface="Calibri"/>
              <a:cs typeface="Calibri"/>
            </a:rPr>
            <a:pPr/>
            <a:t>-3,5%</a:t>
          </a:fld>
          <a:endParaRPr lang="pl-PL" sz="1600" b="1" dirty="0"/>
        </a:p>
      </cdr:txBody>
    </cdr:sp>
  </cdr:relSizeAnchor>
  <cdr:relSizeAnchor xmlns:cdr="http://schemas.openxmlformats.org/drawingml/2006/chartDrawing">
    <cdr:from>
      <cdr:x>0.47897</cdr:x>
      <cdr:y>0.56062</cdr:y>
    </cdr:from>
    <cdr:to>
      <cdr:x>0.69211</cdr:x>
      <cdr:y>0.65213</cdr:y>
    </cdr:to>
    <cdr:sp macro="" textlink="">
      <cdr:nvSpPr>
        <cdr:cNvPr id="6" name="pole tekstowe 1"/>
        <cdr:cNvSpPr txBox="1"/>
      </cdr:nvSpPr>
      <cdr:spPr>
        <a:xfrm xmlns:a="http://schemas.openxmlformats.org/drawingml/2006/main">
          <a:off x="5839569" y="3344911"/>
          <a:ext cx="2598603" cy="5459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FEF9C346-D0F1-41BC-A1AF-DAB98C809940}" type="TxLink">
            <a:rPr lang="en-US" sz="1200" b="1" i="0" u="none" strike="noStrike">
              <a:solidFill>
                <a:srgbClr val="000000"/>
              </a:solidFill>
              <a:latin typeface="Calibri"/>
              <a:cs typeface="Calibri"/>
            </a:rPr>
            <a:pPr/>
            <a:t>-11,6%</a:t>
          </a:fld>
          <a:endParaRPr lang="pl-PL" sz="1600" b="1" dirty="0"/>
        </a:p>
      </cdr:txBody>
    </cdr:sp>
  </cdr:relSizeAnchor>
  <cdr:relSizeAnchor xmlns:cdr="http://schemas.openxmlformats.org/drawingml/2006/chartDrawing">
    <cdr:from>
      <cdr:x>0.47523</cdr:x>
      <cdr:y>0.51036</cdr:y>
    </cdr:from>
    <cdr:to>
      <cdr:x>0.62884</cdr:x>
      <cdr:y>0.59194</cdr:y>
    </cdr:to>
    <cdr:sp macro="" textlink="">
      <cdr:nvSpPr>
        <cdr:cNvPr id="7" name="pole tekstowe 1"/>
        <cdr:cNvSpPr txBox="1"/>
      </cdr:nvSpPr>
      <cdr:spPr>
        <a:xfrm xmlns:a="http://schemas.openxmlformats.org/drawingml/2006/main">
          <a:off x="5794027" y="3045008"/>
          <a:ext cx="1872813" cy="4867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61CF3704-FBD9-4EDF-B22A-9C84AA7D47BA}" type="TxLink">
            <a:rPr lang="en-US" sz="1400" b="1" i="0" u="none" strike="noStrike">
              <a:solidFill>
                <a:srgbClr val="000000"/>
              </a:solidFill>
              <a:latin typeface="Calibri"/>
              <a:cs typeface="Calibri"/>
            </a:rPr>
            <a:pPr/>
            <a:t>-12 143    </a:t>
          </a:fld>
          <a:endParaRPr lang="pl-PL" sz="18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0.6777</cdr:x>
      <cdr:y>0.51413</cdr:y>
    </cdr:from>
    <cdr:to>
      <cdr:x>0.88863</cdr:x>
      <cdr:y>0.59571</cdr:y>
    </cdr:to>
    <cdr:sp macro="" textlink="">
      <cdr:nvSpPr>
        <cdr:cNvPr id="4" name="pole tekstowe 1"/>
        <cdr:cNvSpPr txBox="1"/>
      </cdr:nvSpPr>
      <cdr:spPr>
        <a:xfrm xmlns:a="http://schemas.openxmlformats.org/drawingml/2006/main">
          <a:off x="8262577" y="3050775"/>
          <a:ext cx="2571658" cy="4840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A7485A88-93A2-4226-88E3-D6EB97AF6B91}" type="TxLink">
            <a:rPr lang="en-US" sz="1400" b="1" i="0" u="none" strike="noStrike">
              <a:solidFill>
                <a:srgbClr val="000000"/>
              </a:solidFill>
              <a:latin typeface="Calibri"/>
              <a:cs typeface="Calibri"/>
            </a:rPr>
            <a:pPr/>
            <a:t>+2 210 252</a:t>
          </a:fld>
          <a:endParaRPr lang="pl-PL" sz="2000" b="1" dirty="0"/>
        </a:p>
      </cdr:txBody>
    </cdr:sp>
  </cdr:relSizeAnchor>
  <cdr:relSizeAnchor xmlns:cdr="http://schemas.openxmlformats.org/drawingml/2006/chartDrawing">
    <cdr:from>
      <cdr:x>0.68557</cdr:x>
      <cdr:y>0.5722</cdr:y>
    </cdr:from>
    <cdr:to>
      <cdr:x>0.84991</cdr:x>
      <cdr:y>0.69126</cdr:y>
    </cdr:to>
    <cdr:sp macro="" textlink="">
      <cdr:nvSpPr>
        <cdr:cNvPr id="5" name="pole tekstowe 1"/>
        <cdr:cNvSpPr txBox="1"/>
      </cdr:nvSpPr>
      <cdr:spPr>
        <a:xfrm xmlns:a="http://schemas.openxmlformats.org/drawingml/2006/main">
          <a:off x="8358523" y="3395384"/>
          <a:ext cx="2003634" cy="7064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EA8C5278-4640-4D78-8320-1FDBDB496AD8}" type="TxLink">
            <a:rPr lang="en-US" sz="1200" b="1" i="0" u="none" strike="noStrike">
              <a:solidFill>
                <a:srgbClr val="000000"/>
              </a:solidFill>
              <a:latin typeface="Calibri"/>
              <a:cs typeface="Calibri"/>
            </a:rPr>
            <a:pPr/>
            <a:t>+16,0%</a:t>
          </a:fld>
          <a:endParaRPr lang="pl-PL" sz="1600" b="1" dirty="0"/>
        </a:p>
      </cdr:txBody>
    </cdr:sp>
  </cdr:relSizeAnchor>
  <cdr:relSizeAnchor xmlns:cdr="http://schemas.openxmlformats.org/drawingml/2006/chartDrawing">
    <cdr:from>
      <cdr:x>0.49253</cdr:x>
      <cdr:y>0.56584</cdr:y>
    </cdr:from>
    <cdr:to>
      <cdr:x>0.6461</cdr:x>
      <cdr:y>0.65189</cdr:y>
    </cdr:to>
    <cdr:sp macro="" textlink="">
      <cdr:nvSpPr>
        <cdr:cNvPr id="6" name="pole tekstowe 1"/>
        <cdr:cNvSpPr txBox="1"/>
      </cdr:nvSpPr>
      <cdr:spPr>
        <a:xfrm xmlns:a="http://schemas.openxmlformats.org/drawingml/2006/main">
          <a:off x="6004921" y="3357603"/>
          <a:ext cx="1872325" cy="5106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5B29C55D-7678-43C8-A97A-098D6BA5C0D3}" type="TxLink">
            <a:rPr lang="en-US" sz="1200" b="1" i="0" u="none" strike="noStrike">
              <a:solidFill>
                <a:srgbClr val="000000"/>
              </a:solidFill>
              <a:latin typeface="Calibri"/>
              <a:cs typeface="Calibri"/>
            </a:rPr>
            <a:pPr/>
            <a:t>+28,8%</a:t>
          </a:fld>
          <a:endParaRPr lang="pl-PL" sz="2000" b="1" dirty="0"/>
        </a:p>
      </cdr:txBody>
    </cdr:sp>
  </cdr:relSizeAnchor>
  <cdr:relSizeAnchor xmlns:cdr="http://schemas.openxmlformats.org/drawingml/2006/chartDrawing">
    <cdr:from>
      <cdr:x>0.48427</cdr:x>
      <cdr:y>0.51479</cdr:y>
    </cdr:from>
    <cdr:to>
      <cdr:x>0.67757</cdr:x>
      <cdr:y>0.59968</cdr:y>
    </cdr:to>
    <cdr:sp macro="" textlink="">
      <cdr:nvSpPr>
        <cdr:cNvPr id="7" name="pole tekstowe 1"/>
        <cdr:cNvSpPr txBox="1"/>
      </cdr:nvSpPr>
      <cdr:spPr>
        <a:xfrm xmlns:a="http://schemas.openxmlformats.org/drawingml/2006/main">
          <a:off x="5904176" y="3054686"/>
          <a:ext cx="2356713" cy="5037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6558D687-22A1-4EC0-AD62-C9B2FF69204B}" type="TxLink">
            <a:rPr lang="en-US" sz="1400" b="1" i="0" u="none" strike="noStrike">
              <a:solidFill>
                <a:srgbClr val="000000"/>
              </a:solidFill>
              <a:latin typeface="Calibri"/>
              <a:cs typeface="Calibri"/>
            </a:rPr>
            <a:pPr/>
            <a:t>+3 584 600</a:t>
          </a:fld>
          <a:endParaRPr lang="pl-PL" sz="24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0.33647</cdr:x>
      <cdr:y>0.43658</cdr:y>
    </cdr:from>
    <cdr:to>
      <cdr:x>0.4556</cdr:x>
      <cdr:y>0.51324</cdr:y>
    </cdr:to>
    <cdr:sp macro="" textlink="">
      <cdr:nvSpPr>
        <cdr:cNvPr id="2" name="pole tekstowe 1"/>
        <cdr:cNvSpPr txBox="1"/>
      </cdr:nvSpPr>
      <cdr:spPr>
        <a:xfrm xmlns:a="http://schemas.openxmlformats.org/drawingml/2006/main">
          <a:off x="4102253" y="2576433"/>
          <a:ext cx="1452433" cy="4523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769CCB75-10C5-41DC-8119-B49847956239}" type="TxLink">
            <a:rPr lang="en-US" sz="1200" b="1" i="0" u="none" strike="noStrike">
              <a:solidFill>
                <a:srgbClr val="000000"/>
              </a:solidFill>
              <a:latin typeface="Calibri"/>
            </a:rPr>
            <a:pPr/>
            <a:t>-130</a:t>
          </a:fld>
          <a:endParaRPr lang="pl-PL" sz="1200" b="1" dirty="0"/>
        </a:p>
      </cdr:txBody>
    </cdr:sp>
  </cdr:relSizeAnchor>
  <cdr:relSizeAnchor xmlns:cdr="http://schemas.openxmlformats.org/drawingml/2006/chartDrawing">
    <cdr:from>
      <cdr:x>0.21733</cdr:x>
      <cdr:y>0.54772</cdr:y>
    </cdr:from>
    <cdr:to>
      <cdr:x>0.32779</cdr:x>
      <cdr:y>0.66666</cdr:y>
    </cdr:to>
    <cdr:sp macro="" textlink="">
      <cdr:nvSpPr>
        <cdr:cNvPr id="3" name="pole tekstowe 1"/>
        <cdr:cNvSpPr txBox="1"/>
      </cdr:nvSpPr>
      <cdr:spPr>
        <a:xfrm xmlns:a="http://schemas.openxmlformats.org/drawingml/2006/main">
          <a:off x="2649710" y="3232292"/>
          <a:ext cx="1346728" cy="7019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404F141D-B3A6-446F-AAFB-1161F54DCC57}" type="TxLink">
            <a:rPr lang="en-US" sz="1200" b="1" i="0" u="none" strike="noStrike">
              <a:solidFill>
                <a:srgbClr val="000000"/>
              </a:solidFill>
              <a:latin typeface="Calibri"/>
            </a:rPr>
            <a:pPr/>
            <a:t>-214</a:t>
          </a:fld>
          <a:endParaRPr lang="pl-PL" sz="1200" b="1" dirty="0"/>
        </a:p>
      </cdr:txBody>
    </cdr:sp>
  </cdr:relSizeAnchor>
  <cdr:relSizeAnchor xmlns:cdr="http://schemas.openxmlformats.org/drawingml/2006/chartDrawing">
    <cdr:from>
      <cdr:x>0.64767</cdr:x>
      <cdr:y>0.45382</cdr:y>
    </cdr:from>
    <cdr:to>
      <cdr:x>0.74196</cdr:x>
      <cdr:y>0.52964</cdr:y>
    </cdr:to>
    <cdr:sp macro="" textlink="">
      <cdr:nvSpPr>
        <cdr:cNvPr id="5" name="pole tekstowe 1"/>
        <cdr:cNvSpPr txBox="1"/>
      </cdr:nvSpPr>
      <cdr:spPr>
        <a:xfrm xmlns:a="http://schemas.openxmlformats.org/drawingml/2006/main">
          <a:off x="7896359" y="2678153"/>
          <a:ext cx="1149584" cy="4474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DDEE9B37-D875-4036-97B6-D0631E4779FC}" type="TxLink">
            <a:rPr lang="en-US" sz="1200" b="1" i="0" u="none" strike="noStrike">
              <a:solidFill>
                <a:srgbClr val="000000"/>
              </a:solidFill>
              <a:latin typeface="Calibri"/>
            </a:rPr>
            <a:pPr/>
            <a:t>-18</a:t>
          </a:fld>
          <a:endParaRPr lang="pl-PL" sz="1600" b="1" dirty="0"/>
        </a:p>
      </cdr:txBody>
    </cdr:sp>
  </cdr:relSizeAnchor>
  <cdr:relSizeAnchor xmlns:cdr="http://schemas.openxmlformats.org/drawingml/2006/chartDrawing">
    <cdr:from>
      <cdr:x>0.77832</cdr:x>
      <cdr:y>0.8225</cdr:y>
    </cdr:from>
    <cdr:to>
      <cdr:x>0.87512</cdr:x>
      <cdr:y>0.90597</cdr:y>
    </cdr:to>
    <cdr:sp macro="" textlink="">
      <cdr:nvSpPr>
        <cdr:cNvPr id="8" name="pole tekstowe 1"/>
        <cdr:cNvSpPr txBox="1"/>
      </cdr:nvSpPr>
      <cdr:spPr>
        <a:xfrm xmlns:a="http://schemas.openxmlformats.org/drawingml/2006/main">
          <a:off x="9489311" y="4853872"/>
          <a:ext cx="1180185" cy="4925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01162C44-EF1D-4661-B920-0B3E52586B09}" type="TxLink">
            <a:rPr lang="en-US" sz="1200" b="1" i="0" u="none" strike="noStrike">
              <a:solidFill>
                <a:srgbClr val="000000"/>
              </a:solidFill>
              <a:latin typeface="Calibri"/>
            </a:rPr>
            <a:pPr/>
            <a:t>-58</a:t>
          </a:fld>
          <a:endParaRPr lang="pl-PL" sz="1200" b="1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F27E9C-2E4B-4708-90AA-A68E1192E7CD}" type="datetime1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1/20/2025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958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E6B83D-827F-44EC-A651-AD7E32EC39B9}" type="datetime1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1/20/2025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2263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6AAF26-4739-4253-A34C-D9A3DE53C66A}" type="datetime1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099BDD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1/20/2025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099BDD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099BDD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9BDD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99BDD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86993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ECDCBF-A438-4243-86BE-20CEC637E682}" type="datetime1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1/20/2025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238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D9D48A-E37B-4534-9B29-0DC3DC91D40B}" type="datetime1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1/20/2025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2098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1E9FB0-5825-4299-AB92-3F50DBD43085}" type="datetime1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1/20/2025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0533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3ECE3A-CBB7-45DB-AD0F-C70A34654780}" type="datetime1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1/20/2025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9967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1CD4D6-70F1-46A4-A8B7-BDC34856E574}" type="datetime1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1/20/2025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585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D87247-B143-4071-B35D-D92957AD5508}" type="datetime1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1/20/2025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9033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2ADB2F-9961-4916-A644-D8BC93741DD7}" type="datetime1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1/20/2025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0593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9BA38B-D974-43E6-817C-BA40A2FC214B}" type="datetime1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1/20/2025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71110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27E9C-2E4B-4708-90AA-A68E1192E7CD}" type="datetime1">
              <a:rPr lang="en-US" smtClean="0">
                <a:solidFill>
                  <a:srgbClr val="FFFFFF"/>
                </a:solidFill>
              </a:rPr>
              <a:pPr/>
              <a:t>1/20/2025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l-PL" dirty="0">
                <a:solidFill>
                  <a:srgbClr val="FFFFFF"/>
                </a:solidFill>
              </a:rPr>
              <a:t>1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359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6B83D-827F-44EC-A651-AD7E32EC39B9}" type="datetime1">
              <a:rPr lang="en-US" smtClean="0">
                <a:solidFill>
                  <a:srgbClr val="FFFFFF"/>
                </a:solidFill>
              </a:rPr>
              <a:pPr/>
              <a:t>1/20/2025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774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46AAF26-4739-4253-A34C-D9A3DE53C66A}" type="datetime1">
              <a:rPr lang="en-US" smtClean="0">
                <a:solidFill>
                  <a:srgbClr val="099BDD"/>
                </a:solidFill>
              </a:rPr>
              <a:pPr/>
              <a:t>1/20/2025</a:t>
            </a:fld>
            <a:endParaRPr lang="en-US" dirty="0">
              <a:solidFill>
                <a:srgbClr val="099BD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99BD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>
                <a:solidFill>
                  <a:srgbClr val="099BDD"/>
                </a:solidFill>
              </a:rPr>
              <a:pPr/>
              <a:t>‹#›</a:t>
            </a:fld>
            <a:endParaRPr lang="en-US" dirty="0">
              <a:solidFill>
                <a:srgbClr val="099BD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7325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CDCBF-A438-4243-86BE-20CEC637E682}" type="datetime1">
              <a:rPr lang="en-US" smtClean="0">
                <a:solidFill>
                  <a:srgbClr val="FFFFFF"/>
                </a:solidFill>
              </a:rPr>
              <a:pPr/>
              <a:t>1/20/2025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8367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9D48A-E37B-4534-9B29-0DC3DC91D40B}" type="datetime1">
              <a:rPr lang="en-US" smtClean="0">
                <a:solidFill>
                  <a:srgbClr val="FFFFFF"/>
                </a:solidFill>
              </a:rPr>
              <a:pPr/>
              <a:t>1/20/2025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8429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9FB0-5825-4299-AB92-3F50DBD43085}" type="datetime1">
              <a:rPr lang="en-US" smtClean="0">
                <a:solidFill>
                  <a:srgbClr val="FFFFFF"/>
                </a:solidFill>
              </a:rPr>
              <a:pPr/>
              <a:t>1/20/2025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1975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ECE3A-CBB7-45DB-AD0F-C70A34654780}" type="datetime1">
              <a:rPr lang="en-US" smtClean="0">
                <a:solidFill>
                  <a:srgbClr val="FFFFFF"/>
                </a:solidFill>
              </a:rPr>
              <a:pPr/>
              <a:t>1/20/2025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7922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D4D6-70F1-46A4-A8B7-BDC34856E574}" type="datetime1">
              <a:rPr lang="en-US" smtClean="0">
                <a:solidFill>
                  <a:srgbClr val="FFFFFF"/>
                </a:solidFill>
              </a:rPr>
              <a:pPr/>
              <a:t>1/20/2025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8285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87247-B143-4071-B35D-D92957AD5508}" type="datetime1">
              <a:rPr lang="en-US" smtClean="0">
                <a:solidFill>
                  <a:srgbClr val="FFFFFF"/>
                </a:solidFill>
              </a:rPr>
              <a:pPr/>
              <a:t>1/20/2025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7997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ADB2F-9961-4916-A644-D8BC93741DD7}" type="datetime1">
              <a:rPr lang="en-US" smtClean="0">
                <a:solidFill>
                  <a:srgbClr val="FFFFFF"/>
                </a:solidFill>
              </a:rPr>
              <a:pPr/>
              <a:t>1/20/2025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16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039BA38B-D974-43E6-817C-BA40A2FC214B}" type="datetime1">
              <a:rPr lang="en-US" smtClean="0">
                <a:solidFill>
                  <a:srgbClr val="FFFFFF"/>
                </a:solidFill>
              </a:rPr>
              <a:pPr/>
              <a:t>1/20/2025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875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C9267-CA5A-45D2-9B7D-C32CDAF21DBE}" type="datetime1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1/20/2025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85165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pPr defTabSz="457200"/>
            <a:fld id="{B04C9267-CA5A-45D2-9B7D-C32CDAF21DBE}" type="datetime1">
              <a:rPr lang="en-US" smtClean="0">
                <a:solidFill>
                  <a:srgbClr val="FFFFFF"/>
                </a:solidFill>
              </a:rPr>
              <a:pPr defTabSz="457200"/>
              <a:t>1/20/2025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pPr defTabSz="457200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pPr defTabSz="457200"/>
            <a:fld id="{4FAB73BC-B049-4115-A692-8D63A059BFB8}" type="slidenum">
              <a:rPr lang="en-US" dirty="0">
                <a:solidFill>
                  <a:srgbClr val="FFFFFF"/>
                </a:solidFill>
              </a:rPr>
              <a:pPr defTabSz="457200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9834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" y="2053087"/>
            <a:ext cx="12197540" cy="1828800"/>
          </a:xfrm>
        </p:spPr>
        <p:txBody>
          <a:bodyPr>
            <a:normAutofit/>
          </a:bodyPr>
          <a:lstStyle/>
          <a:p>
            <a:r>
              <a:rPr lang="pl-PL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NADZÓR I ZWALCZANIE PROBLEMU NIETRZEŻWYCH KIEROWCÓW NA POLSKICH DROGACH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5541" y="5193911"/>
            <a:ext cx="12192000" cy="1739347"/>
          </a:xfrm>
        </p:spPr>
        <p:txBody>
          <a:bodyPr>
            <a:noAutofit/>
          </a:bodyPr>
          <a:lstStyle/>
          <a:p>
            <a:endParaRPr lang="pl-PL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Warszawa, 23 stycznia 2025 r</a:t>
            </a: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4" name="Picture 3" descr="C:\Users\wb\Desktop\do druku\JG\gwiazda tif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36205" y="107005"/>
            <a:ext cx="1760706" cy="1818540"/>
          </a:xfrm>
          <a:prstGeom prst="rect">
            <a:avLst/>
          </a:prstGeom>
          <a:noFill/>
        </p:spPr>
      </p:pic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F2A7DAA-2688-40CE-834D-0D26BD6D6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140D-482C-4FDF-BE86-A6B55E44E831}" type="slidenum">
              <a:rPr lang="en-US" smtClean="0">
                <a:solidFill>
                  <a:srgbClr val="002060"/>
                </a:solidFill>
              </a:rPr>
              <a:pPr/>
              <a:t>1</a:t>
            </a:fld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642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12192000" cy="64202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altLang="pl-PL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0" y="6575898"/>
            <a:ext cx="12192000" cy="282102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-1" y="-32531"/>
            <a:ext cx="12192000" cy="64202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AKTYWNOŚĆ FUNKCJONARIUSZY POLICJI W UJAWNIANIU NARUSZEŃ BĘDĄCYCH GŁÓWNĄ PRZYCZYNĄ WYPADKÓW DROGOWYCH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graphicFrame>
        <p:nvGraphicFramePr>
          <p:cNvPr id="6" name="Wykres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4096464"/>
              </p:ext>
            </p:extLst>
          </p:nvPr>
        </p:nvGraphicFramePr>
        <p:xfrm>
          <a:off x="-1" y="609495"/>
          <a:ext cx="12192000" cy="59664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60338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12192000" cy="64202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altLang="pl-PL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0" y="6575898"/>
            <a:ext cx="12192000" cy="282102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-1" y="-32531"/>
            <a:ext cx="12192000" cy="64202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AKTYWNOŚĆ FUNKCJONARIUSZY POLICJI W UJAWNIANIU NARUSZEŃ BĘDĄCYCH GŁÓWNĄ PRZYCZYNĄ WYPADKÓW DROGOWYCH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graphicFrame>
        <p:nvGraphicFramePr>
          <p:cNvPr id="6" name="Wykres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3059435"/>
              </p:ext>
            </p:extLst>
          </p:nvPr>
        </p:nvGraphicFramePr>
        <p:xfrm>
          <a:off x="-1" y="642026"/>
          <a:ext cx="12191999" cy="5933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28599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12192000" cy="64202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altLang="pl-PL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0" y="6575898"/>
            <a:ext cx="12192000" cy="282102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-1" y="-32531"/>
            <a:ext cx="12192000" cy="64202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AKTYWNOŚĆ FUNKCJONARIUSZY POLICJI W UJAWNIANIU NARUSZEŃ BĘDĄCYCH GŁÓWNĄ PRZYCZYNĄ WYPADKÓW DROGOWYCH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graphicFrame>
        <p:nvGraphicFramePr>
          <p:cNvPr id="14" name="Wykres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9970978"/>
              </p:ext>
            </p:extLst>
          </p:nvPr>
        </p:nvGraphicFramePr>
        <p:xfrm>
          <a:off x="98324" y="1002890"/>
          <a:ext cx="12093676" cy="5417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77902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12192000" cy="64202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altLang="pl-PL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0" y="6575898"/>
            <a:ext cx="12192000" cy="282102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-1" y="-32531"/>
            <a:ext cx="12192000" cy="64202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AKTYWNOŚĆ FUNKCJONARIUSZY POLICJI W UJAWNIANIU NARUSZEŃ BĘDĄCYCH GŁÓWNĄ PRZYCZYNĄ WYPADKÓW DROGOWYCH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graphicFrame>
        <p:nvGraphicFramePr>
          <p:cNvPr id="15" name="Wykres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8374990"/>
              </p:ext>
            </p:extLst>
          </p:nvPr>
        </p:nvGraphicFramePr>
        <p:xfrm>
          <a:off x="1" y="674558"/>
          <a:ext cx="12192000" cy="5901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74457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12192000" cy="64202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altLang="pl-PL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0" y="6575898"/>
            <a:ext cx="12192000" cy="282102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-1" y="-32531"/>
            <a:ext cx="12192000" cy="64202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AKTYWNOŚĆ FUNKCJONARIUSZY POLICJI W UJAWNIANIU NARUSZEŃ BĘDĄCYCH GŁÓWNĄ PRZYCZYNĄ WYPADKÓW DROGOWYCH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graphicFrame>
        <p:nvGraphicFramePr>
          <p:cNvPr id="9" name="Wykres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2691137"/>
              </p:ext>
            </p:extLst>
          </p:nvPr>
        </p:nvGraphicFramePr>
        <p:xfrm>
          <a:off x="-1" y="609495"/>
          <a:ext cx="5744094" cy="2808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Wykres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0790063"/>
              </p:ext>
            </p:extLst>
          </p:nvPr>
        </p:nvGraphicFramePr>
        <p:xfrm>
          <a:off x="5744095" y="609495"/>
          <a:ext cx="6447903" cy="2808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Wykres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4655585"/>
              </p:ext>
            </p:extLst>
          </p:nvPr>
        </p:nvGraphicFramePr>
        <p:xfrm>
          <a:off x="-1" y="3417757"/>
          <a:ext cx="5744093" cy="31256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Wykres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5515680"/>
              </p:ext>
            </p:extLst>
          </p:nvPr>
        </p:nvGraphicFramePr>
        <p:xfrm>
          <a:off x="5744092" y="3417757"/>
          <a:ext cx="6447905" cy="31256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6057899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ski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1_Paski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177</Words>
  <Application>Microsoft Office PowerPoint</Application>
  <PresentationFormat>Panoramiczny</PresentationFormat>
  <Paragraphs>41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6</vt:i4>
      </vt:variant>
    </vt:vector>
  </HeadingPairs>
  <TitlesOfParts>
    <vt:vector size="12" baseType="lpstr">
      <vt:lpstr>Arial</vt:lpstr>
      <vt:lpstr>Calibri</vt:lpstr>
      <vt:lpstr>Corbel</vt:lpstr>
      <vt:lpstr>Wingdings</vt:lpstr>
      <vt:lpstr>Paski</vt:lpstr>
      <vt:lpstr>1_Paski</vt:lpstr>
      <vt:lpstr>NADZÓR I ZWALCZANIE PROBLEMU NIETRZEŻWYCH KIEROWCÓW NA POLSKICH DROGACH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Karol Wasiak</dc:creator>
  <cp:lastModifiedBy>Dagmara Jankowska - Karpa</cp:lastModifiedBy>
  <cp:revision>12</cp:revision>
  <cp:lastPrinted>2025-01-20T12:30:24Z</cp:lastPrinted>
  <dcterms:created xsi:type="dcterms:W3CDTF">2025-01-20T09:17:43Z</dcterms:created>
  <dcterms:modified xsi:type="dcterms:W3CDTF">2025-01-20T14:02:55Z</dcterms:modified>
</cp:coreProperties>
</file>