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8"/>
  </p:notesMasterIdLst>
  <p:sldIdLst>
    <p:sldId id="1738" r:id="rId2"/>
    <p:sldId id="1710" r:id="rId3"/>
    <p:sldId id="2138" r:id="rId4"/>
    <p:sldId id="2139" r:id="rId5"/>
    <p:sldId id="2140" r:id="rId6"/>
    <p:sldId id="1345" r:id="rId7"/>
    <p:sldId id="1521" r:id="rId8"/>
    <p:sldId id="2142" r:id="rId9"/>
    <p:sldId id="2141" r:id="rId10"/>
    <p:sldId id="271" r:id="rId11"/>
    <p:sldId id="1706" r:id="rId12"/>
    <p:sldId id="257" r:id="rId13"/>
    <p:sldId id="1690" r:id="rId14"/>
    <p:sldId id="2144" r:id="rId15"/>
    <p:sldId id="2145" r:id="rId16"/>
    <p:sldId id="2143" r:id="rId17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osz Kehl" initials="BK" lastIdx="1" clrIdx="0">
    <p:extLst>
      <p:ext uri="{19B8F6BF-5375-455C-9EA6-DF929625EA0E}">
        <p15:presenceInfo xmlns:p15="http://schemas.microsoft.com/office/powerpoint/2012/main" userId="Bartosz Keh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CC0000"/>
    <a:srgbClr val="100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58" autoAdjust="0"/>
    <p:restoredTop sz="94660"/>
  </p:normalViewPr>
  <p:slideViewPr>
    <p:cSldViewPr snapToGrid="0">
      <p:cViewPr varScale="1">
        <p:scale>
          <a:sx n="74" d="100"/>
          <a:sy n="74" d="100"/>
        </p:scale>
        <p:origin x="4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inow\Documents\r&#243;&#380;ne\do%20prezentacji%20o%20starszyc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Arkusz6!$P$82</c:f>
              <c:strCache>
                <c:ptCount val="1"/>
                <c:pt idx="0">
                  <c:v>litry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66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A6-4CEA-A2A3-E9EDFCB7AD6B}"/>
              </c:ext>
            </c:extLst>
          </c:dPt>
          <c:dPt>
            <c:idx val="1"/>
            <c:invertIfNegative val="0"/>
            <c:bubble3D val="0"/>
            <c:spPr>
              <a:solidFill>
                <a:srgbClr val="CC33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BA6-4CEA-A2A3-E9EDFCB7AD6B}"/>
              </c:ext>
            </c:extLst>
          </c:dPt>
          <c:dPt>
            <c:idx val="2"/>
            <c:invertIfNegative val="0"/>
            <c:bubble3D val="0"/>
            <c:spPr>
              <a:solidFill>
                <a:srgbClr val="CC33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A6-4CEA-A2A3-E9EDFCB7AD6B}"/>
              </c:ext>
            </c:extLst>
          </c:dPt>
          <c:dPt>
            <c:idx val="3"/>
            <c:invertIfNegative val="0"/>
            <c:bubble3D val="0"/>
            <c:spPr>
              <a:solidFill>
                <a:srgbClr val="339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BA6-4CEA-A2A3-E9EDFCB7AD6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A6-4CEA-A2A3-E9EDFCB7AD6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BA6-4CEA-A2A3-E9EDFCB7AD6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BA6-4CEA-A2A3-E9EDFCB7AD6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BA6-4CEA-A2A3-E9EDFCB7AD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Arkusz6!$N$83:$O$91</c:f>
              <c:multiLvlStrCache>
                <c:ptCount val="9"/>
                <c:lvl>
                  <c:pt idx="0">
                    <c:v>18-35</c:v>
                  </c:pt>
                  <c:pt idx="1">
                    <c:v>36-59</c:v>
                  </c:pt>
                  <c:pt idx="2">
                    <c:v>60+</c:v>
                  </c:pt>
                  <c:pt idx="3">
                    <c:v>18-35</c:v>
                  </c:pt>
                  <c:pt idx="4">
                    <c:v>36-59</c:v>
                  </c:pt>
                  <c:pt idx="5">
                    <c:v>60+</c:v>
                  </c:pt>
                  <c:pt idx="6">
                    <c:v>18-35</c:v>
                  </c:pt>
                  <c:pt idx="7">
                    <c:v>36-59</c:v>
                  </c:pt>
                  <c:pt idx="8">
                    <c:v>60+</c:v>
                  </c:pt>
                </c:lvl>
                <c:lvl>
                  <c:pt idx="0">
                    <c:v>Kobieta</c:v>
                  </c:pt>
                  <c:pt idx="3">
                    <c:v>Mężczyzna</c:v>
                  </c:pt>
                  <c:pt idx="6">
                    <c:v>Ogółem</c:v>
                  </c:pt>
                </c:lvl>
              </c:multiLvlStrCache>
            </c:multiLvlStrRef>
          </c:cat>
          <c:val>
            <c:numRef>
              <c:f>Arkusz6!$P$83:$P$91</c:f>
              <c:numCache>
                <c:formatCode>0.0</c:formatCode>
                <c:ptCount val="9"/>
                <c:pt idx="0">
                  <c:v>2.3349741296918172</c:v>
                </c:pt>
                <c:pt idx="1">
                  <c:v>2.3657119619557432</c:v>
                </c:pt>
                <c:pt idx="2">
                  <c:v>1.7722407699921208</c:v>
                </c:pt>
                <c:pt idx="3">
                  <c:v>6.5453771020058999</c:v>
                </c:pt>
                <c:pt idx="4">
                  <c:v>9.4398789010992736</c:v>
                </c:pt>
                <c:pt idx="5">
                  <c:v>8.4539100588799982</c:v>
                </c:pt>
                <c:pt idx="6">
                  <c:v>4.611668422341169</c:v>
                </c:pt>
                <c:pt idx="7">
                  <c:v>6.0364616326349685</c:v>
                </c:pt>
                <c:pt idx="8">
                  <c:v>4.963590459079736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A6-4CEA-A2A3-E9EDFCB7A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overlap val="-27"/>
        <c:axId val="816749199"/>
        <c:axId val="816751279"/>
      </c:barChart>
      <c:catAx>
        <c:axId val="816749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751279"/>
        <c:crosses val="autoZero"/>
        <c:auto val="1"/>
        <c:lblAlgn val="ctr"/>
        <c:lblOffset val="100"/>
        <c:noMultiLvlLbl val="0"/>
      </c:catAx>
      <c:valAx>
        <c:axId val="816751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749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9" cy="502835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9" cy="502835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1E8ED38-FDCE-4C27-8FBD-B4EEE3A8880C}" type="datetimeFigureOut">
              <a:rPr lang="pl-PL" smtClean="0"/>
              <a:t>17.01.2025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976" y="4823034"/>
            <a:ext cx="5511800" cy="3946118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9056"/>
            <a:ext cx="2985559" cy="50283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2597" y="9519056"/>
            <a:ext cx="2985559" cy="50283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0BDA803C-66D5-47BB-AB52-611CEA7DC0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15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Średnie</a:t>
            </a:r>
            <a:r>
              <a:rPr lang="en-GB" dirty="0"/>
              <a:t> </a:t>
            </a:r>
            <a:r>
              <a:rPr lang="en-GB" dirty="0" err="1"/>
              <a:t>roczne</a:t>
            </a:r>
            <a:r>
              <a:rPr lang="en-GB" dirty="0"/>
              <a:t> </a:t>
            </a:r>
            <a:r>
              <a:rPr lang="en-GB" dirty="0" err="1"/>
              <a:t>spożycie</a:t>
            </a:r>
            <a:r>
              <a:rPr lang="en-GB" dirty="0"/>
              <a:t> </a:t>
            </a:r>
            <a:r>
              <a:rPr lang="en-GB" dirty="0" err="1"/>
              <a:t>napojów</a:t>
            </a:r>
            <a:r>
              <a:rPr lang="en-GB" dirty="0"/>
              <a:t> </a:t>
            </a:r>
            <a:r>
              <a:rPr lang="en-GB" dirty="0" err="1"/>
              <a:t>alkoholowych</a:t>
            </a:r>
            <a:r>
              <a:rPr lang="en-GB" dirty="0"/>
              <a:t> </a:t>
            </a:r>
            <a:r>
              <a:rPr lang="en-GB" dirty="0" err="1"/>
              <a:t>wyliczono</a:t>
            </a:r>
            <a:r>
              <a:rPr lang="en-GB" dirty="0"/>
              <a:t> </a:t>
            </a:r>
            <a:r>
              <a:rPr lang="pl-PL" dirty="0"/>
              <a:t>ogółem </a:t>
            </a:r>
            <a:r>
              <a:rPr lang="en-GB" dirty="0" err="1"/>
              <a:t>na</a:t>
            </a:r>
            <a:r>
              <a:rPr lang="en-GB" dirty="0"/>
              <a:t> 5,2 litra w </a:t>
            </a:r>
            <a:r>
              <a:rPr lang="en-GB" dirty="0" err="1"/>
              <a:t>przeliczeniu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100% </a:t>
            </a:r>
            <a:r>
              <a:rPr lang="en-GB" dirty="0" err="1"/>
              <a:t>alkohol</a:t>
            </a:r>
            <a:r>
              <a:rPr lang="en-GB" dirty="0"/>
              <a:t>. </a:t>
            </a:r>
            <a:r>
              <a:rPr lang="en-GB" dirty="0" err="1"/>
              <a:t>Spożycie</a:t>
            </a:r>
            <a:r>
              <a:rPr lang="en-GB" dirty="0"/>
              <a:t> </a:t>
            </a:r>
            <a:r>
              <a:rPr lang="en-GB" dirty="0" err="1"/>
              <a:t>seniorów</a:t>
            </a:r>
            <a:r>
              <a:rPr lang="en-GB" dirty="0"/>
              <a:t>, </a:t>
            </a:r>
            <a:r>
              <a:rPr lang="en-GB" dirty="0" err="1"/>
              <a:t>podobnie</a:t>
            </a:r>
            <a:r>
              <a:rPr lang="en-GB" dirty="0"/>
              <a:t> jak w </a:t>
            </a:r>
            <a:r>
              <a:rPr lang="en-GB" dirty="0" err="1"/>
              <a:t>przypadku</a:t>
            </a:r>
            <a:r>
              <a:rPr lang="en-GB" dirty="0"/>
              <a:t> </a:t>
            </a:r>
            <a:r>
              <a:rPr lang="en-GB" dirty="0" err="1"/>
              <a:t>częstości</a:t>
            </a:r>
            <a:r>
              <a:rPr lang="en-GB" dirty="0"/>
              <a:t> </a:t>
            </a:r>
            <a:r>
              <a:rPr lang="en-GB" dirty="0" err="1"/>
              <a:t>picia</a:t>
            </a:r>
            <a:r>
              <a:rPr lang="en-GB" dirty="0"/>
              <a:t>, </a:t>
            </a:r>
            <a:r>
              <a:rPr lang="en-GB" dirty="0" err="1"/>
              <a:t>było</a:t>
            </a:r>
            <a:r>
              <a:rPr lang="en-GB" dirty="0"/>
              <a:t> </a:t>
            </a:r>
            <a:r>
              <a:rPr lang="en-GB" dirty="0" err="1"/>
              <a:t>zbliżone</a:t>
            </a:r>
            <a:r>
              <a:rPr lang="en-GB" dirty="0"/>
              <a:t> do </a:t>
            </a:r>
            <a:r>
              <a:rPr lang="en-GB" dirty="0" err="1"/>
              <a:t>średniej</a:t>
            </a:r>
            <a:r>
              <a:rPr lang="en-GB" dirty="0"/>
              <a:t> w </a:t>
            </a:r>
            <a:r>
              <a:rPr lang="en-GB" dirty="0" err="1"/>
              <a:t>populacji</a:t>
            </a:r>
            <a:r>
              <a:rPr lang="en-GB" dirty="0"/>
              <a:t> </a:t>
            </a:r>
            <a:r>
              <a:rPr lang="en-GB" dirty="0" err="1"/>
              <a:t>ogólnej</a:t>
            </a:r>
            <a:r>
              <a:rPr lang="en-GB" dirty="0"/>
              <a:t>.  Jak </a:t>
            </a:r>
            <a:r>
              <a:rPr lang="en-GB" dirty="0" err="1"/>
              <a:t>widać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wykresie</a:t>
            </a:r>
            <a:r>
              <a:rPr lang="en-GB" dirty="0"/>
              <a:t> </a:t>
            </a:r>
            <a:r>
              <a:rPr lang="en-GB" dirty="0" err="1"/>
              <a:t>średnie</a:t>
            </a:r>
            <a:r>
              <a:rPr lang="en-GB" dirty="0"/>
              <a:t> </a:t>
            </a:r>
            <a:r>
              <a:rPr lang="en-GB" dirty="0" err="1"/>
              <a:t>spożycie</a:t>
            </a:r>
            <a:r>
              <a:rPr lang="en-GB" dirty="0"/>
              <a:t> </a:t>
            </a:r>
            <a:r>
              <a:rPr lang="en-GB" dirty="0" err="1"/>
              <a:t>kobiet</a:t>
            </a:r>
            <a:r>
              <a:rPr lang="en-GB" dirty="0"/>
              <a:t> </a:t>
            </a:r>
            <a:r>
              <a:rPr lang="en-GB" dirty="0" err="1"/>
              <a:t>było</a:t>
            </a:r>
            <a:r>
              <a:rPr lang="en-GB" dirty="0"/>
              <a:t> </a:t>
            </a:r>
            <a:r>
              <a:rPr lang="en-GB" dirty="0" err="1"/>
              <a:t>istotnie</a:t>
            </a:r>
            <a:r>
              <a:rPr lang="en-GB" dirty="0"/>
              <a:t> </a:t>
            </a:r>
            <a:r>
              <a:rPr lang="en-GB" dirty="0" err="1"/>
              <a:t>niższe</a:t>
            </a:r>
            <a:r>
              <a:rPr lang="en-GB" dirty="0"/>
              <a:t>, </a:t>
            </a:r>
            <a:r>
              <a:rPr lang="en-GB" dirty="0" err="1"/>
              <a:t>niż</a:t>
            </a:r>
            <a:r>
              <a:rPr lang="en-GB" dirty="0"/>
              <a:t> </a:t>
            </a:r>
            <a:r>
              <a:rPr lang="en-GB" dirty="0" err="1"/>
              <a:t>mężczyzn</a:t>
            </a:r>
            <a:r>
              <a:rPr lang="en-GB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5CF81-F283-4EEB-8FDC-9E22BA160D15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C9F16DA-C693-AE1B-749E-08CCF5A3A2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pl-PL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10485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5919B-D5FB-4AB0-8632-85B670F3F3D1}" type="slidenum">
              <a:rPr lang="pl-PL" smtClean="0"/>
              <a:t>12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076F23B-D45D-C932-ADC5-55259D5E482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pl-PL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68172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5919B-D5FB-4AB0-8632-85B670F3F3D1}" type="slidenum">
              <a:rPr lang="pl-PL" smtClean="0"/>
              <a:t>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F9FEA19-4351-18F8-2854-4E2F233547E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pl-PL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2638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0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1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701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843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9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38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6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12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35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5731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076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016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95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08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17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8/8d/Acetaldehyde-3D-balls.pn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pl.wikipedia.org/w/index.php?title=Plik:Acetic-acid-3D-balls.png&amp;filetimestamp=20080505154807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EA1D53-79BB-4D2A-EE9F-D0983927D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9192" y="682602"/>
            <a:ext cx="8488964" cy="1970671"/>
          </a:xfrm>
        </p:spPr>
        <p:txBody>
          <a:bodyPr/>
          <a:lstStyle/>
          <a:p>
            <a:pPr algn="ctr"/>
            <a:br>
              <a:rPr lang="pl-PL" sz="1800" b="0" i="0" u="none" strike="noStrike" baseline="0" dirty="0">
                <a:solidFill>
                  <a:srgbClr val="000000"/>
                </a:solidFill>
              </a:rPr>
            </a:br>
            <a:r>
              <a:rPr lang="pl-PL" sz="18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pl-PL" sz="3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i co piją Polacy?  </a:t>
            </a:r>
            <a:endParaRPr lang="pl-PL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42ACCF84-466C-D69E-16C1-91494DE5E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9192" y="4065192"/>
            <a:ext cx="7767637" cy="1096963"/>
          </a:xfrm>
        </p:spPr>
        <p:txBody>
          <a:bodyPr/>
          <a:lstStyle/>
          <a:p>
            <a:pPr algn="ctr"/>
            <a:r>
              <a:rPr lang="pl-PL" dirty="0"/>
              <a:t>Katarzyna Łukowska</a:t>
            </a:r>
          </a:p>
          <a:p>
            <a:pPr algn="ctr"/>
            <a:r>
              <a:rPr lang="pl-PL" dirty="0"/>
              <a:t>Zastępca Dyrektora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602DD32-3FA7-6373-C229-04590A0BD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294" y="5417389"/>
            <a:ext cx="2208363" cy="75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7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4F6031-E8B4-0C31-55E1-4F4DA2AC9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551" y="566065"/>
            <a:ext cx="10661195" cy="4795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yskusja dotycząca kwestii związanych z alkoholem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dyskusja </a:t>
            </a:r>
          </a:p>
          <a:p>
            <a:pPr marL="0" indent="0">
              <a:buNone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dotycząca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substancji psychoaktywnej i toksycznej.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1F95F63-16AB-47BE-0EDF-D43B64781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308" y="1662722"/>
            <a:ext cx="3565022" cy="2372360"/>
          </a:xfrm>
          <a:prstGeom prst="rect">
            <a:avLst/>
          </a:prstGeom>
        </p:spPr>
      </p:pic>
      <p:pic>
        <p:nvPicPr>
          <p:cNvPr id="2" name="Picture 16" descr="Grafika:Acetaldehyde-3D-balls.png">
            <a:hlinkClick r:id="rId3"/>
            <a:extLst>
              <a:ext uri="{FF2B5EF4-FFF2-40B4-BE49-F238E27FC236}">
                <a16:creationId xmlns:a16="http://schemas.microsoft.com/office/drawing/2014/main" id="{1CB2ABFD-6A5F-CB41-3BCE-77843B3C1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6330" y="4068176"/>
            <a:ext cx="1870495" cy="1766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6" descr="Acetic-acid-3D-balls.png">
            <a:hlinkClick r:id="rId5"/>
            <a:extLst>
              <a:ext uri="{FF2B5EF4-FFF2-40B4-BE49-F238E27FC236}">
                <a16:creationId xmlns:a16="http://schemas.microsoft.com/office/drawing/2014/main" id="{85B36782-8D94-ADB8-D62F-96458145E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26730" y="4142068"/>
            <a:ext cx="1676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587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1EA0DC-0525-E93E-D756-F39D5CE5D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D6492F65-3FDF-4810-B4F1-5C0D25763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77" y="431320"/>
            <a:ext cx="9443395" cy="5419569"/>
          </a:xfrm>
          <a:prstGeom prst="rect">
            <a:avLst/>
          </a:prstGeom>
          <a:noFill/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A0A69390-5ECD-3878-ACDB-510556306A09}"/>
              </a:ext>
            </a:extLst>
          </p:cNvPr>
          <p:cNvSpPr/>
          <p:nvPr/>
        </p:nvSpPr>
        <p:spPr>
          <a:xfrm>
            <a:off x="9999453" y="1007110"/>
            <a:ext cx="1066800" cy="5257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8,93 l.</a:t>
            </a:r>
          </a:p>
        </p:txBody>
      </p:sp>
      <p:sp>
        <p:nvSpPr>
          <p:cNvPr id="5" name="Strzałka: w prawo 4">
            <a:extLst>
              <a:ext uri="{FF2B5EF4-FFF2-40B4-BE49-F238E27FC236}">
                <a16:creationId xmlns:a16="http://schemas.microsoft.com/office/drawing/2014/main" id="{5F550105-A9BC-57DF-FD0E-09613CB5D211}"/>
              </a:ext>
            </a:extLst>
          </p:cNvPr>
          <p:cNvSpPr/>
          <p:nvPr/>
        </p:nvSpPr>
        <p:spPr>
          <a:xfrm rot="2733795">
            <a:off x="3184500" y="1659372"/>
            <a:ext cx="670560" cy="24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927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CE3B9A-6D70-8E2F-46E0-BA037EE64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2A3F47EE-3BDC-4157-F21A-36ADCBB26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5" y="379562"/>
            <a:ext cx="9277548" cy="5868838"/>
          </a:xfrm>
          <a:prstGeom prst="rect">
            <a:avLst/>
          </a:prstGeom>
          <a:noFill/>
        </p:spPr>
      </p:pic>
      <p:sp>
        <p:nvSpPr>
          <p:cNvPr id="3" name="Strzałka: w prawo 2">
            <a:extLst>
              <a:ext uri="{FF2B5EF4-FFF2-40B4-BE49-F238E27FC236}">
                <a16:creationId xmlns:a16="http://schemas.microsoft.com/office/drawing/2014/main" id="{AC6FD92B-7D72-0650-3B95-A1BCB7997D3E}"/>
              </a:ext>
            </a:extLst>
          </p:cNvPr>
          <p:cNvSpPr/>
          <p:nvPr/>
        </p:nvSpPr>
        <p:spPr>
          <a:xfrm rot="8511811">
            <a:off x="9523635" y="1036624"/>
            <a:ext cx="670560" cy="24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2781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1C4C82C-BB4D-EAEF-A74E-12231D0E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92DA40CD-54CF-CB16-CE5F-C3F2B68AA28E}"/>
              </a:ext>
            </a:extLst>
          </p:cNvPr>
          <p:cNvGraphicFramePr>
            <a:graphicFrameLocks/>
          </p:cNvGraphicFramePr>
          <p:nvPr/>
        </p:nvGraphicFramePr>
        <p:xfrm>
          <a:off x="1285336" y="1733859"/>
          <a:ext cx="8266148" cy="3698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4C736F75-E0C9-EE98-92BD-AC7064770595}"/>
              </a:ext>
            </a:extLst>
          </p:cNvPr>
          <p:cNvSpPr txBox="1"/>
          <p:nvPr/>
        </p:nvSpPr>
        <p:spPr>
          <a:xfrm>
            <a:off x="1285336" y="5664015"/>
            <a:ext cx="87746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Źródło: Rowicka, M.; Postek, S.; Zin-Sędek, M. (2021). Wzory konsumpcji alkoholu w Polsce. Raport z badań kwestionariuszowych 2020 r. PARPA</a:t>
            </a:r>
          </a:p>
          <a:p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A2981A6-417C-69CB-04CA-5D8EC3A9C9CE}"/>
              </a:ext>
            </a:extLst>
          </p:cNvPr>
          <p:cNvSpPr/>
          <p:nvPr/>
        </p:nvSpPr>
        <p:spPr>
          <a:xfrm>
            <a:off x="1442814" y="359164"/>
            <a:ext cx="7632848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Średnie spożycie napojów alkoholowych </a:t>
            </a:r>
          </a:p>
        </p:txBody>
      </p:sp>
    </p:spTree>
    <p:extLst>
      <p:ext uri="{BB962C8B-B14F-4D97-AF65-F5344CB8AC3E}">
        <p14:creationId xmlns:p14="http://schemas.microsoft.com/office/powerpoint/2010/main" val="301709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AF3B2B-78E9-4B05-9BCD-ED471D604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872" y="260648"/>
            <a:ext cx="10895162" cy="619268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piją Polacy na tle innych krajów Europejskich?</a:t>
            </a:r>
            <a:endParaRPr lang="pl-PL" sz="2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l-PL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l-PL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tle porównywanych krajów </a:t>
            </a:r>
            <a:r>
              <a:rPr lang="pl-PL" sz="23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Polacy piją stosunkowo rzadko</a:t>
            </a:r>
            <a:r>
              <a:rPr lang="pl-PL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 </a:t>
            </a:r>
            <a:r>
              <a:rPr lang="pl-PL" sz="23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Ogólnie konsumenci piją alkohol średnio 73 dni, jednak widać tu różnice między kobietami a mężczyznami. Dla mężczyzn ta średnia to 106 dni, a dla kobiet – 37 dni w roku. Mężczyźni piją napoje spirytusowe średnio 20 dni, a kobiety – 9 dni. </a:t>
            </a:r>
            <a:endParaRPr lang="pl-PL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pl-PL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pl-PL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Rzadziej niż w Polsce alkohol jest spożywany w Skandynawii (Szwecji, Finlandii, Norwegii), a także na Litwie, Estonii oraz Islandii (do 65 dni w roku). Natomiast zdecydowanie częściej alkohol piją mieszkańcy Europy Południowej: Bułgarii, Chorwacji, Włoch, Hiszpanii i Portugalii (ponad 100 dni w roku). </a:t>
            </a:r>
          </a:p>
          <a:p>
            <a:pPr algn="just">
              <a:lnSpc>
                <a:spcPct val="120000"/>
              </a:lnSpc>
            </a:pPr>
            <a:endParaRPr lang="pl-PL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pl-PL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Natomiast Polacy, </a:t>
            </a:r>
            <a:r>
              <a:rPr lang="pl-PL" sz="23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choć piją rzadziej, to w dużych ilościach. </a:t>
            </a:r>
            <a:r>
              <a:rPr lang="pl-PL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Polska znajduje się na pierwszym miejscu wśród krajów europejskich, jeśli chodzi o średnią ilość czystego alkoholu wypijanego w jednym dniu picia w postaci napojów spirytusowych oraz wina. Nasz wzór picia został zakwalifikowany w tych badaniach jako wzór północny – pijemy rzadziej niż na południu Europy, ale za to więcej przy jednej okazji, co biorąc pod uwagę szkody zdrowotne, jest dużo bardziej niebezpieczne. </a:t>
            </a:r>
          </a:p>
          <a:p>
            <a:pPr algn="just">
              <a:lnSpc>
                <a:spcPct val="150000"/>
              </a:lnSpc>
            </a:pPr>
            <a:endParaRPr lang="pl-PL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endParaRPr lang="pl-PL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„Standaryzowany Europejski Sondaż na temat Alkoholu („</a:t>
            </a:r>
            <a:r>
              <a:rPr lang="pl-PL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Standardized</a:t>
            </a:r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Alcohol</a:t>
            </a:r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Survey</a:t>
            </a:r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akronim: RARHA SEAS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3951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803171-546C-4435-A7B9-95539A1A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19D2CFA5-B14D-4C03-8479-92D04F02540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793" y="829112"/>
            <a:ext cx="7932204" cy="54192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trzałka: w lewo 4">
            <a:extLst>
              <a:ext uri="{FF2B5EF4-FFF2-40B4-BE49-F238E27FC236}">
                <a16:creationId xmlns:a16="http://schemas.microsoft.com/office/drawing/2014/main" id="{565DF760-38A8-4D38-8F3C-C7FB84CC8842}"/>
              </a:ext>
            </a:extLst>
          </p:cNvPr>
          <p:cNvSpPr/>
          <p:nvPr/>
        </p:nvSpPr>
        <p:spPr>
          <a:xfrm rot="19865870">
            <a:off x="4485508" y="2113984"/>
            <a:ext cx="1875818" cy="432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072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76C907-7AA0-CCFD-FA38-40F7CDF7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072562-9351-9605-D5FE-D1AFEB9BC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A2C848E-0737-FFF8-4FA9-13B3B4CF3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90" y="0"/>
            <a:ext cx="9726123" cy="701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27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30FD55-6B2A-0346-4E81-4B8360EFA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0897" y="816638"/>
            <a:ext cx="6883880" cy="5420259"/>
          </a:xfrm>
        </p:spPr>
        <p:txBody>
          <a:bodyPr>
            <a:normAutofit/>
          </a:bodyPr>
          <a:lstStyle/>
          <a:p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Niewielkie opakowania, niska cena, łatwość ukrycia oraz możliwość szybkiego wypicia powodują, że konsument może nie dostrzegać problemów związanych z piciem. Dodatkowo alkohol w postaci tzw. małpek wypija się zwykle samemu, prosto z buteleczki i bez okazji towarzyskiej. Jest to więc inny styl picia niż tzw. półlitrówki, którą najczęściej spożywa się przy okazji spotkań towarzyskich, w kieliszkach lub w postaci drinków, i podczas jedzenia. </a:t>
            </a:r>
          </a:p>
          <a:p>
            <a:endParaRPr lang="pl-PL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zakupu tego rodzaju alkoholu przyznaje się ponad 1/3 konsumentów, a kobiety kupują go znacznie rzadziej niż mężczyźni. Najczęściej napoje alkohole w małych opakowaniach kupują klienci w wieku 18–35 lat i częściej mężczyźni niż kobiety. 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F6D47D6-2656-EDC6-7D8E-66357CF116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89" y="816639"/>
            <a:ext cx="2735251" cy="182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54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2BABFC-CB10-6E25-7D48-43C3FCB7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0710723F-70C5-E07C-DBBD-401F94A0C7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98834" y="3980593"/>
          <a:ext cx="5754370" cy="241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7310">
                  <a:extLst>
                    <a:ext uri="{9D8B030D-6E8A-4147-A177-3AD203B41FA5}">
                      <a16:colId xmlns:a16="http://schemas.microsoft.com/office/drawing/2014/main" val="3482498422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2255921673"/>
                    </a:ext>
                  </a:extLst>
                </a:gridCol>
                <a:gridCol w="1526540">
                  <a:extLst>
                    <a:ext uri="{9D8B030D-6E8A-4147-A177-3AD203B41FA5}">
                      <a16:colId xmlns:a16="http://schemas.microsoft.com/office/drawing/2014/main" val="10598670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l-PL" sz="1200" kern="100">
                          <a:effectLst/>
                        </a:rPr>
                        <a:t>Rodzaj </a:t>
                      </a:r>
                      <a:endParaRPr lang="pl-PL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l-PL" sz="1200" kern="100">
                          <a:effectLst/>
                        </a:rPr>
                        <a:t>Procent </a:t>
                      </a:r>
                      <a:endParaRPr lang="pl-PL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l-PL" sz="1200" kern="100" dirty="0">
                          <a:effectLst/>
                        </a:rPr>
                        <a:t>Liczba </a:t>
                      </a:r>
                      <a:endParaRPr lang="pl-PL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21721254"/>
                  </a:ext>
                </a:extLst>
              </a:tr>
            </a:tbl>
          </a:graphicData>
        </a:graphic>
      </p:graphicFrame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6746773-4C16-CA54-2A6C-9A9DEBC7A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B23B4D2-AC56-4E03-B584-C7EE294BDCA4}" type="datetime1">
              <a:rPr lang="pl-PL" smtClean="0"/>
              <a:t>17.01.2025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AEDED08-7D46-6E86-C680-77A1FF13F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94" y="149442"/>
            <a:ext cx="9279147" cy="5517965"/>
          </a:xfrm>
          <a:prstGeom prst="rect">
            <a:avLst/>
          </a:prstGeom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2CF4DF9-A435-8307-4C51-D452C6A63321}"/>
              </a:ext>
            </a:extLst>
          </p:cNvPr>
          <p:cNvCxnSpPr>
            <a:cxnSpLocks/>
          </p:cNvCxnSpPr>
          <p:nvPr/>
        </p:nvCxnSpPr>
        <p:spPr>
          <a:xfrm flipH="1">
            <a:off x="6727124" y="2028515"/>
            <a:ext cx="1278189" cy="1678921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ostokąt 4">
            <a:extLst>
              <a:ext uri="{FF2B5EF4-FFF2-40B4-BE49-F238E27FC236}">
                <a16:creationId xmlns:a16="http://schemas.microsoft.com/office/drawing/2014/main" id="{DC112803-A81C-7EC0-B240-0AE51C3934BF}"/>
              </a:ext>
            </a:extLst>
          </p:cNvPr>
          <p:cNvSpPr/>
          <p:nvPr/>
        </p:nvSpPr>
        <p:spPr>
          <a:xfrm>
            <a:off x="5413400" y="3252590"/>
            <a:ext cx="356558" cy="145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0" name="Symbol zastępczy zawartości 3">
            <a:extLst>
              <a:ext uri="{FF2B5EF4-FFF2-40B4-BE49-F238E27FC236}">
                <a16:creationId xmlns:a16="http://schemas.microsoft.com/office/drawing/2014/main" id="{EF4AA894-39B8-C928-37DF-143F518796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7643104"/>
              </p:ext>
            </p:extLst>
          </p:nvPr>
        </p:nvGraphicFramePr>
        <p:xfrm>
          <a:off x="3265429" y="4736040"/>
          <a:ext cx="8047124" cy="1972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2050">
                  <a:extLst>
                    <a:ext uri="{9D8B030D-6E8A-4147-A177-3AD203B41FA5}">
                      <a16:colId xmlns:a16="http://schemas.microsoft.com/office/drawing/2014/main" val="2765755272"/>
                    </a:ext>
                  </a:extLst>
                </a:gridCol>
                <a:gridCol w="2237415">
                  <a:extLst>
                    <a:ext uri="{9D8B030D-6E8A-4147-A177-3AD203B41FA5}">
                      <a16:colId xmlns:a16="http://schemas.microsoft.com/office/drawing/2014/main" val="4065161539"/>
                    </a:ext>
                  </a:extLst>
                </a:gridCol>
                <a:gridCol w="2107659">
                  <a:extLst>
                    <a:ext uri="{9D8B030D-6E8A-4147-A177-3AD203B41FA5}">
                      <a16:colId xmlns:a16="http://schemas.microsoft.com/office/drawing/2014/main" val="2404537376"/>
                    </a:ext>
                  </a:extLst>
                </a:gridCol>
              </a:tblGrid>
              <a:tr h="19725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Nadużywanie alkoholu 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Uzależnienie od alkoholu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Nadużywanie narkotyków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Uzależnienie od narkotyków  </a:t>
                      </a: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7,1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1,9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1,1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 </a:t>
                      </a: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2 246 900 </a:t>
                      </a: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582 500 </a:t>
                      </a: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357 700 </a:t>
                      </a: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pl-P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59 600  </a:t>
                      </a: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2017076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316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C97347-DDC2-3250-7D5B-C17772B4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B01ED0-0477-E44C-344E-F87F49577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85359"/>
            <a:ext cx="10515600" cy="1391603"/>
          </a:xfrm>
        </p:spPr>
        <p:txBody>
          <a:bodyPr/>
          <a:lstStyle/>
          <a:p>
            <a:pPr marL="0" indent="0">
              <a:buNone/>
            </a:pPr>
            <a:r>
              <a:rPr lang="pl-PL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Polityka kontroli i ograniczeń w dostępie do alkoholu nie może być zastąpiona przez edukację, profilaktykę, leczenie uzależnień i wsparcie dla rodzin – choć osoby niezorientowane w tematyce postulują zwykle te formy działań. 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32107CA-7E3D-8D9E-C777-931413B81425}"/>
              </a:ext>
            </a:extLst>
          </p:cNvPr>
          <p:cNvSpPr/>
          <p:nvPr/>
        </p:nvSpPr>
        <p:spPr>
          <a:xfrm>
            <a:off x="7509" y="1899920"/>
            <a:ext cx="12192000" cy="2306320"/>
          </a:xfrm>
          <a:custGeom>
            <a:avLst/>
            <a:gdLst/>
            <a:ahLst/>
            <a:cxnLst/>
            <a:rect l="l" t="t" r="r" b="b"/>
            <a:pathLst>
              <a:path w="17348200" h="8255000">
                <a:moveTo>
                  <a:pt x="17348200" y="0"/>
                </a:moveTo>
                <a:lnTo>
                  <a:pt x="0" y="0"/>
                </a:lnTo>
                <a:lnTo>
                  <a:pt x="0" y="8255000"/>
                </a:lnTo>
                <a:lnTo>
                  <a:pt x="17348200" y="82550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1275BC"/>
          </a:solidFill>
        </p:spPr>
        <p:txBody>
          <a:bodyPr wrap="square" lIns="0" tIns="0" rIns="0" bIns="0" rtlCol="0"/>
          <a:lstStyle/>
          <a:p>
            <a:pPr lvl="0" algn="ctr">
              <a:lnSpc>
                <a:spcPct val="144000"/>
              </a:lnSpc>
              <a:spcAft>
                <a:spcPts val="5"/>
              </a:spcAft>
            </a:pPr>
            <a:endParaRPr lang="pl-PL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1246EA1-645C-C19F-6B66-595E98F4785A}"/>
              </a:ext>
            </a:extLst>
          </p:cNvPr>
          <p:cNvSpPr txBox="1"/>
          <p:nvPr/>
        </p:nvSpPr>
        <p:spPr>
          <a:xfrm>
            <a:off x="1686560" y="2393091"/>
            <a:ext cx="8991600" cy="625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l-P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należy zrobić, żeby zmniejszyć spożycie alkoholu? </a:t>
            </a:r>
          </a:p>
        </p:txBody>
      </p:sp>
    </p:spTree>
    <p:extLst>
      <p:ext uri="{BB962C8B-B14F-4D97-AF65-F5344CB8AC3E}">
        <p14:creationId xmlns:p14="http://schemas.microsoft.com/office/powerpoint/2010/main" val="126633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210A65A1-A6BA-55EF-F025-A07AD2303285}"/>
              </a:ext>
            </a:extLst>
          </p:cNvPr>
          <p:cNvSpPr txBox="1">
            <a:spLocks/>
          </p:cNvSpPr>
          <p:nvPr/>
        </p:nvSpPr>
        <p:spPr>
          <a:xfrm>
            <a:off x="801688" y="3940175"/>
            <a:ext cx="10515600" cy="2552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pl-PL" dirty="0"/>
          </a:p>
          <a:p>
            <a:endParaRPr lang="pl-PL" dirty="0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911EDDD7-9A00-4036-50EC-FA8F35584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10" y="234708"/>
            <a:ext cx="10515600" cy="1325563"/>
          </a:xfrm>
        </p:spPr>
        <p:txBody>
          <a:bodyPr>
            <a:normAutofit/>
          </a:bodyPr>
          <a:lstStyle/>
          <a:p>
            <a:r>
              <a:rPr lang="pl-PL" sz="3600" dirty="0">
                <a:solidFill>
                  <a:schemeClr val="tx2"/>
                </a:solidFill>
                <a:latin typeface="+mn-lt"/>
              </a:rPr>
              <a:t>Skuteczne strategie w sprawie ograniczenie spożycia  alkoholu wg WHO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C8A7740-3C6A-8C75-DB22-B91E31F9E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90" y="1351204"/>
            <a:ext cx="8896516" cy="537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210A65A1-A6BA-55EF-F025-A07AD2303285}"/>
              </a:ext>
            </a:extLst>
          </p:cNvPr>
          <p:cNvSpPr txBox="1">
            <a:spLocks/>
          </p:cNvSpPr>
          <p:nvPr/>
        </p:nvSpPr>
        <p:spPr>
          <a:xfrm>
            <a:off x="801688" y="3940175"/>
            <a:ext cx="10515600" cy="2552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pl-PL" dirty="0"/>
          </a:p>
          <a:p>
            <a:endParaRPr lang="pl-PL" dirty="0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911EDDD7-9A00-4036-50EC-FA8F35584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9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sz="4400" dirty="0">
                <a:solidFill>
                  <a:schemeClr val="tx2"/>
                </a:solidFill>
                <a:latin typeface="+mn-lt"/>
              </a:rPr>
              <a:t>Skuteczne strategie w sprawie ograniczenie spożycia  alkoholu wg WHO</a:t>
            </a:r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790175B-EDF5-8DE9-0253-E6D7E23CE5E3}"/>
              </a:ext>
            </a:extLst>
          </p:cNvPr>
          <p:cNvSpPr txBox="1"/>
          <p:nvPr/>
        </p:nvSpPr>
        <p:spPr>
          <a:xfrm>
            <a:off x="93362" y="3318570"/>
            <a:ext cx="112239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sz="2800" dirty="0"/>
          </a:p>
        </p:txBody>
      </p:sp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DC4BAFB8-1265-1145-3AE9-D0806BC103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10960"/>
              </p:ext>
            </p:extLst>
          </p:nvPr>
        </p:nvGraphicFramePr>
        <p:xfrm>
          <a:off x="396240" y="1690688"/>
          <a:ext cx="11702398" cy="594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6615">
                  <a:extLst>
                    <a:ext uri="{9D8B030D-6E8A-4147-A177-3AD203B41FA5}">
                      <a16:colId xmlns:a16="http://schemas.microsoft.com/office/drawing/2014/main" val="3247264395"/>
                    </a:ext>
                  </a:extLst>
                </a:gridCol>
                <a:gridCol w="1035783">
                  <a:extLst>
                    <a:ext uri="{9D8B030D-6E8A-4147-A177-3AD203B41FA5}">
                      <a16:colId xmlns:a16="http://schemas.microsoft.com/office/drawing/2014/main" val="2308182256"/>
                    </a:ext>
                  </a:extLst>
                </a:gridCol>
              </a:tblGrid>
              <a:tr h="7294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/>
                        <a:t>S </a:t>
                      </a:r>
                      <a:r>
                        <a:rPr lang="pl-PL" sz="2400" dirty="0"/>
                        <a:t>Wzmocnienie ograniczeń dotyczących </a:t>
                      </a:r>
                      <a:r>
                        <a:rPr lang="pl-PL" sz="2400" b="1" dirty="0"/>
                        <a:t>dostępności alkoholu</a:t>
                      </a:r>
                    </a:p>
                    <a:p>
                      <a:endParaRPr lang="pl-P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4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086071"/>
                  </a:ext>
                </a:extLst>
              </a:tr>
              <a:tr h="10778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/>
                        <a:t>A </a:t>
                      </a:r>
                      <a:r>
                        <a:rPr lang="pl-PL" sz="2400" dirty="0"/>
                        <a:t>Przyspieszenie i egzekwowanie rozwiązań dla kierowców pod wpływem </a:t>
                      </a:r>
                      <a:br>
                        <a:rPr lang="pl-PL" sz="2400" dirty="0"/>
                      </a:br>
                      <a:r>
                        <a:rPr lang="pl-PL" sz="2400" dirty="0"/>
                        <a:t>alkoholu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4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l-P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120461"/>
                  </a:ext>
                </a:extLst>
              </a:tr>
              <a:tr h="1053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/>
                        <a:t>F </a:t>
                      </a:r>
                      <a:r>
                        <a:rPr lang="pl-PL" sz="2400" dirty="0"/>
                        <a:t>Ułatwienie dostępu do badań przesiewowych, krótkich interwencji  i</a:t>
                      </a:r>
                      <a:r>
                        <a:rPr lang="pl-PL" sz="2400" u="sng" dirty="0"/>
                        <a:t> </a:t>
                      </a:r>
                      <a:r>
                        <a:rPr lang="pl-PL" sz="2400" dirty="0"/>
                        <a:t>leczenia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4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l-P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647102"/>
                  </a:ext>
                </a:extLst>
              </a:tr>
              <a:tr h="1053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/>
                        <a:t>E </a:t>
                      </a:r>
                      <a:r>
                        <a:rPr lang="pl-PL" sz="2400" dirty="0"/>
                        <a:t>Egzekwowanie zakazów lub ograniczeń dotyczące </a:t>
                      </a:r>
                      <a:r>
                        <a:rPr lang="pl-PL" sz="2400" b="1" dirty="0"/>
                        <a:t>reklamy, sponsorowania </a:t>
                      </a:r>
                      <a:br>
                        <a:rPr lang="pl-PL" sz="2400" b="1" dirty="0"/>
                      </a:br>
                      <a:r>
                        <a:rPr lang="pl-PL" sz="2400" b="1" dirty="0"/>
                        <a:t>i promocji alkoholu</a:t>
                      </a:r>
                    </a:p>
                    <a:p>
                      <a:endParaRPr lang="pl-P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4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l-P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871066"/>
                  </a:ext>
                </a:extLst>
              </a:tr>
              <a:tr h="1053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/>
                        <a:t>R</a:t>
                      </a:r>
                      <a:r>
                        <a:rPr lang="pl-PL" sz="2400" dirty="0"/>
                        <a:t> Podniesienie </a:t>
                      </a:r>
                      <a:r>
                        <a:rPr lang="pl-PL" sz="2400" b="1" dirty="0"/>
                        <a:t>ceny alkoholu </a:t>
                      </a:r>
                      <a:r>
                        <a:rPr lang="pl-PL" sz="2400" dirty="0"/>
                        <a:t>poprzez akcyzę i politykę cenową</a:t>
                      </a:r>
                    </a:p>
                    <a:p>
                      <a:endParaRPr lang="pl-P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4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l-P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478607"/>
                  </a:ext>
                </a:extLst>
              </a:tr>
            </a:tbl>
          </a:graphicData>
        </a:graphic>
      </p:graphicFrame>
      <p:sp>
        <p:nvSpPr>
          <p:cNvPr id="2" name="Prostokąt zaokrąglony 7">
            <a:extLst>
              <a:ext uri="{FF2B5EF4-FFF2-40B4-BE49-F238E27FC236}">
                <a16:creationId xmlns:a16="http://schemas.microsoft.com/office/drawing/2014/main" id="{9BF7A6E2-8866-805E-154C-6386A672704C}"/>
              </a:ext>
            </a:extLst>
          </p:cNvPr>
          <p:cNvSpPr/>
          <p:nvPr/>
        </p:nvSpPr>
        <p:spPr>
          <a:xfrm>
            <a:off x="352723" y="2355011"/>
            <a:ext cx="11223926" cy="107398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1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29CF8-D3CA-05AF-13A5-5943D2857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E0ABAE-F9AD-6845-DA62-97F5897D3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59886FA-68A2-8B22-FC42-9C6308BAE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35" y="86264"/>
            <a:ext cx="112078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92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710A9-14A7-3E7D-F7BB-AF29D75E8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14DC52-7FFB-3B20-B770-073A3ABD0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5F1923E-5686-E9ED-1921-90F000CFD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944"/>
            <a:ext cx="12192000" cy="640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97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8191F5-B20A-D8FB-15C5-5EEF8B92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67F7B0-DDA8-FA19-0A2C-EC5697BC9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F074CC3-CB81-532A-8758-35D2BF468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501" y="879895"/>
            <a:ext cx="4992334" cy="431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58619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7241</TotalTime>
  <Words>591</Words>
  <Application>Microsoft Office PowerPoint</Application>
  <PresentationFormat>Panoramiczny</PresentationFormat>
  <Paragraphs>54</Paragraphs>
  <Slides>16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 3</vt:lpstr>
      <vt:lpstr>Faseta</vt:lpstr>
      <vt:lpstr>  Jak i co piją Polacy?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Skuteczne strategie w sprawie ograniczenie spożycia  alkoholu wg WHO</vt:lpstr>
      <vt:lpstr>Skuteczne strategie w sprawie ograniczenie spożycia  alkoholu wg WHO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Bartosz Kehl</dc:creator>
  <cp:lastModifiedBy>Katarzyna Łukowska</cp:lastModifiedBy>
  <cp:revision>123</cp:revision>
  <cp:lastPrinted>2023-06-18T10:36:34Z</cp:lastPrinted>
  <dcterms:created xsi:type="dcterms:W3CDTF">2022-02-18T14:56:28Z</dcterms:created>
  <dcterms:modified xsi:type="dcterms:W3CDTF">2025-01-17T13:02:46Z</dcterms:modified>
</cp:coreProperties>
</file>